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8" r:id="rId1"/>
  </p:sldMasterIdLst>
  <p:notesMasterIdLst>
    <p:notesMasterId r:id="rId16"/>
  </p:notesMasterIdLst>
  <p:handoutMasterIdLst>
    <p:handoutMasterId r:id="rId17"/>
  </p:handoutMasterIdLst>
  <p:sldIdLst>
    <p:sldId id="616" r:id="rId2"/>
    <p:sldId id="621" r:id="rId3"/>
    <p:sldId id="632" r:id="rId4"/>
    <p:sldId id="633" r:id="rId5"/>
    <p:sldId id="618" r:id="rId6"/>
    <p:sldId id="624" r:id="rId7"/>
    <p:sldId id="625" r:id="rId8"/>
    <p:sldId id="619" r:id="rId9"/>
    <p:sldId id="626" r:id="rId10"/>
    <p:sldId id="628" r:id="rId11"/>
    <p:sldId id="629" r:id="rId12"/>
    <p:sldId id="630" r:id="rId13"/>
    <p:sldId id="615" r:id="rId14"/>
    <p:sldId id="617" r:id="rId15"/>
  </p:sldIdLst>
  <p:sldSz cx="9906000" cy="6858000" type="A4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77838" indent="-206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57263" indent="-428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36688" indent="-650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914525" indent="-857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7">
          <p15:clr>
            <a:srgbClr val="A4A3A4"/>
          </p15:clr>
        </p15:guide>
        <p15:guide id="2" pos="2122">
          <p15:clr>
            <a:srgbClr val="A4A3A4"/>
          </p15:clr>
        </p15:guide>
        <p15:guide id="3" orient="horz" pos="3128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D"/>
    <a:srgbClr val="FFFFB7"/>
    <a:srgbClr val="FFFF8B"/>
    <a:srgbClr val="F5E4E3"/>
    <a:srgbClr val="9999FF"/>
    <a:srgbClr val="E7EED6"/>
    <a:srgbClr val="BBC3FD"/>
    <a:srgbClr val="F5A3F7"/>
    <a:srgbClr val="CC66FF"/>
    <a:srgbClr val="3D7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9425" autoAdjust="0"/>
  </p:normalViewPr>
  <p:slideViewPr>
    <p:cSldViewPr>
      <p:cViewPr varScale="1">
        <p:scale>
          <a:sx n="112" d="100"/>
          <a:sy n="112" d="100"/>
        </p:scale>
        <p:origin x="1278" y="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96"/>
      </p:cViewPr>
      <p:guideLst>
        <p:guide orient="horz" pos="3087"/>
        <p:guide pos="2122"/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4;&#1086;&#1082;&#1091;&#1084;&#1077;&#1085;&#1090;&#1099;%20-%20&#1041;&#1091;&#1088;&#1083;&#1072;&#1082;&#1072;\22.11.18%20&#1089;&#1086;&#1074;&#1077;&#1090;%20&#1088;&#1091;&#1082;&#1086;&#1074;&#1086;&#1076;&#1080;&#1090;&#1077;&#1086;&#1077;&#1081;%20&#1085;&#1072;%20&#1044;&#1059;&#1052;&#1045;\&#1075;&#1088;&#1072;&#1092;&#1080;&#1082;&#1080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1044;&#1086;&#1082;&#1091;&#1084;&#1077;&#1085;&#1090;&#1099;%20-%20&#1041;&#1091;&#1088;&#1083;&#1072;&#1082;&#1072;\22.11.18%20&#1089;&#1086;&#1074;&#1077;&#1090;%20&#1088;&#1091;&#1082;&#1086;&#1074;&#1086;&#1076;&#1080;&#1090;&#1077;&#1086;&#1077;&#1081;%20&#1085;&#1072;%20&#1044;&#1059;&#1052;&#1045;\&#1075;&#1088;&#1072;&#1092;&#1080;&#1082;&#1080;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4;&#1086;&#1082;&#1091;&#1084;&#1077;&#1085;&#1090;&#1099;%20-%20&#1041;&#1091;&#1088;&#1083;&#1072;&#1082;&#1072;\22.11.18%20&#1089;&#1086;&#1074;&#1077;&#1090;%20&#1088;&#1091;&#1082;&#1086;&#1074;&#1086;&#1076;&#1080;&#1090;&#1077;&#1086;&#1077;&#1081;%20&#1085;&#1072;%20&#1044;&#1059;&#1052;&#1045;\&#1075;&#1088;&#1072;&#1092;&#1080;&#1082;&#1080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1044;&#1086;&#1082;&#1091;&#1084;&#1077;&#1085;&#1090;&#1099;%20-%20&#1041;&#1091;&#1088;&#1083;&#1072;&#1082;&#1072;\22.11.18%20&#1089;&#1086;&#1074;&#1077;&#1090;%20&#1088;&#1091;&#1082;&#1086;&#1074;&#1086;&#1076;&#1080;&#1090;&#1077;&#1086;&#1077;&#1081;%20&#1085;&#1072;%20&#1044;&#1059;&#1052;&#1045;\&#1075;&#1088;&#1072;&#1092;&#1080;&#1082;&#1080;.xlsx" TargetMode="External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1044;&#1086;&#1082;&#1091;&#1084;&#1077;&#1085;&#1090;&#1099;%20-%20&#1041;&#1091;&#1088;&#1083;&#1072;&#1082;&#1072;\22.11.18%20&#1089;&#1086;&#1074;&#1077;&#1090;%20&#1088;&#1091;&#1082;&#1086;&#1074;&#1086;&#1076;&#1080;&#1090;&#1077;&#1086;&#1077;&#1081;%20&#1085;&#1072;%20&#1044;&#1059;&#1052;&#1045;\&#1075;&#1088;&#1072;&#1092;&#1080;&#1082;&#1080;.xlsx" TargetMode="External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1044;&#1086;&#1082;&#1091;&#1084;&#1077;&#1085;&#1090;&#1099;%20-%20&#1041;&#1091;&#1088;&#1083;&#1072;&#1082;&#1072;\22.11.18%20&#1089;&#1086;&#1074;&#1077;&#1090;%20&#1088;&#1091;&#1082;&#1086;&#1074;&#1086;&#1076;&#1080;&#1090;&#1077;&#1086;&#1077;&#1081;%20&#1085;&#1072;%20&#1044;&#1059;&#1052;&#1045;\&#1075;&#1088;&#1072;&#1092;&#1080;&#1082;&#1080;.xlsx" TargetMode="External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1044;&#1086;&#1082;&#1091;&#1084;&#1077;&#1085;&#1090;&#1099;%20-%20&#1041;&#1091;&#1088;&#1083;&#1072;&#1082;&#1072;\22.11.18%20&#1089;&#1086;&#1074;&#1077;&#1090;%20&#1088;&#1091;&#1082;&#1086;&#1074;&#1086;&#1076;&#1080;&#1090;&#1077;&#1086;&#1077;&#1081;%20&#1085;&#1072;%20&#1044;&#1059;&#1052;&#1045;\&#1075;&#1088;&#1072;&#1092;&#1080;&#1082;&#1080;.xlsx" TargetMode="External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4;&#1086;&#1082;&#1091;&#1084;&#1077;&#1085;&#1090;&#1099;%20-%20&#1041;&#1091;&#1088;&#1083;&#1072;&#1082;&#1072;\22.11.18%20&#1089;&#1086;&#1074;&#1077;&#1090;%20&#1088;&#1091;&#1082;&#1086;&#1074;&#1086;&#1076;&#1080;&#1090;&#1077;&#1086;&#1077;&#1081;%20&#1085;&#1072;%20&#1044;&#1059;&#1052;&#1045;\&#1075;&#1088;&#1072;&#1092;&#1080;&#1082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833358793467519E-2"/>
          <c:y val="0.11595610816595657"/>
          <c:w val="0.76330783848091155"/>
          <c:h val="0.815007276753817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Лист1!$C$3</c:f>
              <c:strCache>
                <c:ptCount val="1"/>
                <c:pt idx="0">
                  <c:v>размер взноса, руб.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BC3F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0A2-49CE-B4C6-D3CC83810BFD}"/>
              </c:ext>
            </c:extLst>
          </c:dPt>
          <c:dPt>
            <c:idx val="1"/>
            <c:invertIfNegative val="0"/>
            <c:bubble3D val="0"/>
            <c:spPr>
              <a:solidFill>
                <a:srgbClr val="BBC3F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A2-49CE-B4C6-D3CC83810BFD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0A2-49CE-B4C6-D3CC83810BFD}"/>
              </c:ext>
            </c:extLst>
          </c:dPt>
          <c:dLbls>
            <c:dLbl>
              <c:idx val="0"/>
              <c:layout>
                <c:manualLayout>
                  <c:x val="-1.0350917081564579E-3"/>
                  <c:y val="-0.333448265611171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0A2-49CE-B4C6-D3CC83810BFD}"/>
                </c:ext>
              </c:extLst>
            </c:dLbl>
            <c:dLbl>
              <c:idx val="1"/>
              <c:layout>
                <c:manualLayout>
                  <c:x val="-8.1177995726573471E-3"/>
                  <c:y val="-0.336204036401345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0A2-49CE-B4C6-D3CC83810BFD}"/>
                </c:ext>
              </c:extLst>
            </c:dLbl>
            <c:dLbl>
              <c:idx val="2"/>
              <c:layout>
                <c:manualLayout>
                  <c:x val="-2.1790214523967383E-3"/>
                  <c:y val="-0.383052139834320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0A2-49CE-B4C6-D3CC83810BFD}"/>
                </c:ext>
              </c:extLst>
            </c:dLbl>
            <c:dLbl>
              <c:idx val="3"/>
              <c:layout>
                <c:manualLayout>
                  <c:x val="-6.4942719542789937E-3"/>
                  <c:y val="-0.383052139834320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0A2-49CE-B4C6-D3CC83810BFD}"/>
                </c:ext>
              </c:extLst>
            </c:dLbl>
            <c:dLbl>
              <c:idx val="4"/>
              <c:layout>
                <c:manualLayout>
                  <c:x val="-6.4942719542790848E-3"/>
                  <c:y val="-0.383052139834320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0A2-49CE-B4C6-D3CC83810BFD}"/>
                </c:ext>
              </c:extLst>
            </c:dLbl>
            <c:dLbl>
              <c:idx val="5"/>
              <c:layout>
                <c:manualLayout>
                  <c:x val="-4.1016114488572585E-3"/>
                  <c:y val="-0.40234253536554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0A2-49CE-B4C6-D3CC83810B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Лист1!$B$4:$B$9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Лист1!$C$4:$C$9</c:f>
              <c:numCache>
                <c:formatCode>General</c:formatCode>
                <c:ptCount val="6"/>
                <c:pt idx="0">
                  <c:v>5.0599999999999996</c:v>
                </c:pt>
                <c:pt idx="1">
                  <c:v>5.0599999999999996</c:v>
                </c:pt>
                <c:pt idx="2">
                  <c:v>5.9</c:v>
                </c:pt>
                <c:pt idx="3">
                  <c:v>5.9</c:v>
                </c:pt>
                <c:pt idx="4">
                  <c:v>5.9</c:v>
                </c:pt>
                <c:pt idx="5">
                  <c:v>6.13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0A2-49CE-B4C6-D3CC83810B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7935744"/>
        <c:axId val="100569088"/>
      </c:barChart>
      <c:catAx>
        <c:axId val="97935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569088"/>
        <c:crosses val="autoZero"/>
        <c:auto val="1"/>
        <c:lblAlgn val="ctr"/>
        <c:lblOffset val="100"/>
        <c:noMultiLvlLbl val="0"/>
      </c:catAx>
      <c:valAx>
        <c:axId val="100569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935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33034341213549"/>
          <c:y val="0.29055046196049183"/>
          <c:w val="0.14055585001973689"/>
          <c:h val="0.418898859089194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  <c:txPr>
        <a:bodyPr/>
        <a:lstStyle/>
        <a:p>
          <a:pPr>
            <a:defRPr sz="1200" b="1">
              <a:solidFill>
                <a:schemeClr val="tx2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rgbClr val="4F81BD">
                      <a:shade val="51000"/>
                      <a:satMod val="130000"/>
                    </a:srgbClr>
                  </a:gs>
                  <a:gs pos="80000">
                    <a:srgbClr val="4F81BD">
                      <a:shade val="93000"/>
                      <a:satMod val="130000"/>
                    </a:srgbClr>
                  </a:gs>
                  <a:gs pos="100000">
                    <a:srgbClr val="4F81B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0-A3C2-4582-B0D3-8D4C64C0E96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A3C2-4582-B0D3-8D4C64C0E96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A3C2-4582-B0D3-8D4C64C0E963}"/>
              </c:ext>
            </c:extLst>
          </c:dPt>
          <c:dLbls>
            <c:dLbl>
              <c:idx val="2"/>
              <c:layout>
                <c:manualLayout>
                  <c:x val="6.611585128906039E-2"/>
                  <c:y val="8.9406732585268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3C2-4582-B0D3-8D4C64C0E963}"/>
                </c:ext>
              </c:extLst>
            </c:dLbl>
            <c:spPr>
              <a:gradFill rotWithShape="1">
                <a:gsLst>
                  <a:gs pos="0">
                    <a:srgbClr val="C0504D">
                      <a:shade val="51000"/>
                      <a:satMod val="130000"/>
                    </a:srgbClr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/>
              <a:lstStyle/>
              <a:p>
                <a:pPr>
                  <a:defRPr sz="1200" b="1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Лист1!$A$12:$C$12</c:f>
              <c:strCache>
                <c:ptCount val="3"/>
                <c:pt idx="0">
                  <c:v>ФБ</c:v>
                </c:pt>
                <c:pt idx="1">
                  <c:v>ОБ</c:v>
                </c:pt>
                <c:pt idx="2">
                  <c:v>МБ</c:v>
                </c:pt>
              </c:strCache>
            </c:strRef>
          </c:cat>
          <c:val>
            <c:numRef>
              <c:f>Лист1!$A$13:$C$13</c:f>
              <c:numCache>
                <c:formatCode>General</c:formatCode>
                <c:ptCount val="3"/>
                <c:pt idx="0">
                  <c:v>515.9</c:v>
                </c:pt>
                <c:pt idx="1">
                  <c:v>414.7</c:v>
                </c:pt>
                <c:pt idx="2">
                  <c:v>87.4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C2-4582-B0D3-8D4C64C0E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829454134725774"/>
          <c:y val="0.24958486755439874"/>
          <c:w val="0.21705458652742296"/>
          <c:h val="0.44413963924643296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>
            <a:defRPr sz="1200" b="1">
              <a:solidFill>
                <a:schemeClr val="tx2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0-F4B0-4AC3-95E5-CC72C42EBB6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F4B0-4AC3-95E5-CC72C42EBB6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F4B0-4AC3-95E5-CC72C42EBB6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F4B0-4AC3-95E5-CC72C42EBB6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dirty="0" smtClean="0"/>
                      <a:t>118,7</a:t>
                    </a:r>
                    <a:endParaRPr lang="en-US" sz="1400" b="1" dirty="0"/>
                  </a:p>
                </c:rich>
              </c:tx>
              <c:spPr>
                <a:gradFill rotWithShape="1">
                  <a:gsLst>
                    <a:gs pos="0">
                      <a:schemeClr val="accent2">
                        <a:shade val="51000"/>
                        <a:satMod val="130000"/>
                      </a:schemeClr>
                    </a:gs>
                    <a:gs pos="80000">
                      <a:schemeClr val="accent2">
                        <a:shade val="93000"/>
                        <a:satMod val="130000"/>
                      </a:schemeClr>
                    </a:gs>
                    <a:gs pos="100000">
                      <a:schemeClr val="accent2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B0-4AC3-95E5-CC72C42EBB67}"/>
                </c:ext>
              </c:extLst>
            </c:dLbl>
            <c:dLbl>
              <c:idx val="1"/>
              <c:layout>
                <c:manualLayout>
                  <c:x val="8.0867887929666205E-2"/>
                  <c:y val="0.13117009632674545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12,6</a:t>
                    </a:r>
                    <a:endParaRPr lang="en-US" sz="14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B0-4AC3-95E5-CC72C42EBB67}"/>
                </c:ext>
              </c:extLst>
            </c:dLbl>
            <c:dLbl>
              <c:idx val="2"/>
              <c:layout>
                <c:manualLayout>
                  <c:x val="8.3401844239528941E-2"/>
                  <c:y val="9.3377463671377031E-2"/>
                </c:manualLayout>
              </c:layout>
              <c:tx>
                <c:rich>
                  <a:bodyPr/>
                  <a:lstStyle/>
                  <a:p>
                    <a:r>
                      <a:t>Текст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B0-4AC3-95E5-CC72C42EBB67}"/>
                </c:ext>
              </c:extLst>
            </c:dLbl>
            <c:dLbl>
              <c:idx val="3"/>
              <c:layout>
                <c:manualLayout>
                  <c:x val="4.9885429396733814E-2"/>
                  <c:y val="7.7741867378666452E-2"/>
                </c:manualLayout>
              </c:layout>
              <c:tx>
                <c:rich>
                  <a:bodyPr/>
                  <a:lstStyle/>
                  <a:p>
                    <a:r>
                      <a:t>Текст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B0-4AC3-95E5-CC72C42EBB67}"/>
                </c:ext>
              </c:extLst>
            </c:dLbl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Лист1!$A$35:$B$35</c:f>
              <c:strCache>
                <c:ptCount val="2"/>
                <c:pt idx="0">
                  <c:v>ОБ</c:v>
                </c:pt>
                <c:pt idx="1">
                  <c:v>МБ</c:v>
                </c:pt>
              </c:strCache>
            </c:strRef>
          </c:cat>
          <c:val>
            <c:numRef>
              <c:f>Лист1!$A$36:$B$36</c:f>
              <c:numCache>
                <c:formatCode>General</c:formatCode>
                <c:ptCount val="2"/>
                <c:pt idx="0">
                  <c:v>118.7</c:v>
                </c:pt>
                <c:pt idx="1">
                  <c:v>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B0-4AC3-95E5-CC72C42EBB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7636751038827625"/>
          <c:y val="0.14296521090636091"/>
          <c:w val="0.21280327063133919"/>
          <c:h val="0.66607269731372243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0-6AD6-46BF-A372-8791AA50EBD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6AD6-46BF-A372-8791AA50EBD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6AD6-46BF-A372-8791AA50EBD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6AD6-46BF-A372-8791AA50EBD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b="1" dirty="0" smtClean="0"/>
                      <a:t>112,5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D6-46BF-A372-8791AA50EBD6}"/>
                </c:ext>
              </c:extLst>
            </c:dLbl>
            <c:dLbl>
              <c:idx val="1"/>
              <c:layout>
                <c:manualLayout>
                  <c:x val="-0.17262015870377381"/>
                  <c:y val="-0.10300736485438938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/>
                      <a:t>263,3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D6-46BF-A372-8791AA50EBD6}"/>
                </c:ext>
              </c:extLst>
            </c:dLbl>
            <c:dLbl>
              <c:idx val="2"/>
              <c:layout>
                <c:manualLayout>
                  <c:x val="0.1872242644554232"/>
                  <c:y val="-2.6865208844452745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/>
                      <a:t>5</a:t>
                    </a:r>
                    <a:r>
                      <a:rPr lang="en-US" dirty="0" smtClean="0"/>
                      <a:t>59,0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D6-46BF-A372-8791AA50EBD6}"/>
                </c:ext>
              </c:extLst>
            </c:dLbl>
            <c:dLbl>
              <c:idx val="3"/>
              <c:layout>
                <c:manualLayout>
                  <c:x val="4.9885429396733752E-2"/>
                  <c:y val="7.7741867378666452E-2"/>
                </c:manualLayout>
              </c:layout>
              <c:tx>
                <c:rich>
                  <a:bodyPr/>
                  <a:lstStyle/>
                  <a:p>
                    <a:r>
                      <a:rPr sz="1200" b="1"/>
                      <a:t>Т</a:t>
                    </a:r>
                    <a:r>
                      <a:t>екст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D6-46BF-A372-8791AA50EBD6}"/>
                </c:ext>
              </c:extLst>
            </c:dLbl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/>
              <a:lstStyle/>
              <a:p>
                <a:pPr>
                  <a:defRPr sz="1200" b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Лист1!$A$22:$C$22</c:f>
              <c:strCache>
                <c:ptCount val="3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</c:strCache>
            </c:strRef>
          </c:cat>
          <c:val>
            <c:numRef>
              <c:f>Лист1!$A$23:$C$23</c:f>
              <c:numCache>
                <c:formatCode>0.0</c:formatCode>
                <c:ptCount val="3"/>
                <c:pt idx="0">
                  <c:v>112.5</c:v>
                </c:pt>
                <c:pt idx="1">
                  <c:v>263.3</c:v>
                </c:pt>
                <c:pt idx="2">
                  <c:v>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D6-46BF-A372-8791AA50EB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244349039302641"/>
          <c:y val="0.24915528445758908"/>
          <c:w val="0.26401567690266048"/>
          <c:h val="0.51671915442051042"/>
        </c:manualLayout>
      </c:layout>
      <c:overlay val="0"/>
      <c:txPr>
        <a:bodyPr/>
        <a:lstStyle/>
        <a:p>
          <a:pPr>
            <a:defRPr sz="13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0-19C6-4105-98B3-2F43D533596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19C6-4105-98B3-2F43D533596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19C6-4105-98B3-2F43D533596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19C6-4105-98B3-2F43D533596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dirty="0" smtClean="0"/>
                      <a:t>11,5</a:t>
                    </a:r>
                    <a:endParaRPr lang="en-US" sz="1200" b="1" dirty="0"/>
                  </a:p>
                </c:rich>
              </c:tx>
              <c:spPr>
                <a:gradFill rotWithShape="1">
                  <a:gsLst>
                    <a:gs pos="0">
                      <a:schemeClr val="accent2">
                        <a:shade val="51000"/>
                        <a:satMod val="130000"/>
                      </a:schemeClr>
                    </a:gs>
                    <a:gs pos="80000">
                      <a:schemeClr val="accent2">
                        <a:shade val="93000"/>
                        <a:satMod val="130000"/>
                      </a:schemeClr>
                    </a:gs>
                    <a:gs pos="100000">
                      <a:schemeClr val="accent2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C6-4105-98B3-2F43D533596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dirty="0" smtClean="0"/>
                      <a:t>0,96</a:t>
                    </a:r>
                    <a:endParaRPr lang="en-US" sz="1200" b="1" dirty="0"/>
                  </a:p>
                </c:rich>
              </c:tx>
              <c:spPr>
                <a:gradFill rotWithShape="1">
                  <a:gsLst>
                    <a:gs pos="0">
                      <a:schemeClr val="accent2">
                        <a:shade val="51000"/>
                        <a:satMod val="130000"/>
                      </a:schemeClr>
                    </a:gs>
                    <a:gs pos="80000">
                      <a:schemeClr val="accent2">
                        <a:shade val="93000"/>
                        <a:satMod val="130000"/>
                      </a:schemeClr>
                    </a:gs>
                    <a:gs pos="100000">
                      <a:schemeClr val="accent2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C6-4105-98B3-2F43D5335969}"/>
                </c:ext>
              </c:extLst>
            </c:dLbl>
            <c:dLbl>
              <c:idx val="2"/>
              <c:layout>
                <c:manualLayout>
                  <c:x val="8.3401844239528941E-2"/>
                  <c:y val="9.3377463671376934E-2"/>
                </c:manualLayout>
              </c:layout>
              <c:tx>
                <c:rich>
                  <a:bodyPr/>
                  <a:lstStyle/>
                  <a:p>
                    <a:r>
                      <a:t>Текст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C6-4105-98B3-2F43D5335969}"/>
                </c:ext>
              </c:extLst>
            </c:dLbl>
            <c:dLbl>
              <c:idx val="3"/>
              <c:layout>
                <c:manualLayout>
                  <c:x val="4.9885429396733752E-2"/>
                  <c:y val="7.7741867378666452E-2"/>
                </c:manualLayout>
              </c:layout>
              <c:tx>
                <c:rich>
                  <a:bodyPr/>
                  <a:lstStyle/>
                  <a:p>
                    <a:r>
                      <a:t>Текст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C6-4105-98B3-2F43D5335969}"/>
                </c:ext>
              </c:extLst>
            </c:dLbl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Лист1!$A$26:$B$26</c:f>
              <c:strCache>
                <c:ptCount val="2"/>
                <c:pt idx="0">
                  <c:v>ФБ</c:v>
                </c:pt>
                <c:pt idx="1">
                  <c:v>ОБ</c:v>
                </c:pt>
              </c:strCache>
            </c:strRef>
          </c:cat>
          <c:val>
            <c:numRef>
              <c:f>Лист1!$A$27:$B$27</c:f>
              <c:numCache>
                <c:formatCode>General</c:formatCode>
                <c:ptCount val="2"/>
                <c:pt idx="0">
                  <c:v>11.5</c:v>
                </c:pt>
                <c:pt idx="1">
                  <c:v>0.96000000000000008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C6-4105-98B3-2F43D53359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728426779740524"/>
          <c:y val="5.119070467682478E-2"/>
          <c:w val="0.18084217494352478"/>
          <c:h val="0.34364305281025742"/>
        </c:manualLayout>
      </c:layout>
      <c:overlay val="0"/>
      <c:txPr>
        <a:bodyPr/>
        <a:lstStyle/>
        <a:p>
          <a:pPr>
            <a:defRPr sz="13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>
            <a:defRPr sz="1200" b="1">
              <a:solidFill>
                <a:schemeClr val="tx2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972DB3-A03C-4A6A-B238-2E293B4B3C3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0"/>
      <dgm:spPr/>
    </dgm:pt>
    <dgm:pt modelId="{F8859116-361C-4F28-B6F4-5591B79A69EE}" type="pres">
      <dgm:prSet presAssocID="{67972DB3-A03C-4A6A-B238-2E293B4B3C30}" presName="arrowDiagram" presStyleCnt="0">
        <dgm:presLayoutVars>
          <dgm:chMax val="5"/>
          <dgm:dir/>
          <dgm:resizeHandles val="exact"/>
        </dgm:presLayoutVars>
      </dgm:prSet>
      <dgm:spPr/>
    </dgm:pt>
  </dgm:ptLst>
  <dgm:cxnLst>
    <dgm:cxn modelId="{1A0B67B3-411F-4E20-B057-D2C9A22C6BEE}" type="presOf" srcId="{67972DB3-A03C-4A6A-B238-2E293B4B3C30}" destId="{F8859116-361C-4F28-B6F4-5591B79A69EE}" srcOrd="0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BC5852-6604-4D63-9CE6-8036BAB4226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A444EDEC-74DE-433C-8EF1-17CB9063884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50000"/>
                </a:schemeClr>
              </a:solidFill>
            </a:rPr>
            <a:t>4,4%</a:t>
          </a:r>
          <a:endParaRPr lang="ru-RU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0E836921-CF01-4876-B3B7-9A2B188A6ED3}" type="sibTrans" cxnId="{26BCE7FA-9ADF-4352-A89A-8D2A169A7B1D}">
      <dgm:prSet/>
      <dgm:spPr/>
      <dgm:t>
        <a:bodyPr/>
        <a:lstStyle/>
        <a:p>
          <a:endParaRPr lang="ru-RU"/>
        </a:p>
      </dgm:t>
    </dgm:pt>
    <dgm:pt modelId="{7A66D6AE-7ED6-45A6-8D8A-308E47FB5C2D}" type="parTrans" cxnId="{26BCE7FA-9ADF-4352-A89A-8D2A169A7B1D}">
      <dgm:prSet/>
      <dgm:spPr/>
      <dgm:t>
        <a:bodyPr/>
        <a:lstStyle/>
        <a:p>
          <a:endParaRPr lang="ru-RU"/>
        </a:p>
      </dgm:t>
    </dgm:pt>
    <dgm:pt modelId="{A27AD29A-1FF0-4EC8-B9D2-C18C750DD285}" type="pres">
      <dgm:prSet presAssocID="{32BC5852-6604-4D63-9CE6-8036BAB42260}" presName="arrowDiagram" presStyleCnt="0">
        <dgm:presLayoutVars>
          <dgm:chMax val="5"/>
          <dgm:dir/>
          <dgm:resizeHandles val="exact"/>
        </dgm:presLayoutVars>
      </dgm:prSet>
      <dgm:spPr/>
    </dgm:pt>
    <dgm:pt modelId="{9737EBFB-8B6F-402D-8707-0E9881CF253B}" type="pres">
      <dgm:prSet presAssocID="{32BC5852-6604-4D63-9CE6-8036BAB42260}" presName="arrow" presStyleLbl="bgShp" presStyleIdx="0" presStyleCnt="1" custLinFactNeighborX="5642"/>
      <dgm:spPr>
        <a:gradFill flip="none" rotWithShape="1">
          <a:gsLst>
            <a:gs pos="29000">
              <a:schemeClr val="accent3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  <a:tileRect/>
        </a:gradFill>
      </dgm:spPr>
    </dgm:pt>
    <dgm:pt modelId="{009B6B28-39C0-4A91-8BA5-5862D7A93436}" type="pres">
      <dgm:prSet presAssocID="{32BC5852-6604-4D63-9CE6-8036BAB42260}" presName="arrowDiagram1" presStyleCnt="0">
        <dgm:presLayoutVars>
          <dgm:bulletEnabled val="1"/>
        </dgm:presLayoutVars>
      </dgm:prSet>
      <dgm:spPr/>
    </dgm:pt>
    <dgm:pt modelId="{648B741C-C7AE-4615-BABB-BD62578CE6BA}" type="pres">
      <dgm:prSet presAssocID="{A444EDEC-74DE-433C-8EF1-17CB90638847}" presName="bullet1" presStyleLbl="node1" presStyleIdx="0" presStyleCnt="1"/>
      <dgm:spPr>
        <a:noFill/>
        <a:ln>
          <a:noFill/>
        </a:ln>
      </dgm:spPr>
    </dgm:pt>
    <dgm:pt modelId="{E5778C61-5A6C-4057-9D41-C6F66BFBC56E}" type="pres">
      <dgm:prSet presAssocID="{A444EDEC-74DE-433C-8EF1-17CB90638847}" presName="textBox1" presStyleLbl="revTx" presStyleIdx="0" presStyleCnt="1" custScaleY="42947" custLinFactNeighborX="-44901" custLinFactNeighborY="-50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8E5F46-24B7-4797-99E8-156E5805AAE3}" type="presOf" srcId="{A444EDEC-74DE-433C-8EF1-17CB90638847}" destId="{E5778C61-5A6C-4057-9D41-C6F66BFBC56E}" srcOrd="0" destOrd="0" presId="urn:microsoft.com/office/officeart/2005/8/layout/arrow2"/>
    <dgm:cxn modelId="{DAD72F3F-FC0D-43FB-A2F4-C5CD3E4AE2F5}" type="presOf" srcId="{32BC5852-6604-4D63-9CE6-8036BAB42260}" destId="{A27AD29A-1FF0-4EC8-B9D2-C18C750DD285}" srcOrd="0" destOrd="0" presId="urn:microsoft.com/office/officeart/2005/8/layout/arrow2"/>
    <dgm:cxn modelId="{26BCE7FA-9ADF-4352-A89A-8D2A169A7B1D}" srcId="{32BC5852-6604-4D63-9CE6-8036BAB42260}" destId="{A444EDEC-74DE-433C-8EF1-17CB90638847}" srcOrd="0" destOrd="0" parTransId="{7A66D6AE-7ED6-45A6-8D8A-308E47FB5C2D}" sibTransId="{0E836921-CF01-4876-B3B7-9A2B188A6ED3}"/>
    <dgm:cxn modelId="{BAC9FFFF-44DF-4CC0-A9A2-A31F7C6BAF99}" type="presParOf" srcId="{A27AD29A-1FF0-4EC8-B9D2-C18C750DD285}" destId="{9737EBFB-8B6F-402D-8707-0E9881CF253B}" srcOrd="0" destOrd="0" presId="urn:microsoft.com/office/officeart/2005/8/layout/arrow2"/>
    <dgm:cxn modelId="{4D812C0B-1C44-4E9D-A425-3F96FAE54173}" type="presParOf" srcId="{A27AD29A-1FF0-4EC8-B9D2-C18C750DD285}" destId="{009B6B28-39C0-4A91-8BA5-5862D7A93436}" srcOrd="1" destOrd="0" presId="urn:microsoft.com/office/officeart/2005/8/layout/arrow2"/>
    <dgm:cxn modelId="{66B5912C-01A8-4B13-9623-0B778B1F49AF}" type="presParOf" srcId="{009B6B28-39C0-4A91-8BA5-5862D7A93436}" destId="{648B741C-C7AE-4615-BABB-BD62578CE6BA}" srcOrd="0" destOrd="0" presId="urn:microsoft.com/office/officeart/2005/8/layout/arrow2"/>
    <dgm:cxn modelId="{EDC66A47-BAED-4BFF-BC4B-E419062F8DF6}" type="presParOf" srcId="{009B6B28-39C0-4A91-8BA5-5862D7A93436}" destId="{E5778C61-5A6C-4057-9D41-C6F66BFBC56E}" srcOrd="1" destOrd="0" presId="urn:microsoft.com/office/officeart/2005/8/layout/arrow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7EBFB-8B6F-402D-8707-0E9881CF253B}">
      <dsp:nvSpPr>
        <dsp:cNvPr id="0" name=""/>
        <dsp:cNvSpPr/>
      </dsp:nvSpPr>
      <dsp:spPr>
        <a:xfrm>
          <a:off x="157177" y="0"/>
          <a:ext cx="2583926" cy="1614954"/>
        </a:xfrm>
        <a:prstGeom prst="swooshArrow">
          <a:avLst>
            <a:gd name="adj1" fmla="val 25000"/>
            <a:gd name="adj2" fmla="val 25000"/>
          </a:avLst>
        </a:prstGeom>
        <a:gradFill flip="none" rotWithShape="1">
          <a:gsLst>
            <a:gs pos="29000">
              <a:schemeClr val="accent3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8B741C-C7AE-4615-BABB-BD62578CE6BA}">
      <dsp:nvSpPr>
        <dsp:cNvPr id="0" name=""/>
        <dsp:cNvSpPr/>
      </dsp:nvSpPr>
      <dsp:spPr>
        <a:xfrm>
          <a:off x="2050124" y="327512"/>
          <a:ext cx="191210" cy="191210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778C61-5A6C-4057-9D41-C6F66BFBC56E}">
      <dsp:nvSpPr>
        <dsp:cNvPr id="0" name=""/>
        <dsp:cNvSpPr/>
      </dsp:nvSpPr>
      <dsp:spPr>
        <a:xfrm>
          <a:off x="648075" y="163756"/>
          <a:ext cx="1033570" cy="511857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319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</a:rPr>
            <a:t>4,4%</a:t>
          </a:r>
          <a:endParaRPr lang="ru-RU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673062" y="188743"/>
        <a:ext cx="983596" cy="461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0.01053</cdr:x>
      <cdr:y>0.01563</cdr:y>
    </cdr:from>
    <cdr:to>
      <cdr:x>0.11579</cdr:x>
      <cdr:y>0.07813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" y="72008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dirty="0" smtClean="0">
              <a:solidFill>
                <a:schemeClr val="tx2">
                  <a:lumMod val="50000"/>
                </a:schemeClr>
              </a:solidFill>
            </a:rPr>
            <a:t>РУБ. /М.КВ.</a:t>
          </a:r>
          <a:endParaRPr lang="ru-RU" sz="1200" dirty="0">
            <a:solidFill>
              <a:schemeClr val="tx2">
                <a:lumMod val="50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01.07.2018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F0AA57-98F3-482F-93F2-61D4C2443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01.07.2018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4" rIns="91426" bIns="4571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6464"/>
            <a:ext cx="5438775" cy="4467225"/>
          </a:xfrm>
          <a:prstGeom prst="rect">
            <a:avLst/>
          </a:prstGeom>
        </p:spPr>
        <p:txBody>
          <a:bodyPr vert="horz" lIns="91426" tIns="45714" rIns="91426" bIns="45714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C8BF36-6884-4947-A16D-4711850A9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78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572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3668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91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94550" algn="l" defTabSz="9578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73460" algn="l" defTabSz="9578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52371" algn="l" defTabSz="9578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31280" algn="l" defTabSz="9578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383278-3409-4E89-8BD0-54DF57E90153}" type="datetime1">
              <a:rPr lang="ru-RU" smtClean="0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F8587-59CA-4D56-B1FC-75E6926A1A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5D56E8-DE87-4C8C-AA01-93A2DC6440BC}" type="datetime1">
              <a:rPr lang="ru-RU" smtClean="0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DD323-7DAD-4F32-9CD2-D4C207DA8A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6" y="274639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6AE5E8-E6C7-49D4-B81A-1A10EEEAD305}" type="datetime1">
              <a:rPr lang="ru-RU" smtClean="0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DD48C-5414-4B7A-AB54-9BD8865F6A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A89ED8-5680-4F6C-90C9-E4F951AA7925}" type="datetime1">
              <a:rPr lang="ru-RU" smtClean="0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3D624-71F0-4C07-A7C8-750BC5437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170A93-9E78-4D64-A0F6-645A6C62487F}" type="datetime1">
              <a:rPr lang="ru-RU" smtClean="0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D90CE-E519-4187-A5F7-3217D51D89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81CB15-808C-45BC-B362-4E748F68FFB7}" type="datetime1">
              <a:rPr lang="ru-RU" smtClean="0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1F3B7C-9211-45E8-8606-34A31C6DCE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62A422-E82F-4522-AD22-8EDEC1096D57}" type="datetime1">
              <a:rPr lang="ru-RU" smtClean="0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F54A8-79BD-4667-813C-920956AB9C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D6D2B3-5063-442C-AF20-B33642FABBBC}" type="datetime1">
              <a:rPr lang="ru-RU" smtClean="0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46B58-17CF-41EB-AB30-A726588155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140C9-BBAA-4EFD-92AE-C14831EBC4DA}" type="datetime1">
              <a:rPr lang="ru-RU" smtClean="0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EDC17-97AC-41E6-BD12-D664A569F8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C186FE-B076-4AE9-A7F4-5CC16524251A}" type="datetime1">
              <a:rPr lang="ru-RU" smtClean="0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1B33A-37CA-4126-B5D0-5493683F25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8DC166-A429-4D26-BDFE-31D775DE3E83}" type="datetime1">
              <a:rPr lang="ru-RU" smtClean="0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D7981-DF57-4BE8-8184-86215CB2FF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D1223E-93C6-42E5-96AF-9951B41AB64C}" type="datetime1">
              <a:rPr lang="ru-RU" smtClean="0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F14A91-D8D4-4CE4-B6D3-7C3C60AD61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chart" Target="../charts/chart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chart" Target="../charts/chart1.xml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/>
          <p:cNvPicPr>
            <a:picLocks noChangeAspect="1" noChangeArrowheads="1"/>
          </p:cNvPicPr>
          <p:nvPr/>
        </p:nvPicPr>
        <p:blipFill>
          <a:blip r:embed="rId2" cstate="print">
            <a:lum bright="-10000" contrast="28000"/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906000" cy="1124744"/>
          </a:xfrm>
          <a:prstGeom prst="rect">
            <a:avLst/>
          </a:prstGeom>
          <a:gradFill flip="none" rotWithShape="1">
            <a:gsLst>
              <a:gs pos="2500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0800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57150" prstMaterial="dkEdge">
            <a:bevelT w="158750" h="50800"/>
            <a:bevelB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614488">
              <a:defRPr/>
            </a:pPr>
            <a:r>
              <a:rPr lang="ru-RU" sz="2200" b="1" spc="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КОМИТЕТ ЖКХ И ТЭК </a:t>
            </a:r>
            <a:br>
              <a:rPr lang="ru-RU" sz="2200" b="1" spc="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spc="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ВОЛГОГРАДСКОЙ ОБЛАСТИ</a:t>
            </a:r>
          </a:p>
        </p:txBody>
      </p:sp>
      <p:pic>
        <p:nvPicPr>
          <p:cNvPr id="3078" name="Picture 4" descr="http://gkh-old.volganet.ru/export/sites/gkh-tek/news/news/2015/02/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38" y="0"/>
            <a:ext cx="110013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1"/>
          <p:cNvSpPr/>
          <p:nvPr/>
        </p:nvSpPr>
        <p:spPr>
          <a:xfrm>
            <a:off x="1665288" y="2360613"/>
            <a:ext cx="8239125" cy="302418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17000"/>
                </a:schemeClr>
              </a:gs>
              <a:gs pos="50000">
                <a:schemeClr val="bg1">
                  <a:lumMod val="95000"/>
                  <a:alpha val="4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1"/>
            <a:tileRect/>
          </a:gra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3" name="Rectangle 11"/>
          <p:cNvSpPr/>
          <p:nvPr/>
        </p:nvSpPr>
        <p:spPr>
          <a:xfrm>
            <a:off x="1679575" y="2492375"/>
            <a:ext cx="8226425" cy="27813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17000"/>
                </a:schemeClr>
              </a:gs>
              <a:gs pos="50000">
                <a:schemeClr val="bg1">
                  <a:lumMod val="95000"/>
                  <a:alpha val="4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1"/>
            <a:tileRect/>
          </a:gra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080792" y="1700808"/>
            <a:ext cx="6768752" cy="367240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17000"/>
                </a:schemeClr>
              </a:gs>
              <a:gs pos="50000">
                <a:schemeClr val="bg1">
                  <a:lumMod val="95000"/>
                  <a:alpha val="4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ctr">
              <a:lnSpc>
                <a:spcPts val="3500"/>
              </a:lnSpc>
              <a:defRPr/>
            </a:pPr>
            <a:r>
              <a:rPr lang="ru-RU" sz="3000" b="1" dirty="0" smtClean="0">
                <a:solidFill>
                  <a:srgbClr val="C00000"/>
                </a:solidFill>
                <a:latin typeface="Arial Narrow" pitchFamily="34" charset="0"/>
              </a:rPr>
              <a:t>О ХОДЕ ИСПОЛНЕНИЯ РЕГИОНАЛЬНОЙ ПРОГРАММЫ "КАПИТАЛЬНЫЙ РЕМОНТ ОБЩЕГО ИМУЩЕСТВА В МНОГОКВАРТИРНЫХ ДОМАХ, РАСПОЛОЖЕННЫХ НА ТЕРРИТОРИИ ВОЛГОГРАДСКОЙ ОБЛАСТИ"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2320925"/>
            <a:ext cx="3548063" cy="4537075"/>
          </a:xfrm>
          <a:prstGeom prst="rect">
            <a:avLst/>
          </a:prstGeom>
          <a:blipFill dpi="0" rotWithShape="1">
            <a:blip r:embed="rId4" cstate="print">
              <a:alphaModFix amt="8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03712" y="5373216"/>
            <a:ext cx="6273824" cy="1412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ts val="2000"/>
              </a:lnSpc>
            </a:pPr>
            <a:r>
              <a:rPr lang="ru-RU" sz="2000" b="1" spc="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Докладчик: </a:t>
            </a:r>
            <a:br>
              <a:rPr lang="ru-RU" sz="2000" b="1" spc="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spc="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Николаев Олег Дмитриевич </a:t>
            </a:r>
            <a:br>
              <a:rPr lang="ru-RU" sz="2000" b="1" spc="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spc="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председатель комитета ЖКХ и ТЭК </a:t>
            </a:r>
            <a:br>
              <a:rPr lang="ru-RU" sz="2000" b="1" spc="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spc="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Волгоградской области</a:t>
            </a:r>
          </a:p>
          <a:p>
            <a:pPr algn="ctr">
              <a:lnSpc>
                <a:spcPts val="2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343794" y="4797152"/>
            <a:ext cx="9289726" cy="1800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44488" y="620688"/>
            <a:ext cx="9289032" cy="41764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28464" y="116632"/>
            <a:ext cx="9649072" cy="6580138"/>
          </a:xfrm>
          <a:prstGeom prst="rect">
            <a:avLst/>
          </a:prstGeom>
          <a:blipFill dpi="0" rotWithShape="1">
            <a:blip r:embed="rId2" cstate="print">
              <a:alphaModFix amt="10000"/>
            </a:blip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        </a:t>
            </a:r>
            <a:endParaRPr lang="en-US" sz="1400" i="1" dirty="0">
              <a:solidFill>
                <a:schemeClr val="tx1"/>
              </a:solidFill>
              <a:latin typeface="DIN Pro Bold" panose="02000503030000020004" pitchFamily="50" charset="0"/>
            </a:endParaRPr>
          </a:p>
          <a:p>
            <a:pPr>
              <a:defRPr/>
            </a:pPr>
            <a:endParaRPr lang="en-US" sz="1400" i="1" dirty="0">
              <a:solidFill>
                <a:schemeClr val="tx1"/>
              </a:solidFill>
              <a:latin typeface="DIN Pro Bold" panose="02000503030000020004" pitchFamily="50" charset="0"/>
            </a:endParaRPr>
          </a:p>
          <a:p>
            <a:pPr>
              <a:defRPr/>
            </a:pPr>
            <a:endParaRPr lang="ru-RU" sz="1600" dirty="0">
              <a:solidFill>
                <a:schemeClr val="tx1"/>
              </a:solidFill>
              <a:latin typeface="DIN Pro Bold" panose="02000503030000020004" pitchFamily="50" charset="0"/>
            </a:endParaRPr>
          </a:p>
          <a:p>
            <a:pPr>
              <a:defRPr/>
            </a:pPr>
            <a:endParaRPr lang="en-US" sz="1400" i="1" dirty="0">
              <a:solidFill>
                <a:schemeClr val="tx1"/>
              </a:solidFill>
              <a:latin typeface="DIN Pro Bold" panose="02000503030000020004" pitchFamily="50" charset="0"/>
            </a:endParaRPr>
          </a:p>
          <a:p>
            <a:pPr>
              <a:defRPr/>
            </a:pPr>
            <a:endParaRPr lang="ru-RU" i="1" dirty="0">
              <a:solidFill>
                <a:schemeClr val="tx1"/>
              </a:solidFill>
              <a:latin typeface="DIN Pro Bold" panose="02000503030000020004" pitchFamily="50" charset="0"/>
            </a:endParaRPr>
          </a:p>
          <a:p>
            <a:pPr>
              <a:defRPr/>
            </a:pPr>
            <a:endParaRPr lang="ru-RU" i="1" dirty="0">
              <a:solidFill>
                <a:schemeClr val="tx1"/>
              </a:solidFill>
              <a:latin typeface="DIN Pro Bold" panose="02000503030000020004" pitchFamily="50" charset="0"/>
            </a:endParaRPr>
          </a:p>
        </p:txBody>
      </p:sp>
      <p:sp>
        <p:nvSpPr>
          <p:cNvPr id="23555" name="Title 1"/>
          <p:cNvSpPr txBox="1">
            <a:spLocks/>
          </p:cNvSpPr>
          <p:nvPr/>
        </p:nvSpPr>
        <p:spPr bwMode="auto">
          <a:xfrm>
            <a:off x="200472" y="112143"/>
            <a:ext cx="8351838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СФЕРА ВОДОСНАБЖЕНИЯ И ВОДООТВЕДЕНИЯ 2018 г.</a:t>
            </a:r>
            <a:endParaRPr lang="ru-RU" sz="2000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488504" y="692696"/>
            <a:ext cx="0" cy="5256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3" name="Title 1"/>
          <p:cNvSpPr txBox="1">
            <a:spLocks/>
          </p:cNvSpPr>
          <p:nvPr/>
        </p:nvSpPr>
        <p:spPr bwMode="auto">
          <a:xfrm>
            <a:off x="704528" y="3933428"/>
            <a:ext cx="35290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500"/>
              </a:lnSpc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В НАСТОЯЩЕЕ ВРЕМЯ</a:t>
            </a:r>
            <a:endParaRPr lang="ru-RU" sz="1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9224" name="Title 1"/>
          <p:cNvSpPr txBox="1">
            <a:spLocks/>
          </p:cNvSpPr>
          <p:nvPr/>
        </p:nvSpPr>
        <p:spPr bwMode="auto">
          <a:xfrm>
            <a:off x="2432720" y="1412776"/>
            <a:ext cx="158432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400"/>
              </a:lnSpc>
              <a:defRPr/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lnSpc>
                <a:spcPts val="1400"/>
              </a:lnSpc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131,3</a:t>
            </a:r>
            <a:r>
              <a:rPr lang="ru-RU" sz="16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млн.руб.</a:t>
            </a:r>
            <a:endParaRPr lang="ru-RU" sz="16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23561" name="Title 1"/>
          <p:cNvSpPr txBox="1">
            <a:spLocks/>
          </p:cNvSpPr>
          <p:nvPr/>
        </p:nvSpPr>
        <p:spPr bwMode="auto">
          <a:xfrm>
            <a:off x="7400925" y="2349500"/>
            <a:ext cx="2160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400"/>
              </a:lnSpc>
            </a:pPr>
            <a:endParaRPr lang="ru-RU" sz="160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23579" name="Picture 14" descr="C:\Users\S_Mironichev\Desktop\Новый рисунок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971" y="4904209"/>
            <a:ext cx="1873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88" name="Title 1"/>
          <p:cNvSpPr txBox="1">
            <a:spLocks/>
          </p:cNvSpPr>
          <p:nvPr/>
        </p:nvSpPr>
        <p:spPr bwMode="auto">
          <a:xfrm>
            <a:off x="848544" y="549053"/>
            <a:ext cx="43924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ОЖИДАЕМЫЙ РЕЗУЛЬТАТ 2018 г.</a:t>
            </a:r>
            <a:endParaRPr lang="ru-RU" sz="16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562206" y="6551438"/>
            <a:ext cx="287338" cy="2619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36000" rIns="36000">
            <a:spAutoFit/>
          </a:bodyPr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>
                    <a:lumMod val="95000"/>
                  </a:schemeClr>
                </a:solidFill>
              </a:rPr>
              <a:t>10</a:t>
            </a:r>
            <a:endParaRPr lang="ru-RU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 bwMode="auto">
          <a:xfrm>
            <a:off x="704528" y="908720"/>
            <a:ext cx="76326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400"/>
              </a:lnSpc>
              <a:defRPr/>
            </a:pPr>
            <a:endParaRPr lang="en-US" sz="1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 bwMode="auto">
          <a:xfrm>
            <a:off x="4521200" y="1053406"/>
            <a:ext cx="1800200" cy="86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400"/>
              </a:lnSpc>
              <a:defRPr/>
            </a:pPr>
            <a:endParaRPr lang="en-US" sz="1600" dirty="0">
              <a:solidFill>
                <a:srgbClr val="00B050"/>
              </a:solidFill>
              <a:latin typeface="Arial Narrow" pitchFamily="34" charset="0"/>
            </a:endParaRPr>
          </a:p>
          <a:p>
            <a:pPr marL="342900" indent="-342900">
              <a:lnSpc>
                <a:spcPts val="1400"/>
              </a:lnSpc>
              <a:buFontTx/>
              <a:buAutoNum type="arabicPlain" startAt="114"/>
              <a:defRPr/>
            </a:pPr>
            <a:endParaRPr lang="en-US" sz="14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graphicFrame>
        <p:nvGraphicFramePr>
          <p:cNvPr id="44" name="Диаграмма 43"/>
          <p:cNvGraphicFramePr/>
          <p:nvPr/>
        </p:nvGraphicFramePr>
        <p:xfrm>
          <a:off x="3008784" y="2489448"/>
          <a:ext cx="3600400" cy="1875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8" name="Picture 14" descr="C:\Users\S_Mironichev\Desktop\Новый рисунок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971" y="1052736"/>
            <a:ext cx="1873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itle 1"/>
          <p:cNvSpPr txBox="1">
            <a:spLocks/>
          </p:cNvSpPr>
          <p:nvPr/>
        </p:nvSpPr>
        <p:spPr bwMode="auto">
          <a:xfrm>
            <a:off x="704528" y="2348880"/>
            <a:ext cx="2376488" cy="72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500"/>
              </a:lnSpc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РЕАЛИЗАЦИЯ</a:t>
            </a:r>
            <a:endParaRPr lang="ru-RU" sz="1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 bwMode="auto">
          <a:xfrm>
            <a:off x="2792760" y="2420888"/>
            <a:ext cx="633670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800"/>
              </a:lnSpc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 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6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мероприятий в 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5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МО на строительство, реконструкцию и строительство объектов водоснабжения</a:t>
            </a:r>
          </a:p>
          <a:p>
            <a:pPr>
              <a:lnSpc>
                <a:spcPts val="1700"/>
              </a:lnSpc>
            </a:pPr>
            <a:endParaRPr lang="ru-RU" sz="1600" b="1" dirty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lnSpc>
                <a:spcPts val="17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     </a:t>
            </a:r>
            <a:endParaRPr lang="ru-RU" sz="1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 bwMode="auto">
          <a:xfrm>
            <a:off x="704528" y="2996754"/>
            <a:ext cx="2376488" cy="72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500"/>
              </a:lnSpc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РЕЗУЛЬТАТ</a:t>
            </a:r>
            <a:endParaRPr lang="ru-RU" sz="1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 bwMode="auto">
          <a:xfrm>
            <a:off x="2792760" y="3068960"/>
            <a:ext cx="669674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800"/>
              </a:lnSpc>
              <a:buFont typeface="Wingdings" pitchFamily="2" charset="2"/>
              <a:buChar char="ü"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реконструкция 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13,5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км сетей водоснабжения;</a:t>
            </a:r>
          </a:p>
          <a:p>
            <a:pPr>
              <a:lnSpc>
                <a:spcPts val="1800"/>
              </a:lnSpc>
              <a:buFont typeface="Wingdings" pitchFamily="2" charset="2"/>
              <a:buChar char="ü"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увеличение производительности очистных сооружений на 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100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тыс.м3/сут;</a:t>
            </a:r>
          </a:p>
          <a:p>
            <a:pPr>
              <a:lnSpc>
                <a:spcPts val="1800"/>
              </a:lnSpc>
              <a:buFont typeface="Wingdings" pitchFamily="2" charset="2"/>
              <a:buChar char="ü"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улучшение качества водоснабжения для 450 тыс. жителей области</a:t>
            </a:r>
            <a:endParaRPr lang="ru-RU" sz="1600" b="1" dirty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lnSpc>
                <a:spcPts val="17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     </a:t>
            </a:r>
            <a:endParaRPr lang="ru-RU" sz="1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 bwMode="auto">
          <a:xfrm>
            <a:off x="2792760" y="4077444"/>
            <a:ext cx="8064896" cy="79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800"/>
              </a:lnSpc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1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объект введен в эксплуатацию;</a:t>
            </a:r>
          </a:p>
          <a:p>
            <a:pPr>
              <a:lnSpc>
                <a:spcPts val="1800"/>
              </a:lnSpc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4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объекта - ведутся СМР (завершение до конца года);</a:t>
            </a:r>
          </a:p>
          <a:p>
            <a:pPr>
              <a:lnSpc>
                <a:spcPts val="1800"/>
              </a:lnSpc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1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объект будет завершен в 2019 г.</a:t>
            </a:r>
          </a:p>
          <a:p>
            <a:pPr>
              <a:lnSpc>
                <a:spcPts val="1500"/>
              </a:lnSpc>
              <a:buFont typeface="Wingdings" pitchFamily="2" charset="2"/>
              <a:buChar char="ü"/>
            </a:pP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800196388"/>
              </p:ext>
            </p:extLst>
          </p:nvPr>
        </p:nvGraphicFramePr>
        <p:xfrm>
          <a:off x="3986982" y="705693"/>
          <a:ext cx="3384376" cy="2016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Title 1"/>
          <p:cNvSpPr txBox="1">
            <a:spLocks/>
          </p:cNvSpPr>
          <p:nvPr/>
        </p:nvSpPr>
        <p:spPr bwMode="auto">
          <a:xfrm>
            <a:off x="992560" y="4653136"/>
            <a:ext cx="76326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400"/>
              </a:lnSpc>
              <a:defRPr/>
            </a:pPr>
            <a:endParaRPr lang="en-US" sz="1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1280443" y="5013548"/>
            <a:ext cx="3312517" cy="93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400"/>
              </a:lnSpc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ВЛОЖЕНО 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494,0</a:t>
            </a:r>
            <a:r>
              <a:rPr lang="ru-RU" sz="16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млн.руб.</a:t>
            </a:r>
            <a:endParaRPr lang="ru-RU" sz="16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1280592" y="5517034"/>
            <a:ext cx="2376488" cy="72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500"/>
              </a:lnSpc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РЕЗУЛЬТАТ</a:t>
            </a:r>
            <a:endParaRPr lang="ru-RU" sz="1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2792760" y="5733256"/>
            <a:ext cx="633670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400"/>
              </a:lnSpc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Реконструкция/строительство:</a:t>
            </a:r>
          </a:p>
          <a:p>
            <a:pPr>
              <a:lnSpc>
                <a:spcPts val="1400"/>
              </a:lnSpc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lnSpc>
                <a:spcPts val="1400"/>
              </a:lnSpc>
              <a:buFont typeface="Wingdings" pitchFamily="2" charset="2"/>
              <a:buChar char="ü"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1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ВНС и 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3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КНС;</a:t>
            </a:r>
          </a:p>
          <a:p>
            <a:pPr>
              <a:lnSpc>
                <a:spcPts val="1400"/>
              </a:lnSpc>
              <a:buFont typeface="Wingdings" pitchFamily="2" charset="2"/>
              <a:buChar char="ü"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39,1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км магистральных, разводящих и квартальных сетей ВС и ВО</a:t>
            </a:r>
          </a:p>
          <a:p>
            <a:pPr>
              <a:lnSpc>
                <a:spcPts val="17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     </a:t>
            </a:r>
            <a:endParaRPr lang="ru-RU" sz="1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776536" y="1052736"/>
            <a:ext cx="3024336" cy="288032"/>
          </a:xfrm>
          <a:prstGeom prst="rect">
            <a:avLst/>
          </a:prstGeom>
          <a:gradFill rotWithShape="1">
            <a:gsLst>
              <a:gs pos="0">
                <a:srgbClr val="63891F">
                  <a:tint val="50000"/>
                  <a:satMod val="300000"/>
                </a:srgbClr>
              </a:gs>
              <a:gs pos="35000">
                <a:srgbClr val="63891F">
                  <a:tint val="37000"/>
                  <a:satMod val="300000"/>
                </a:srgbClr>
              </a:gs>
              <a:gs pos="100000">
                <a:srgbClr val="63891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63891F">
                <a:shade val="95000"/>
                <a:satMod val="105000"/>
              </a:srgbClr>
            </a:solidFill>
            <a:prstDash val="solid"/>
            <a:headEnd/>
            <a:tailEnd/>
          </a:ln>
          <a:effectLst/>
        </p:spPr>
        <p:txBody>
          <a:bodyPr lIns="71837" tIns="35918" rIns="71837" bIns="35918" anchor="ctr"/>
          <a:lstStyle/>
          <a:p>
            <a:pPr>
              <a:lnSpc>
                <a:spcPts val="1400"/>
              </a:lnSpc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С привлечением </a:t>
            </a:r>
            <a:r>
              <a:rPr lang="ru-RU" sz="1600" b="1" dirty="0" err="1" smtClean="0">
                <a:solidFill>
                  <a:srgbClr val="C00000"/>
                </a:solidFill>
                <a:latin typeface="Arial Narrow" pitchFamily="34" charset="0"/>
              </a:rPr>
              <a:t>гос.поддержки</a:t>
            </a:r>
            <a:endParaRPr lang="en-US" sz="1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848544" y="4941168"/>
            <a:ext cx="3672408" cy="288032"/>
          </a:xfrm>
          <a:prstGeom prst="rect">
            <a:avLst/>
          </a:prstGeom>
          <a:gradFill rotWithShape="1">
            <a:gsLst>
              <a:gs pos="0">
                <a:srgbClr val="63891F">
                  <a:tint val="50000"/>
                  <a:satMod val="300000"/>
                </a:srgbClr>
              </a:gs>
              <a:gs pos="35000">
                <a:srgbClr val="63891F">
                  <a:tint val="37000"/>
                  <a:satMod val="300000"/>
                </a:srgbClr>
              </a:gs>
              <a:gs pos="100000">
                <a:srgbClr val="63891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63891F">
                <a:shade val="95000"/>
                <a:satMod val="105000"/>
              </a:srgbClr>
            </a:solidFill>
            <a:prstDash val="solid"/>
            <a:headEnd/>
            <a:tailEnd/>
          </a:ln>
          <a:effectLst/>
        </p:spPr>
        <p:txBody>
          <a:bodyPr lIns="71837" tIns="35918" rIns="71837" bIns="35918" anchor="ctr"/>
          <a:lstStyle/>
          <a:p>
            <a:pPr>
              <a:lnSpc>
                <a:spcPts val="1400"/>
              </a:lnSpc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С привлечением частных инвестиций</a:t>
            </a:r>
            <a:endParaRPr lang="en-US" sz="1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1424608" y="1484784"/>
            <a:ext cx="823812" cy="823813"/>
          </a:xfrm>
          <a:prstGeom prst="ellipse">
            <a:avLst/>
          </a:prstGeom>
          <a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 w="15875">
            <a:solidFill>
              <a:srgbClr val="7588BF"/>
            </a:solidFill>
          </a:ln>
          <a:effectLst>
            <a:outerShdw blurRad="50800" dist="12700" dir="5400000" algn="ctr" rotWithShape="0">
              <a:schemeClr val="bg2">
                <a:lumMod val="25000"/>
              </a:scheme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41" name="Прямая соединительная линия 40"/>
          <p:cNvCxnSpPr/>
          <p:nvPr/>
        </p:nvCxnSpPr>
        <p:spPr>
          <a:xfrm>
            <a:off x="128464" y="620688"/>
            <a:ext cx="9649072" cy="29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500"/>
                                        <p:tgtEl>
                                          <p:spTgt spid="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500"/>
                                        <p:tgtEl>
                                          <p:spTgt spid="2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500"/>
                                        <p:tgtEl>
                                          <p:spTgt spid="2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75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75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2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7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9223" grpId="0"/>
      <p:bldP spid="9224" grpId="0"/>
      <p:bldP spid="23588" grpId="0"/>
      <p:bldP spid="34" grpId="0"/>
      <p:bldP spid="35" grpId="0"/>
      <p:bldP spid="36" grpId="0"/>
      <p:bldP spid="37" grpId="0"/>
      <p:bldP spid="39" grpId="0"/>
      <p:bldGraphic spid="27" grpId="0">
        <p:bldSub>
          <a:bldChart bld="category"/>
        </p:bldSub>
      </p:bldGraphic>
      <p:bldP spid="25" grpId="0"/>
      <p:bldP spid="26" grpId="0"/>
      <p:bldP spid="29" grpId="0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344488" y="620688"/>
            <a:ext cx="9289032" cy="35283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344488" y="4149080"/>
            <a:ext cx="9289032" cy="25202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28464" y="116632"/>
            <a:ext cx="9649072" cy="6580138"/>
          </a:xfrm>
          <a:prstGeom prst="rect">
            <a:avLst/>
          </a:prstGeom>
          <a:blipFill dpi="0" rotWithShape="1">
            <a:blip r:embed="rId2" cstate="print">
              <a:alphaModFix amt="15000"/>
            </a:blip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        </a:t>
            </a:r>
            <a:endParaRPr lang="en-US" sz="1400" i="1" dirty="0">
              <a:solidFill>
                <a:schemeClr val="tx1"/>
              </a:solidFill>
              <a:latin typeface="DIN Pro Bold" panose="02000503030000020004" pitchFamily="50" charset="0"/>
            </a:endParaRPr>
          </a:p>
          <a:p>
            <a:pPr>
              <a:defRPr/>
            </a:pPr>
            <a:endParaRPr lang="en-US" sz="1400" i="1" dirty="0">
              <a:solidFill>
                <a:schemeClr val="tx1"/>
              </a:solidFill>
              <a:latin typeface="DIN Pro Bold" panose="02000503030000020004" pitchFamily="50" charset="0"/>
            </a:endParaRPr>
          </a:p>
          <a:p>
            <a:pPr>
              <a:defRPr/>
            </a:pPr>
            <a:endParaRPr lang="ru-RU" sz="1600" dirty="0">
              <a:solidFill>
                <a:schemeClr val="tx1"/>
              </a:solidFill>
              <a:latin typeface="DIN Pro Bold" panose="02000503030000020004" pitchFamily="50" charset="0"/>
            </a:endParaRPr>
          </a:p>
          <a:p>
            <a:pPr>
              <a:defRPr/>
            </a:pPr>
            <a:endParaRPr lang="en-US" sz="1400" i="1" dirty="0">
              <a:solidFill>
                <a:schemeClr val="tx1"/>
              </a:solidFill>
              <a:latin typeface="DIN Pro Bold" panose="02000503030000020004" pitchFamily="50" charset="0"/>
            </a:endParaRPr>
          </a:p>
          <a:p>
            <a:pPr>
              <a:defRPr/>
            </a:pPr>
            <a:endParaRPr lang="ru-RU" i="1" dirty="0">
              <a:solidFill>
                <a:schemeClr val="tx1"/>
              </a:solidFill>
              <a:latin typeface="DIN Pro Bold" panose="02000503030000020004" pitchFamily="50" charset="0"/>
            </a:endParaRPr>
          </a:p>
          <a:p>
            <a:pPr>
              <a:defRPr/>
            </a:pPr>
            <a:endParaRPr lang="ru-RU" i="1" dirty="0">
              <a:solidFill>
                <a:schemeClr val="tx1"/>
              </a:solidFill>
              <a:latin typeface="DIN Pro Bold" panose="02000503030000020004" pitchFamily="50" charset="0"/>
            </a:endParaRPr>
          </a:p>
        </p:txBody>
      </p:sp>
      <p:sp>
        <p:nvSpPr>
          <p:cNvPr id="23555" name="Title 1"/>
          <p:cNvSpPr txBox="1">
            <a:spLocks/>
          </p:cNvSpPr>
          <p:nvPr/>
        </p:nvSpPr>
        <p:spPr bwMode="auto">
          <a:xfrm>
            <a:off x="201562" y="116632"/>
            <a:ext cx="8351838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СФЕРА ВОДОСНАБЖЕНИЯ И ВОДООТВЕДЕНИЯ 2019 г.</a:t>
            </a:r>
            <a:endParaRPr lang="ru-RU" sz="2000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488504" y="692696"/>
            <a:ext cx="0" cy="4248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4" name="Title 1"/>
          <p:cNvSpPr txBox="1">
            <a:spLocks/>
          </p:cNvSpPr>
          <p:nvPr/>
        </p:nvSpPr>
        <p:spPr bwMode="auto">
          <a:xfrm>
            <a:off x="1064568" y="1052166"/>
            <a:ext cx="7992888" cy="79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400"/>
              </a:lnSpc>
              <a:buFont typeface="Wingdings" pitchFamily="2" charset="2"/>
              <a:buChar char="Ø"/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С </a:t>
            </a:r>
            <a:r>
              <a:rPr lang="ru-RU" sz="1600" b="1" dirty="0" err="1" smtClean="0">
                <a:solidFill>
                  <a:srgbClr val="C00000"/>
                </a:solidFill>
                <a:latin typeface="Arial Narrow" pitchFamily="34" charset="0"/>
              </a:rPr>
              <a:t>софинасированием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 областного бюджета по подпрограмме "Чистая вода" 287,8</a:t>
            </a:r>
            <a:r>
              <a:rPr lang="ru-RU" sz="16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млн.руб.</a:t>
            </a:r>
            <a:endParaRPr lang="ru-RU" sz="16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23561" name="Title 1"/>
          <p:cNvSpPr txBox="1">
            <a:spLocks/>
          </p:cNvSpPr>
          <p:nvPr/>
        </p:nvSpPr>
        <p:spPr bwMode="auto">
          <a:xfrm>
            <a:off x="7400925" y="2349500"/>
            <a:ext cx="2160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400"/>
              </a:lnSpc>
            </a:pPr>
            <a:endParaRPr lang="ru-RU" sz="160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23579" name="Picture 14" descr="C:\Users\S_Mironichev\Desktop\Новый рисунок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496" y="4356720"/>
            <a:ext cx="1873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88" name="Title 1"/>
          <p:cNvSpPr txBox="1">
            <a:spLocks/>
          </p:cNvSpPr>
          <p:nvPr/>
        </p:nvSpPr>
        <p:spPr bwMode="auto">
          <a:xfrm>
            <a:off x="848544" y="549053"/>
            <a:ext cx="43924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ПЕРСПЕКТИВА 2019 г.</a:t>
            </a:r>
            <a:endParaRPr lang="ru-RU" sz="16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23596" name="Title 1"/>
          <p:cNvSpPr txBox="1">
            <a:spLocks/>
          </p:cNvSpPr>
          <p:nvPr/>
        </p:nvSpPr>
        <p:spPr bwMode="auto">
          <a:xfrm>
            <a:off x="8537575" y="5229672"/>
            <a:ext cx="1368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400"/>
              </a:lnSpc>
            </a:pPr>
            <a:endParaRPr lang="ru-RU" sz="2000" b="1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562206" y="6551438"/>
            <a:ext cx="287338" cy="2619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36000" rIns="36000">
            <a:spAutoFit/>
          </a:bodyPr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>
                    <a:lumMod val="95000"/>
                  </a:schemeClr>
                </a:solidFill>
              </a:rPr>
              <a:t>11</a:t>
            </a:r>
            <a:endParaRPr lang="ru-RU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 bwMode="auto">
          <a:xfrm>
            <a:off x="704528" y="908720"/>
            <a:ext cx="76326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400"/>
              </a:lnSpc>
              <a:defRPr/>
            </a:pPr>
            <a:endParaRPr lang="en-US" sz="1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 bwMode="auto">
          <a:xfrm>
            <a:off x="4521200" y="1053406"/>
            <a:ext cx="1800200" cy="86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400"/>
              </a:lnSpc>
              <a:defRPr/>
            </a:pPr>
            <a:endParaRPr lang="en-US" sz="1600" dirty="0">
              <a:solidFill>
                <a:srgbClr val="00B050"/>
              </a:solidFill>
              <a:latin typeface="Arial Narrow" pitchFamily="34" charset="0"/>
            </a:endParaRPr>
          </a:p>
          <a:p>
            <a:pPr marL="342900" indent="-342900">
              <a:lnSpc>
                <a:spcPts val="1400"/>
              </a:lnSpc>
              <a:buFontTx/>
              <a:buAutoNum type="arabicPlain" startAt="114"/>
              <a:defRPr/>
            </a:pPr>
            <a:endParaRPr lang="en-US" sz="14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68" name="Picture 14" descr="C:\Users\S_Mironichev\Desktop\Новый рисунок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496" y="1009303"/>
            <a:ext cx="1873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itle 1"/>
          <p:cNvSpPr txBox="1">
            <a:spLocks/>
          </p:cNvSpPr>
          <p:nvPr/>
        </p:nvSpPr>
        <p:spPr bwMode="auto">
          <a:xfrm>
            <a:off x="1280592" y="1340768"/>
            <a:ext cx="2376488" cy="72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500"/>
              </a:lnSpc>
              <a:defRPr/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 bwMode="auto">
          <a:xfrm>
            <a:off x="2576736" y="1628428"/>
            <a:ext cx="633670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700"/>
              </a:lnSpc>
            </a:pPr>
            <a:endParaRPr lang="ru-RU" sz="1400" b="1" dirty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lnSpc>
                <a:spcPts val="17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     </a:t>
            </a:r>
            <a:endParaRPr lang="ru-RU" sz="1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992560" y="4653136"/>
            <a:ext cx="76326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400"/>
              </a:lnSpc>
              <a:defRPr/>
            </a:pPr>
            <a:endParaRPr lang="en-US" sz="1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848544" y="4437484"/>
            <a:ext cx="61928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400"/>
              </a:lnSpc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В 2019-2022 гг. планируется 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592,7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млн.руб.</a:t>
            </a:r>
            <a:endParaRPr lang="ru-RU" sz="16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4448944" y="4725144"/>
            <a:ext cx="23764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500"/>
              </a:lnSpc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ОЖИДАЕМЫЙ РЕЗУЛЬТАТ</a:t>
            </a:r>
            <a:endParaRPr lang="ru-RU" sz="1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920552" y="5157192"/>
            <a:ext cx="489654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400"/>
              </a:lnSpc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Реконструкция:</a:t>
            </a:r>
          </a:p>
          <a:p>
            <a:pPr>
              <a:lnSpc>
                <a:spcPts val="1400"/>
              </a:lnSpc>
              <a:buFont typeface="Wingdings" pitchFamily="2" charset="2"/>
              <a:buChar char="ü"/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10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ВНС, </a:t>
            </a: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17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КНС;</a:t>
            </a:r>
          </a:p>
          <a:p>
            <a:pPr>
              <a:lnSpc>
                <a:spcPts val="1400"/>
              </a:lnSpc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магистральных водоводов и разводящих сетей водоснабжения, протяженностью  – </a:t>
            </a: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23,5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км., магистральных, разводящих, квартальных сетей канализации, протяженностью </a:t>
            </a: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1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км.; </a:t>
            </a:r>
          </a:p>
          <a:p>
            <a:pPr>
              <a:lnSpc>
                <a:spcPts val="1400"/>
              </a:lnSpc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резервуаров чистой воды на ВОС Кировского района Волгограда; </a:t>
            </a:r>
          </a:p>
          <a:p>
            <a:pPr>
              <a:lnSpc>
                <a:spcPts val="1400"/>
              </a:lnSpc>
              <a:buFont typeface="Wingdings" pitchFamily="2" charset="2"/>
              <a:buChar char="ü"/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11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объектов электроснабжения на ВОС,  </a:t>
            </a: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6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объектов электроснабжения на КНС;</a:t>
            </a:r>
          </a:p>
          <a:p>
            <a:pPr>
              <a:lnSpc>
                <a:spcPts val="1400"/>
              </a:lnSpc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   </a:t>
            </a:r>
            <a:endParaRPr lang="ru-RU" sz="1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704528" y="980728"/>
            <a:ext cx="3024336" cy="288032"/>
          </a:xfrm>
          <a:prstGeom prst="rect">
            <a:avLst/>
          </a:prstGeom>
          <a:gradFill rotWithShape="1">
            <a:gsLst>
              <a:gs pos="0">
                <a:srgbClr val="63891F">
                  <a:tint val="50000"/>
                  <a:satMod val="300000"/>
                </a:srgbClr>
              </a:gs>
              <a:gs pos="35000">
                <a:srgbClr val="63891F">
                  <a:tint val="37000"/>
                  <a:satMod val="300000"/>
                </a:srgbClr>
              </a:gs>
              <a:gs pos="100000">
                <a:srgbClr val="63891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63891F">
                <a:shade val="95000"/>
                <a:satMod val="105000"/>
              </a:srgbClr>
            </a:solidFill>
            <a:prstDash val="solid"/>
            <a:headEnd/>
            <a:tailEnd/>
          </a:ln>
          <a:effectLst/>
        </p:spPr>
        <p:txBody>
          <a:bodyPr lIns="71837" tIns="35918" rIns="71837" bIns="35918" anchor="ctr"/>
          <a:lstStyle/>
          <a:p>
            <a:pPr>
              <a:lnSpc>
                <a:spcPts val="1400"/>
              </a:lnSpc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С привлечением </a:t>
            </a:r>
            <a:r>
              <a:rPr lang="ru-RU" sz="1600" b="1" dirty="0" err="1" smtClean="0">
                <a:solidFill>
                  <a:srgbClr val="C00000"/>
                </a:solidFill>
                <a:latin typeface="Arial Narrow" pitchFamily="34" charset="0"/>
              </a:rPr>
              <a:t>гос.поддержки</a:t>
            </a:r>
            <a:endParaRPr lang="en-US" sz="1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704528" y="4320852"/>
            <a:ext cx="3024336" cy="288032"/>
          </a:xfrm>
          <a:prstGeom prst="rect">
            <a:avLst/>
          </a:prstGeom>
          <a:gradFill rotWithShape="1">
            <a:gsLst>
              <a:gs pos="0">
                <a:srgbClr val="63891F">
                  <a:tint val="50000"/>
                  <a:satMod val="300000"/>
                </a:srgbClr>
              </a:gs>
              <a:gs pos="35000">
                <a:srgbClr val="63891F">
                  <a:tint val="37000"/>
                  <a:satMod val="300000"/>
                </a:srgbClr>
              </a:gs>
              <a:gs pos="100000">
                <a:srgbClr val="63891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63891F">
                <a:shade val="95000"/>
                <a:satMod val="105000"/>
              </a:srgbClr>
            </a:solidFill>
            <a:prstDash val="solid"/>
            <a:headEnd/>
            <a:tailEnd/>
          </a:ln>
          <a:effectLst/>
        </p:spPr>
        <p:txBody>
          <a:bodyPr lIns="71837" tIns="35918" rIns="71837" bIns="35918" anchor="ctr"/>
          <a:lstStyle/>
          <a:p>
            <a:pPr>
              <a:lnSpc>
                <a:spcPts val="1400"/>
              </a:lnSpc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С привлечением частных инвестиций</a:t>
            </a:r>
            <a:endParaRPr lang="en-US" sz="12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1064568" y="1556792"/>
            <a:ext cx="79928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800"/>
              </a:lnSpc>
              <a:buFont typeface="Wingdings" pitchFamily="2" charset="2"/>
              <a:buChar char="Ø"/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Реализация федеральных проектов "Чистая вода" и  "Оздоровление Волги"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национального проекта "Экология" 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(Указ Президента РФ № 204)</a:t>
            </a:r>
            <a:endParaRPr lang="ru-RU" sz="1600" i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 bwMode="auto">
          <a:xfrm>
            <a:off x="632520" y="2132856"/>
            <a:ext cx="4168080" cy="93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500"/>
              </a:lnSpc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"ЧИСТАЯ ВОДА"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-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обеспечение питьевым водоснабжением жителей городских округов и городских поселений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 bwMode="auto">
          <a:xfrm>
            <a:off x="5601072" y="2060848"/>
            <a:ext cx="383197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500"/>
              </a:lnSpc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"ОЗДОРОВДЕНИЕ ВОЛГИ"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- 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6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проектов по строительству и реконструкции КОС и ВОС и 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8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проектов по строительству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68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объектов очистки ливневых сточных вод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graphicFrame>
        <p:nvGraphicFramePr>
          <p:cNvPr id="67" name="Диаграмма 66"/>
          <p:cNvGraphicFramePr/>
          <p:nvPr/>
        </p:nvGraphicFramePr>
        <p:xfrm>
          <a:off x="7041232" y="3212976"/>
          <a:ext cx="2864768" cy="1731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2" name="Title 1"/>
          <p:cNvSpPr txBox="1">
            <a:spLocks/>
          </p:cNvSpPr>
          <p:nvPr/>
        </p:nvSpPr>
        <p:spPr bwMode="auto">
          <a:xfrm>
            <a:off x="5889104" y="4941168"/>
            <a:ext cx="367240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400"/>
              </a:lnSpc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Строительство:</a:t>
            </a:r>
          </a:p>
          <a:p>
            <a:pPr>
              <a:lnSpc>
                <a:spcPts val="1400"/>
              </a:lnSpc>
              <a:buFont typeface="Wingdings" pitchFamily="2" charset="2"/>
              <a:buChar char="ü"/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сети канализации диаметром 300 мм, по </a:t>
            </a:r>
            <a:b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ул. Антрацитная Советского района г. Волгограда;</a:t>
            </a:r>
          </a:p>
          <a:p>
            <a:pPr>
              <a:lnSpc>
                <a:spcPts val="1400"/>
              </a:lnSpc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хлораторной на ВНС Олимпийская;</a:t>
            </a:r>
          </a:p>
          <a:p>
            <a:pPr>
              <a:lnSpc>
                <a:spcPts val="1400"/>
              </a:lnSpc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создание системы технического учета и распределения воды и стоков на базе SCADA 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 bwMode="auto">
          <a:xfrm>
            <a:off x="1424608" y="3251250"/>
            <a:ext cx="1440160" cy="64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500"/>
              </a:lnSpc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934,8 млн.руб.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федеральные средства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graphicFrame>
        <p:nvGraphicFramePr>
          <p:cNvPr id="39" name="Диаграмма 38"/>
          <p:cNvGraphicFramePr/>
          <p:nvPr/>
        </p:nvGraphicFramePr>
        <p:xfrm>
          <a:off x="2576736" y="2780928"/>
          <a:ext cx="2935784" cy="1689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4" name="Овал 43"/>
          <p:cNvSpPr/>
          <p:nvPr/>
        </p:nvSpPr>
        <p:spPr>
          <a:xfrm>
            <a:off x="632520" y="3140969"/>
            <a:ext cx="720080" cy="720080"/>
          </a:xfrm>
          <a:prstGeom prst="ellipse">
            <a:avLst/>
          </a:prstGeom>
          <a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 w="15875">
            <a:solidFill>
              <a:srgbClr val="7588BF"/>
            </a:solidFill>
          </a:ln>
          <a:effectLst>
            <a:outerShdw blurRad="50800" dist="12700" dir="5400000" algn="ctr" rotWithShape="0">
              <a:schemeClr val="bg2">
                <a:lumMod val="25000"/>
              </a:scheme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Title 1"/>
          <p:cNvSpPr txBox="1">
            <a:spLocks/>
          </p:cNvSpPr>
          <p:nvPr/>
        </p:nvSpPr>
        <p:spPr bwMode="auto">
          <a:xfrm>
            <a:off x="6393160" y="3284984"/>
            <a:ext cx="1368152" cy="64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500"/>
              </a:lnSpc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12,5 млрд.руб. 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5673080" y="3259634"/>
            <a:ext cx="751804" cy="745429"/>
          </a:xfrm>
          <a:prstGeom prst="ellipse">
            <a:avLst/>
          </a:prstGeom>
          <a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 w="15875">
            <a:solidFill>
              <a:srgbClr val="7588BF"/>
            </a:solidFill>
          </a:ln>
          <a:effectLst>
            <a:outerShdw blurRad="50800" dist="12700" dir="5400000" algn="ctr" rotWithShape="0">
              <a:schemeClr val="bg2">
                <a:lumMod val="25000"/>
              </a:scheme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48" name="Диаграмма 47"/>
          <p:cNvGraphicFramePr/>
          <p:nvPr/>
        </p:nvGraphicFramePr>
        <p:xfrm>
          <a:off x="7401272" y="3068960"/>
          <a:ext cx="2592288" cy="1604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38" name="Прямая соединительная линия 37"/>
          <p:cNvCxnSpPr/>
          <p:nvPr/>
        </p:nvCxnSpPr>
        <p:spPr>
          <a:xfrm>
            <a:off x="128464" y="620688"/>
            <a:ext cx="9649072" cy="29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250"/>
                                        <p:tgtEl>
                                          <p:spTgt spid="3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250"/>
                                        <p:tgtEl>
                                          <p:spTgt spid="3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5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250"/>
                                        <p:tgtEl>
                                          <p:spTgt spid="3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250"/>
                                        <p:tgtEl>
                                          <p:spTgt spid="3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75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250"/>
                                        <p:tgtEl>
                                          <p:spTgt spid="4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250"/>
                            </p:stCondLst>
                            <p:childTnLst>
                              <p:par>
                                <p:cTn id="7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1250"/>
                                        <p:tgtEl>
                                          <p:spTgt spid="4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1250"/>
                                        <p:tgtEl>
                                          <p:spTgt spid="4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75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2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75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25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60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9224" grpId="0"/>
      <p:bldP spid="23588" grpId="0"/>
      <p:bldP spid="25" grpId="0"/>
      <p:bldP spid="26" grpId="0"/>
      <p:bldP spid="29" grpId="0"/>
      <p:bldP spid="30" grpId="0" animBg="1"/>
      <p:bldP spid="31" grpId="0" animBg="1"/>
      <p:bldP spid="32" grpId="0"/>
      <p:bldP spid="33" grpId="0"/>
      <p:bldP spid="41" grpId="0"/>
      <p:bldP spid="72" grpId="0"/>
      <p:bldP spid="37" grpId="0"/>
      <p:bldGraphic spid="39" grpId="0">
        <p:bldSub>
          <a:bldChart bld="category"/>
        </p:bldSub>
      </p:bldGraphic>
      <p:bldP spid="45" grpId="0"/>
      <p:bldGraphic spid="48" grpId="0">
        <p:bldSub>
          <a:bldChart bld="category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344488" y="3717032"/>
            <a:ext cx="9289032" cy="11521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44488" y="620688"/>
            <a:ext cx="9289032" cy="3096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28464" y="116632"/>
            <a:ext cx="9649072" cy="6580138"/>
          </a:xfrm>
          <a:prstGeom prst="rect">
            <a:avLst/>
          </a:prstGeom>
          <a:blipFill dpi="0" rotWithShape="1">
            <a:blip r:embed="rId2" cstate="print">
              <a:alphaModFix amt="15000"/>
            </a:blip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        </a:t>
            </a:r>
            <a:endParaRPr lang="en-US" sz="1400" i="1" dirty="0">
              <a:solidFill>
                <a:schemeClr val="tx1"/>
              </a:solidFill>
              <a:latin typeface="DIN Pro Bold" panose="02000503030000020004" pitchFamily="50" charset="0"/>
            </a:endParaRPr>
          </a:p>
          <a:p>
            <a:pPr>
              <a:defRPr/>
            </a:pPr>
            <a:endParaRPr lang="en-US" sz="1400" i="1" dirty="0">
              <a:solidFill>
                <a:schemeClr val="tx1"/>
              </a:solidFill>
              <a:latin typeface="DIN Pro Bold" panose="02000503030000020004" pitchFamily="50" charset="0"/>
            </a:endParaRPr>
          </a:p>
          <a:p>
            <a:pPr>
              <a:defRPr/>
            </a:pPr>
            <a:endParaRPr lang="ru-RU" sz="1600" dirty="0">
              <a:solidFill>
                <a:schemeClr val="tx1"/>
              </a:solidFill>
              <a:latin typeface="DIN Pro Bold" panose="02000503030000020004" pitchFamily="50" charset="0"/>
            </a:endParaRPr>
          </a:p>
          <a:p>
            <a:pPr>
              <a:defRPr/>
            </a:pPr>
            <a:endParaRPr lang="en-US" sz="1400" i="1" dirty="0">
              <a:solidFill>
                <a:schemeClr val="tx1"/>
              </a:solidFill>
              <a:latin typeface="DIN Pro Bold" panose="02000503030000020004" pitchFamily="50" charset="0"/>
            </a:endParaRPr>
          </a:p>
          <a:p>
            <a:pPr>
              <a:defRPr/>
            </a:pPr>
            <a:endParaRPr lang="ru-RU" i="1" dirty="0">
              <a:solidFill>
                <a:schemeClr val="tx1"/>
              </a:solidFill>
              <a:latin typeface="DIN Pro Bold" panose="02000503030000020004" pitchFamily="50" charset="0"/>
            </a:endParaRPr>
          </a:p>
          <a:p>
            <a:pPr>
              <a:defRPr/>
            </a:pPr>
            <a:endParaRPr lang="ru-RU" i="1" dirty="0">
              <a:solidFill>
                <a:schemeClr val="tx1"/>
              </a:solidFill>
              <a:latin typeface="DIN Pro Bold" panose="02000503030000020004" pitchFamily="50" charset="0"/>
            </a:endParaRPr>
          </a:p>
        </p:txBody>
      </p:sp>
      <p:sp>
        <p:nvSpPr>
          <p:cNvPr id="23555" name="Title 1"/>
          <p:cNvSpPr txBox="1">
            <a:spLocks/>
          </p:cNvSpPr>
          <p:nvPr/>
        </p:nvSpPr>
        <p:spPr bwMode="auto">
          <a:xfrm>
            <a:off x="201562" y="116632"/>
            <a:ext cx="8927902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СФЕРА ТЕЛОСНАБЖЕНИЯ 2018 - 2019 гг.</a:t>
            </a:r>
            <a:endParaRPr lang="ru-RU" sz="2000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488504" y="692696"/>
            <a:ext cx="0" cy="5544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4" name="Title 1"/>
          <p:cNvSpPr txBox="1">
            <a:spLocks/>
          </p:cNvSpPr>
          <p:nvPr/>
        </p:nvSpPr>
        <p:spPr bwMode="auto">
          <a:xfrm>
            <a:off x="5169024" y="836712"/>
            <a:ext cx="158432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400"/>
              </a:lnSpc>
              <a:defRPr/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lnSpc>
                <a:spcPts val="1400"/>
              </a:lnSpc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2,1</a:t>
            </a:r>
            <a:r>
              <a:rPr lang="ru-RU" sz="16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млрд.руб.</a:t>
            </a:r>
            <a:endParaRPr lang="ru-RU" sz="16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23561" name="Title 1"/>
          <p:cNvSpPr txBox="1">
            <a:spLocks/>
          </p:cNvSpPr>
          <p:nvPr/>
        </p:nvSpPr>
        <p:spPr bwMode="auto">
          <a:xfrm>
            <a:off x="7400925" y="2349500"/>
            <a:ext cx="2160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400"/>
              </a:lnSpc>
            </a:pPr>
            <a:endParaRPr lang="ru-RU" sz="160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23579" name="Picture 14" descr="C:\Users\S_Mironichev\Desktop\Новый рисунок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496" y="3824089"/>
            <a:ext cx="1873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88" name="Title 1"/>
          <p:cNvSpPr txBox="1">
            <a:spLocks/>
          </p:cNvSpPr>
          <p:nvPr/>
        </p:nvSpPr>
        <p:spPr bwMode="auto">
          <a:xfrm>
            <a:off x="776536" y="549053"/>
            <a:ext cx="43924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ОЖИДАЕМЫЙ РЕЗУЛЬТАТ 2018 г.</a:t>
            </a:r>
            <a:endParaRPr lang="ru-RU" sz="16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23596" name="Title 1"/>
          <p:cNvSpPr txBox="1">
            <a:spLocks/>
          </p:cNvSpPr>
          <p:nvPr/>
        </p:nvSpPr>
        <p:spPr bwMode="auto">
          <a:xfrm>
            <a:off x="8537575" y="5229672"/>
            <a:ext cx="1368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400"/>
              </a:lnSpc>
            </a:pPr>
            <a:endParaRPr lang="ru-RU" sz="2000" b="1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561512" y="6551438"/>
            <a:ext cx="287338" cy="2619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36000" rIns="36000">
            <a:spAutoFit/>
          </a:bodyPr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>
                    <a:lumMod val="95000"/>
                  </a:schemeClr>
                </a:solidFill>
              </a:rPr>
              <a:t>12</a:t>
            </a:r>
            <a:endParaRPr lang="ru-RU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 bwMode="auto">
          <a:xfrm>
            <a:off x="704528" y="908720"/>
            <a:ext cx="76326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400"/>
              </a:lnSpc>
              <a:defRPr/>
            </a:pPr>
            <a:endParaRPr lang="en-US" sz="1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graphicFrame>
        <p:nvGraphicFramePr>
          <p:cNvPr id="44" name="Диаграмма 43"/>
          <p:cNvGraphicFramePr/>
          <p:nvPr/>
        </p:nvGraphicFramePr>
        <p:xfrm>
          <a:off x="3008784" y="2489448"/>
          <a:ext cx="3600400" cy="1875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8" name="Picture 14" descr="C:\Users\S_Mironichev\Desktop\Новый рисунок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496" y="1087785"/>
            <a:ext cx="1873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itle 1"/>
          <p:cNvSpPr txBox="1">
            <a:spLocks/>
          </p:cNvSpPr>
          <p:nvPr/>
        </p:nvSpPr>
        <p:spPr bwMode="auto">
          <a:xfrm>
            <a:off x="704528" y="1196752"/>
            <a:ext cx="2376488" cy="72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500"/>
              </a:lnSpc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МЕРОПРИТИЯ</a:t>
            </a:r>
            <a:endParaRPr lang="ru-RU" sz="1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 bwMode="auto">
          <a:xfrm>
            <a:off x="848544" y="1628800"/>
            <a:ext cx="518457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700"/>
              </a:lnSpc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lnSpc>
                <a:spcPts val="17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в г.Волгограде </a:t>
            </a:r>
          </a:p>
          <a:p>
            <a:pPr>
              <a:lnSpc>
                <a:spcPts val="1700"/>
              </a:lnSpc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строительство </a:t>
            </a: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4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БМК;</a:t>
            </a:r>
          </a:p>
          <a:p>
            <a:pPr>
              <a:lnSpc>
                <a:spcPts val="1700"/>
              </a:lnSpc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реконструкция </a:t>
            </a: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13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котельных и </a:t>
            </a: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27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ЦТП;</a:t>
            </a:r>
          </a:p>
          <a:p>
            <a:pPr>
              <a:lnSpc>
                <a:spcPts val="1700"/>
              </a:lnSpc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строительство </a:t>
            </a: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4,46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км новых тепловых сетей и </a:t>
            </a: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0,8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км сетей ГВС;</a:t>
            </a:r>
          </a:p>
          <a:p>
            <a:pPr>
              <a:lnSpc>
                <a:spcPts val="1700"/>
              </a:lnSpc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реконструкция </a:t>
            </a: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50,8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км тепловых сетей; </a:t>
            </a:r>
          </a:p>
          <a:p>
            <a:pPr>
              <a:lnSpc>
                <a:spcPts val="1700"/>
              </a:lnSpc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восстановление циркуляционных трубопроводов ГВС по более чем </a:t>
            </a: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400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адресам;</a:t>
            </a:r>
          </a:p>
          <a:p>
            <a:pPr>
              <a:lnSpc>
                <a:spcPts val="1700"/>
              </a:lnSpc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продолжение работы по внедрению автоматизированной системы учета и управления распределением тепловой энергии и горячей воды</a:t>
            </a:r>
            <a:endParaRPr lang="ru-RU" sz="1400" dirty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lnSpc>
                <a:spcPts val="17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     </a:t>
            </a:r>
            <a:endParaRPr lang="ru-RU" sz="1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 bwMode="auto">
          <a:xfrm>
            <a:off x="704528" y="3572818"/>
            <a:ext cx="3672408" cy="72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500"/>
              </a:lnSpc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ОЖИДАЕМЫЙ ЭФФЕКТ К 2019 г.</a:t>
            </a:r>
            <a:endParaRPr lang="ru-RU" sz="1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 bwMode="auto">
          <a:xfrm>
            <a:off x="920552" y="3933056"/>
            <a:ext cx="864096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400"/>
              </a:lnSpc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снижение аварийности сетей теплоснабжения с 0,76 до </a:t>
            </a: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0,74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 ед./на 1 км сетей; </a:t>
            </a:r>
          </a:p>
          <a:p>
            <a:pPr>
              <a:lnSpc>
                <a:spcPts val="1400"/>
              </a:lnSpc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потерь тепловой энергии в год с 843 до </a:t>
            </a: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779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тыс. Гкал;</a:t>
            </a:r>
          </a:p>
          <a:p>
            <a:pPr>
              <a:lnSpc>
                <a:spcPts val="1400"/>
              </a:lnSpc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увеличение доли централизованных систем ГВС с циркуляционными трубопроводами с 58 до </a:t>
            </a: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75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 % </a:t>
            </a:r>
          </a:p>
          <a:p>
            <a:pPr>
              <a:lnSpc>
                <a:spcPts val="17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     </a:t>
            </a:r>
            <a:endParaRPr lang="ru-RU" sz="1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992560" y="4653136"/>
            <a:ext cx="76326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400"/>
              </a:lnSpc>
              <a:defRPr/>
            </a:pPr>
            <a:endParaRPr lang="en-US" sz="1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776536" y="1052736"/>
            <a:ext cx="3384376" cy="288032"/>
          </a:xfrm>
          <a:prstGeom prst="rect">
            <a:avLst/>
          </a:prstGeom>
          <a:gradFill rotWithShape="1">
            <a:gsLst>
              <a:gs pos="0">
                <a:srgbClr val="63891F">
                  <a:tint val="50000"/>
                  <a:satMod val="300000"/>
                </a:srgbClr>
              </a:gs>
              <a:gs pos="35000">
                <a:srgbClr val="63891F">
                  <a:tint val="37000"/>
                  <a:satMod val="300000"/>
                </a:srgbClr>
              </a:gs>
              <a:gs pos="100000">
                <a:srgbClr val="63891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63891F">
                <a:shade val="95000"/>
                <a:satMod val="105000"/>
              </a:srgbClr>
            </a:solidFill>
            <a:prstDash val="solid"/>
            <a:headEnd/>
            <a:tailEnd/>
          </a:ln>
          <a:effectLst/>
        </p:spPr>
        <p:txBody>
          <a:bodyPr lIns="71837" tIns="35918" rIns="71837" bIns="35918" anchor="ctr"/>
          <a:lstStyle/>
          <a:p>
            <a:pPr>
              <a:lnSpc>
                <a:spcPts val="1400"/>
              </a:lnSpc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С привлечением частных инвестиций</a:t>
            </a:r>
            <a:endParaRPr lang="en-US" sz="1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4376936" y="980728"/>
            <a:ext cx="679796" cy="648072"/>
          </a:xfrm>
          <a:prstGeom prst="ellipse">
            <a:avLst/>
          </a:prstGeom>
          <a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 w="15875">
            <a:solidFill>
              <a:srgbClr val="7588BF"/>
            </a:solidFill>
          </a:ln>
          <a:effectLst>
            <a:outerShdw blurRad="50800" dist="12700" dir="5400000" algn="ctr" rotWithShape="0">
              <a:schemeClr val="bg2">
                <a:lumMod val="25000"/>
              </a:scheme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Title 1"/>
          <p:cNvSpPr txBox="1">
            <a:spLocks/>
          </p:cNvSpPr>
          <p:nvPr/>
        </p:nvSpPr>
        <p:spPr bwMode="auto">
          <a:xfrm>
            <a:off x="5961112" y="1124744"/>
            <a:ext cx="367240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700"/>
              </a:lnSpc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lnSpc>
                <a:spcPts val="17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в г.Жирновске</a:t>
            </a:r>
          </a:p>
          <a:p>
            <a:pPr>
              <a:lnSpc>
                <a:spcPts val="1700"/>
              </a:lnSpc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модернизация </a:t>
            </a: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2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теплообменников в котельной по ул. Загородная, 4;</a:t>
            </a:r>
          </a:p>
          <a:p>
            <a:pPr>
              <a:lnSpc>
                <a:spcPts val="1700"/>
              </a:lnSpc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замена </a:t>
            </a: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1,2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п.км. изоляции тепловых сетей в 2-х трубном исчислении.</a:t>
            </a: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     </a:t>
            </a:r>
            <a:endParaRPr lang="ru-RU" sz="1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 bwMode="auto">
          <a:xfrm>
            <a:off x="856928" y="4653136"/>
            <a:ext cx="2376488" cy="72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500"/>
              </a:lnSpc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ПЕРСПЕКТИВА 2019 г.</a:t>
            </a:r>
            <a:endParaRPr lang="ru-RU" sz="1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 bwMode="auto">
          <a:xfrm>
            <a:off x="5601072" y="5157192"/>
            <a:ext cx="3888431" cy="288032"/>
          </a:xfrm>
          <a:prstGeom prst="rect">
            <a:avLst/>
          </a:prstGeom>
          <a:gradFill rotWithShape="1">
            <a:gsLst>
              <a:gs pos="0">
                <a:srgbClr val="63891F">
                  <a:tint val="50000"/>
                  <a:satMod val="300000"/>
                </a:srgbClr>
              </a:gs>
              <a:gs pos="35000">
                <a:srgbClr val="63891F">
                  <a:tint val="37000"/>
                  <a:satMod val="300000"/>
                </a:srgbClr>
              </a:gs>
              <a:gs pos="100000">
                <a:srgbClr val="63891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63891F">
                <a:shade val="95000"/>
                <a:satMod val="105000"/>
              </a:srgbClr>
            </a:solidFill>
            <a:prstDash val="solid"/>
            <a:headEnd/>
            <a:tailEnd/>
          </a:ln>
          <a:effectLst/>
        </p:spPr>
        <p:txBody>
          <a:bodyPr lIns="71837" tIns="35918" rIns="71837" bIns="35918" anchor="ctr"/>
          <a:lstStyle/>
          <a:p>
            <a:pPr>
              <a:lnSpc>
                <a:spcPts val="1400"/>
              </a:lnSpc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С привлечением частных инвестиций</a:t>
            </a:r>
            <a:endParaRPr lang="en-US" sz="1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 bwMode="auto">
          <a:xfrm>
            <a:off x="704528" y="5157192"/>
            <a:ext cx="4608512" cy="288032"/>
          </a:xfrm>
          <a:prstGeom prst="rect">
            <a:avLst/>
          </a:prstGeom>
          <a:gradFill rotWithShape="1">
            <a:gsLst>
              <a:gs pos="0">
                <a:srgbClr val="63891F">
                  <a:tint val="50000"/>
                  <a:satMod val="300000"/>
                </a:srgbClr>
              </a:gs>
              <a:gs pos="35000">
                <a:srgbClr val="63891F">
                  <a:tint val="37000"/>
                  <a:satMod val="300000"/>
                </a:srgbClr>
              </a:gs>
              <a:gs pos="100000">
                <a:srgbClr val="63891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63891F">
                <a:shade val="95000"/>
                <a:satMod val="105000"/>
              </a:srgbClr>
            </a:solidFill>
            <a:prstDash val="solid"/>
            <a:headEnd/>
            <a:tailEnd/>
          </a:ln>
          <a:effectLst/>
        </p:spPr>
        <p:txBody>
          <a:bodyPr lIns="71837" tIns="35918" rIns="71837" bIns="35918" anchor="ctr"/>
          <a:lstStyle/>
          <a:p>
            <a:pPr>
              <a:lnSpc>
                <a:spcPts val="1400"/>
              </a:lnSpc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С привлечением </a:t>
            </a:r>
            <a:r>
              <a:rPr lang="ru-RU" sz="1600" b="1" dirty="0" err="1" smtClean="0">
                <a:solidFill>
                  <a:srgbClr val="C00000"/>
                </a:solidFill>
                <a:latin typeface="Arial Narrow" pitchFamily="34" charset="0"/>
              </a:rPr>
              <a:t>гос.поддержки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 (областной бюджет)</a:t>
            </a:r>
            <a:endParaRPr lang="en-US" sz="1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 bwMode="auto">
          <a:xfrm>
            <a:off x="704528" y="5445224"/>
            <a:ext cx="388843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400"/>
              </a:lnSpc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12,9 млн.руб.</a:t>
            </a:r>
          </a:p>
          <a:p>
            <a:pPr>
              <a:lnSpc>
                <a:spcPts val="1400"/>
              </a:lnSpc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в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Суровикинском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районе</a:t>
            </a:r>
          </a:p>
          <a:p>
            <a:pPr>
              <a:lnSpc>
                <a:spcPts val="1400"/>
              </a:lnSpc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строительство </a:t>
            </a: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2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котельных СОШ х. 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Верхнесолоновский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и х. 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Сысоевский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lnSpc>
                <a:spcPts val="17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     </a:t>
            </a:r>
            <a:endParaRPr lang="ru-RU" sz="1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 bwMode="auto">
          <a:xfrm>
            <a:off x="5529064" y="5373216"/>
            <a:ext cx="4176464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400"/>
              </a:lnSpc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2,2 млрд.руб.</a:t>
            </a:r>
          </a:p>
          <a:p>
            <a:pPr>
              <a:lnSpc>
                <a:spcPts val="1400"/>
              </a:lnSpc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в г.Волгограде</a:t>
            </a:r>
          </a:p>
          <a:p>
            <a:pPr>
              <a:lnSpc>
                <a:spcPts val="1400"/>
              </a:lnSpc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реконструкция </a:t>
            </a: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37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котельных и </a:t>
            </a: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39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ЦТП; </a:t>
            </a:r>
          </a:p>
          <a:p>
            <a:pPr>
              <a:lnSpc>
                <a:spcPts val="1400"/>
              </a:lnSpc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строительство </a:t>
            </a: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3,4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км новых тепловых сетей и </a:t>
            </a: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0,3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км сетей ГВС;</a:t>
            </a:r>
          </a:p>
          <a:p>
            <a:pPr>
              <a:lnSpc>
                <a:spcPts val="1400"/>
              </a:lnSpc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реконструкция </a:t>
            </a: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42,3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км тепловых сетей;</a:t>
            </a:r>
            <a:endParaRPr lang="ru-RU" sz="1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49" name="Picture 14" descr="C:\Users\S_Mironichev\Desktop\Новый рисунок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496" y="5192241"/>
            <a:ext cx="1873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Прямая соединительная линия 38"/>
          <p:cNvCxnSpPr/>
          <p:nvPr/>
        </p:nvCxnSpPr>
        <p:spPr>
          <a:xfrm>
            <a:off x="128464" y="620688"/>
            <a:ext cx="9649072" cy="29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25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9224" grpId="0"/>
      <p:bldP spid="23588" grpId="0"/>
      <p:bldP spid="34" grpId="0"/>
      <p:bldP spid="35" grpId="0"/>
      <p:bldP spid="36" grpId="0"/>
      <p:bldP spid="37" grpId="0"/>
      <p:bldP spid="31" grpId="0" animBg="1"/>
      <p:bldP spid="41" grpId="0"/>
      <p:bldP spid="42" grpId="0"/>
      <p:bldP spid="43" grpId="0" animBg="1"/>
      <p:bldP spid="45" grpId="0" animBg="1"/>
      <p:bldP spid="46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128464" y="116632"/>
            <a:ext cx="9644927" cy="6579443"/>
          </a:xfrm>
          <a:prstGeom prst="rect">
            <a:avLst/>
          </a:prstGeom>
          <a:blipFill dpi="0" rotWithShape="1">
            <a:blip r:embed="rId2" cstate="print">
              <a:alphaModFix amt="15000"/>
            </a:blip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        </a:t>
            </a:r>
            <a:endParaRPr lang="en-US" sz="1400" i="1" dirty="0">
              <a:solidFill>
                <a:schemeClr val="tx1"/>
              </a:solidFill>
              <a:latin typeface="DIN Pro Bold" panose="02000503030000020004" pitchFamily="50" charset="0"/>
            </a:endParaRPr>
          </a:p>
          <a:p>
            <a:pPr>
              <a:defRPr/>
            </a:pPr>
            <a:endParaRPr lang="en-US" sz="1400" i="1" dirty="0">
              <a:solidFill>
                <a:schemeClr val="tx1"/>
              </a:solidFill>
              <a:latin typeface="DIN Pro Bold" panose="02000503030000020004" pitchFamily="50" charset="0"/>
            </a:endParaRPr>
          </a:p>
          <a:p>
            <a:pPr>
              <a:defRPr/>
            </a:pPr>
            <a:endParaRPr lang="ru-RU" sz="1600" dirty="0">
              <a:solidFill>
                <a:schemeClr val="tx1"/>
              </a:solidFill>
              <a:latin typeface="DIN Pro Bold" panose="02000503030000020004" pitchFamily="50" charset="0"/>
            </a:endParaRPr>
          </a:p>
          <a:p>
            <a:pPr>
              <a:defRPr/>
            </a:pPr>
            <a:endParaRPr lang="en-US" sz="1400" i="1" dirty="0">
              <a:solidFill>
                <a:schemeClr val="tx1"/>
              </a:solidFill>
              <a:latin typeface="DIN Pro Bold" panose="02000503030000020004" pitchFamily="50" charset="0"/>
            </a:endParaRPr>
          </a:p>
          <a:p>
            <a:pPr>
              <a:defRPr/>
            </a:pPr>
            <a:endParaRPr lang="ru-RU" i="1" dirty="0">
              <a:solidFill>
                <a:schemeClr val="tx1"/>
              </a:solidFill>
              <a:latin typeface="DIN Pro Bold" panose="02000503030000020004" pitchFamily="50" charset="0"/>
            </a:endParaRPr>
          </a:p>
          <a:p>
            <a:pPr>
              <a:defRPr/>
            </a:pPr>
            <a:endParaRPr lang="ru-RU" i="1" dirty="0">
              <a:solidFill>
                <a:schemeClr val="tx1"/>
              </a:solidFill>
              <a:latin typeface="DIN Pro Bold" panose="02000503030000020004" pitchFamily="50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488504" y="4365104"/>
            <a:ext cx="9145016" cy="1656184"/>
          </a:xfrm>
          <a:prstGeom prst="rect">
            <a:avLst/>
          </a:prstGeom>
          <a:solidFill>
            <a:srgbClr val="E3F2C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400"/>
              </a:lnSpc>
              <a:spcBef>
                <a:spcPts val="300"/>
              </a:spcBef>
              <a:defRPr/>
            </a:pPr>
            <a:endParaRPr lang="ru-RU" sz="1300"/>
          </a:p>
        </p:txBody>
      </p:sp>
      <p:sp>
        <p:nvSpPr>
          <p:cNvPr id="23555" name="Title 1"/>
          <p:cNvSpPr txBox="1">
            <a:spLocks/>
          </p:cNvSpPr>
          <p:nvPr/>
        </p:nvSpPr>
        <p:spPr bwMode="auto">
          <a:xfrm>
            <a:off x="200472" y="116632"/>
            <a:ext cx="9433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b"/>
          <a:lstStyle/>
          <a:p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МЕХАНИЗМ "РЕГИОНАЛЬНОГО ЗАЙМА" </a:t>
            </a:r>
          </a:p>
        </p:txBody>
      </p:sp>
      <p:sp>
        <p:nvSpPr>
          <p:cNvPr id="23561" name="Title 1"/>
          <p:cNvSpPr txBox="1">
            <a:spLocks/>
          </p:cNvSpPr>
          <p:nvPr/>
        </p:nvSpPr>
        <p:spPr bwMode="auto">
          <a:xfrm>
            <a:off x="7400926" y="2349500"/>
            <a:ext cx="2160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400"/>
              </a:lnSpc>
            </a:pPr>
            <a:endParaRPr lang="ru-RU" sz="160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1065462" y="692698"/>
            <a:ext cx="8351837" cy="576263"/>
          </a:xfrm>
          <a:prstGeom prst="rect">
            <a:avLst/>
          </a:prstGeom>
        </p:spPr>
        <p:txBody>
          <a:bodyPr lIns="71837" tIns="35918" rIns="71837" bIns="3591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1600"/>
              </a:lnSpc>
              <a:spcAft>
                <a:spcPts val="0"/>
              </a:spcAft>
              <a:defRPr/>
            </a:pP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234" name="Title 1"/>
          <p:cNvSpPr txBox="1">
            <a:spLocks/>
          </p:cNvSpPr>
          <p:nvPr/>
        </p:nvSpPr>
        <p:spPr bwMode="auto">
          <a:xfrm>
            <a:off x="920552" y="4293096"/>
            <a:ext cx="187220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500"/>
              </a:lnSpc>
              <a:defRPr/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3596" name="Title 1"/>
          <p:cNvSpPr txBox="1">
            <a:spLocks/>
          </p:cNvSpPr>
          <p:nvPr/>
        </p:nvSpPr>
        <p:spPr bwMode="auto">
          <a:xfrm>
            <a:off x="8513825" y="5277172"/>
            <a:ext cx="1368426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400"/>
              </a:lnSpc>
            </a:pPr>
            <a:endParaRPr lang="ru-RU" sz="2000" b="1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 bwMode="auto">
          <a:xfrm>
            <a:off x="632520" y="620688"/>
            <a:ext cx="25202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400"/>
              </a:lnSpc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НОРМАТИВНО-</a:t>
            </a:r>
            <a:b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ПРАВОВАЯ </a:t>
            </a:r>
            <a:b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БАЗА</a:t>
            </a:r>
            <a:endParaRPr lang="ru-RU" sz="16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77" name="Title 1"/>
          <p:cNvSpPr txBox="1">
            <a:spLocks/>
          </p:cNvSpPr>
          <p:nvPr/>
        </p:nvSpPr>
        <p:spPr bwMode="auto">
          <a:xfrm>
            <a:off x="2648743" y="3933056"/>
            <a:ext cx="6984777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700"/>
              </a:lnSpc>
            </a:pPr>
            <a:endParaRPr lang="ru-RU" sz="14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lnSpc>
                <a:spcPts val="1700"/>
              </a:lnSpc>
            </a:pPr>
            <a:endParaRPr lang="ru-RU" sz="1400" b="1" dirty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lnSpc>
                <a:spcPts val="17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     </a:t>
            </a:r>
            <a:endParaRPr lang="ru-RU" sz="1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562206" y="6551766"/>
            <a:ext cx="287338" cy="2616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36000" rIns="36000">
            <a:spAutoFit/>
          </a:bodyPr>
          <a:lstStyle/>
          <a:p>
            <a:pPr algn="ctr">
              <a:defRPr/>
            </a:pPr>
            <a:r>
              <a:rPr lang="ru-RU" sz="1100" dirty="0" smtClean="0">
                <a:solidFill>
                  <a:schemeClr val="bg1">
                    <a:lumMod val="95000"/>
                  </a:schemeClr>
                </a:solidFill>
              </a:rPr>
              <a:t>13</a:t>
            </a:r>
            <a:endParaRPr lang="ru-RU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128464" y="586780"/>
            <a:ext cx="9644927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488504" y="1412776"/>
            <a:ext cx="9217024" cy="1800200"/>
          </a:xfrm>
          <a:prstGeom prst="rect">
            <a:avLst/>
          </a:prstGeom>
          <a:solidFill>
            <a:srgbClr val="E3F2C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400"/>
              </a:lnSpc>
              <a:spcBef>
                <a:spcPts val="300"/>
              </a:spcBef>
              <a:defRPr/>
            </a:pPr>
            <a:endParaRPr lang="ru-RU" sz="1300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H="1">
            <a:off x="488504" y="620688"/>
            <a:ext cx="2" cy="5976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14" descr="C:\Users\S_Mironichev\Desktop\Новый рисунок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446" y="692696"/>
            <a:ext cx="1873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" name="Прямая соединительная линия 46"/>
          <p:cNvCxnSpPr/>
          <p:nvPr/>
        </p:nvCxnSpPr>
        <p:spPr>
          <a:xfrm>
            <a:off x="488504" y="1412776"/>
            <a:ext cx="9073008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2" name="Title 1"/>
          <p:cNvSpPr txBox="1">
            <a:spLocks/>
          </p:cNvSpPr>
          <p:nvPr/>
        </p:nvSpPr>
        <p:spPr bwMode="auto">
          <a:xfrm>
            <a:off x="632520" y="1412776"/>
            <a:ext cx="199222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500"/>
              </a:lnSpc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ХАРАКТЕРИСТИКА ЗАЙМА</a:t>
            </a:r>
          </a:p>
        </p:txBody>
      </p:sp>
      <p:sp>
        <p:nvSpPr>
          <p:cNvPr id="54" name="Title 1"/>
          <p:cNvSpPr txBox="1">
            <a:spLocks/>
          </p:cNvSpPr>
          <p:nvPr/>
        </p:nvSpPr>
        <p:spPr bwMode="auto">
          <a:xfrm>
            <a:off x="2216696" y="1412776"/>
            <a:ext cx="576064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срок предоставления</a:t>
            </a:r>
            <a:endParaRPr lang="ru-RU" sz="16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максимальный срок предоставления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,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если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займ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направлен на перевод потребителей на индивидуальное, поквартирное и (или) автономное отопление с выводом из эксплуатации котельной и (или) тепловых сетей, а также если РСО осуществляет деятельность на территории больше половины с/п.</a:t>
            </a:r>
          </a:p>
          <a:p>
            <a:pPr>
              <a:lnSpc>
                <a:spcPts val="1600"/>
              </a:lnSpc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 отсрочка платежа по выплате основного долга</a:t>
            </a:r>
          </a:p>
          <a:p>
            <a:pPr>
              <a:lnSpc>
                <a:spcPts val="1600"/>
              </a:lnSpc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 годовая ставка</a:t>
            </a:r>
          </a:p>
          <a:p>
            <a:pPr>
              <a:lnSpc>
                <a:spcPts val="1600"/>
              </a:lnSpc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 максимальная сумма </a:t>
            </a:r>
          </a:p>
        </p:txBody>
      </p:sp>
      <p:sp>
        <p:nvSpPr>
          <p:cNvPr id="59" name="Title 1"/>
          <p:cNvSpPr txBox="1">
            <a:spLocks/>
          </p:cNvSpPr>
          <p:nvPr/>
        </p:nvSpPr>
        <p:spPr bwMode="auto">
          <a:xfrm>
            <a:off x="7833320" y="1484784"/>
            <a:ext cx="187220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36 месяцев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60 месяцев</a:t>
            </a:r>
          </a:p>
          <a:p>
            <a:endParaRPr lang="ru-RU" sz="14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lnSpc>
                <a:spcPct val="120000"/>
              </a:lnSpc>
            </a:pPr>
            <a:endParaRPr lang="ru-RU" sz="14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12 первых месяцев</a:t>
            </a:r>
          </a:p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3% годовых</a:t>
            </a:r>
          </a:p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20 млн.руб.</a:t>
            </a:r>
          </a:p>
        </p:txBody>
      </p:sp>
      <p:sp>
        <p:nvSpPr>
          <p:cNvPr id="74" name="Title 1"/>
          <p:cNvSpPr txBox="1">
            <a:spLocks/>
          </p:cNvSpPr>
          <p:nvPr/>
        </p:nvSpPr>
        <p:spPr bwMode="auto">
          <a:xfrm>
            <a:off x="3728864" y="4437112"/>
            <a:ext cx="302433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 algn="just">
              <a:lnSpc>
                <a:spcPct val="90000"/>
              </a:lnSpc>
              <a:defRPr/>
            </a:pPr>
            <a:endParaRPr lang="en-US" sz="14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78" name="Title 1"/>
          <p:cNvSpPr txBox="1">
            <a:spLocks/>
          </p:cNvSpPr>
          <p:nvPr/>
        </p:nvSpPr>
        <p:spPr bwMode="auto">
          <a:xfrm>
            <a:off x="6837210" y="4869162"/>
            <a:ext cx="273630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 algn="just">
              <a:lnSpc>
                <a:spcPct val="90000"/>
              </a:lnSpc>
              <a:defRPr/>
            </a:pPr>
            <a:endParaRPr lang="en-US" sz="14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 bwMode="auto">
          <a:xfrm>
            <a:off x="2288704" y="620688"/>
            <a:ext cx="727280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Порядок предоставления средств на возвратных условиях на модернизацию и энергосбережение коммунальной инфраструктуры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приказ комитета ЖКХ и ТЭК Волгоградской области от 04.04.2017 № 104-ОД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64" name="Picture 14" descr="C:\Users\S_Mironichev\Desktop\Новый рисунок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446" y="1494309"/>
            <a:ext cx="1873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14" descr="C:\Users\S_Mironichev\Desktop\Новый рисунок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446" y="4427587"/>
            <a:ext cx="1873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Title 1"/>
          <p:cNvSpPr txBox="1">
            <a:spLocks/>
          </p:cNvSpPr>
          <p:nvPr/>
        </p:nvSpPr>
        <p:spPr bwMode="auto">
          <a:xfrm>
            <a:off x="560512" y="4365104"/>
            <a:ext cx="252028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400"/>
              </a:lnSpc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УЧАСТНИКИ</a:t>
            </a:r>
            <a:endParaRPr lang="ru-RU" sz="1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87" name="Title 1"/>
          <p:cNvSpPr txBox="1">
            <a:spLocks/>
          </p:cNvSpPr>
          <p:nvPr/>
        </p:nvSpPr>
        <p:spPr bwMode="auto">
          <a:xfrm>
            <a:off x="602516" y="4653136"/>
            <a:ext cx="26943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 algn="just"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получатель  займа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- РСО 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деятельность на муниципальном имуществе на территории поселений, муниципальных районов и городских округов, в состав которых входят сельские населенные пункты</a:t>
            </a:r>
            <a:endParaRPr lang="en-US" sz="1150" i="1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8" name="Title 1"/>
          <p:cNvSpPr txBox="1">
            <a:spLocks/>
          </p:cNvSpPr>
          <p:nvPr/>
        </p:nvSpPr>
        <p:spPr bwMode="auto">
          <a:xfrm>
            <a:off x="3800872" y="4581128"/>
            <a:ext cx="256228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 algn="just"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межведомственная 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комиссия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отбор проектов модернизации и энергосбережения коммунальной инфраструктуры</a:t>
            </a:r>
            <a:endParaRPr lang="en-US" sz="14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92" name="Title 1"/>
          <p:cNvSpPr txBox="1">
            <a:spLocks/>
          </p:cNvSpPr>
          <p:nvPr/>
        </p:nvSpPr>
        <p:spPr bwMode="auto">
          <a:xfrm>
            <a:off x="6897216" y="4437112"/>
            <a:ext cx="273630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ct val="90000"/>
              </a:lnSpc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НО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"Волгоградский областной фонд жилья и ипотеки"  </a:t>
            </a:r>
          </a:p>
          <a:p>
            <a:pPr>
              <a:lnSpc>
                <a:spcPct val="90000"/>
              </a:lnSpc>
              <a:defRPr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предоставляет заем:</a:t>
            </a:r>
          </a:p>
          <a:p>
            <a:pPr>
              <a:lnSpc>
                <a:spcPct val="90000"/>
              </a:lnSpc>
              <a:defRPr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- в вексельной форме для муниципальных предприятий;</a:t>
            </a:r>
          </a:p>
          <a:p>
            <a:pPr>
              <a:lnSpc>
                <a:spcPct val="90000"/>
              </a:lnSpc>
              <a:defRPr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- заключает договор целевого займа с ООО / АО</a:t>
            </a:r>
            <a:endParaRPr lang="en-US" sz="14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93" name="Стрелка вправо 92"/>
          <p:cNvSpPr/>
          <p:nvPr/>
        </p:nvSpPr>
        <p:spPr>
          <a:xfrm>
            <a:off x="3296816" y="4941168"/>
            <a:ext cx="504056" cy="360040"/>
          </a:xfrm>
          <a:prstGeom prst="rightArrow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Стрелка вправо 93"/>
          <p:cNvSpPr/>
          <p:nvPr/>
        </p:nvSpPr>
        <p:spPr>
          <a:xfrm>
            <a:off x="6423416" y="4916660"/>
            <a:ext cx="504056" cy="384548"/>
          </a:xfrm>
          <a:prstGeom prst="rightArrow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7" name="Picture 14" descr="C:\Users\S_Mironichev\Desktop\Новый рисунок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399" y="3275459"/>
            <a:ext cx="1873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Title 1"/>
          <p:cNvSpPr txBox="1">
            <a:spLocks/>
          </p:cNvSpPr>
          <p:nvPr/>
        </p:nvSpPr>
        <p:spPr bwMode="auto">
          <a:xfrm>
            <a:off x="584515" y="3212976"/>
            <a:ext cx="25202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600"/>
              </a:lnSpc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НАПРАВЛЕНИЯ ИСПОЛЬЗОВАНИЯ </a:t>
            </a:r>
            <a:b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ЗАЙМА</a:t>
            </a:r>
          </a:p>
        </p:txBody>
      </p:sp>
      <p:sp>
        <p:nvSpPr>
          <p:cNvPr id="99" name="Title 1"/>
          <p:cNvSpPr txBox="1">
            <a:spLocks/>
          </p:cNvSpPr>
          <p:nvPr/>
        </p:nvSpPr>
        <p:spPr bwMode="auto">
          <a:xfrm>
            <a:off x="2288704" y="3166931"/>
            <a:ext cx="1800200" cy="83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модернизация  </a:t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коммунальной инфраструктуры</a:t>
            </a:r>
          </a:p>
        </p:txBody>
      </p:sp>
      <p:sp>
        <p:nvSpPr>
          <p:cNvPr id="100" name="Title 1"/>
          <p:cNvSpPr txBox="1">
            <a:spLocks/>
          </p:cNvSpPr>
          <p:nvPr/>
        </p:nvSpPr>
        <p:spPr bwMode="auto">
          <a:xfrm>
            <a:off x="4064901" y="3212976"/>
            <a:ext cx="266429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 algn="just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энергосбережение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в т.ч. перевод потребителей </a:t>
            </a:r>
            <a:b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на индивидуальное, поквартирное и (или) автономное отопление </a:t>
            </a:r>
            <a:b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с выводом из эксплуатации котельной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и (или) тепловых сетей</a:t>
            </a:r>
          </a:p>
        </p:txBody>
      </p:sp>
      <p:sp>
        <p:nvSpPr>
          <p:cNvPr id="101" name="Title 1"/>
          <p:cNvSpPr txBox="1">
            <a:spLocks/>
          </p:cNvSpPr>
          <p:nvPr/>
        </p:nvSpPr>
        <p:spPr bwMode="auto">
          <a:xfrm>
            <a:off x="6825208" y="3212976"/>
            <a:ext cx="23762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подготовка проектной и (или) сметной документации</a:t>
            </a:r>
            <a:endParaRPr lang="en-US" sz="16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cxnSp>
        <p:nvCxnSpPr>
          <p:cNvPr id="107" name="Прямая соединительная линия 106"/>
          <p:cNvCxnSpPr/>
          <p:nvPr/>
        </p:nvCxnSpPr>
        <p:spPr>
          <a:xfrm>
            <a:off x="488504" y="3212976"/>
            <a:ext cx="9145016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488504" y="4365104"/>
            <a:ext cx="9145016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9" name="Title 1"/>
          <p:cNvSpPr txBox="1">
            <a:spLocks/>
          </p:cNvSpPr>
          <p:nvPr/>
        </p:nvSpPr>
        <p:spPr bwMode="auto">
          <a:xfrm>
            <a:off x="560512" y="6021288"/>
            <a:ext cx="13681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400"/>
              </a:lnSpc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ОБЩИЕ </a:t>
            </a:r>
          </a:p>
          <a:p>
            <a:pPr>
              <a:lnSpc>
                <a:spcPts val="1400"/>
              </a:lnSpc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ПОКАЗАТЕЛИ</a:t>
            </a:r>
            <a:endParaRPr lang="ru-RU" sz="16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 bwMode="auto">
          <a:xfrm>
            <a:off x="1784648" y="6065912"/>
            <a:ext cx="210623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18 РСО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из них 3 РСО привлекли заем дважды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ru-RU" sz="1200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 bwMode="auto">
          <a:xfrm>
            <a:off x="3728864" y="6110536"/>
            <a:ext cx="2496277" cy="74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149,75 млн.рублей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,</a:t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из них 14,9 млн.рублей за счет возврата ранее выданного займа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endParaRPr lang="ru-RU" sz="1200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 bwMode="auto">
          <a:xfrm>
            <a:off x="6177136" y="5970154"/>
            <a:ext cx="3600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Ожидаемый  экономический эффект </a:t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   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41,7 млн. рублей в год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endParaRPr lang="ru-RU" sz="1200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57" name="Picture 14" descr="C:\Users\S_Mironichev\Desktop\Новый рисунок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971" y="6093296"/>
            <a:ext cx="1873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8" name="Прямая соединительная линия 57"/>
          <p:cNvCxnSpPr/>
          <p:nvPr/>
        </p:nvCxnSpPr>
        <p:spPr>
          <a:xfrm>
            <a:off x="488504" y="6021288"/>
            <a:ext cx="9145016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7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7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750"/>
                            </p:stCondLst>
                            <p:childTnLst>
                              <p:par>
                                <p:cTn id="64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7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175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375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75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625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675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875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75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23555" grpId="0"/>
      <p:bldP spid="9234" grpId="0"/>
      <p:bldP spid="48" grpId="0"/>
      <p:bldP spid="43" grpId="0" animBg="1"/>
      <p:bldP spid="52" grpId="0"/>
      <p:bldP spid="54" grpId="0"/>
      <p:bldP spid="59" grpId="0"/>
      <p:bldP spid="53" grpId="0"/>
      <p:bldP spid="86" grpId="0" build="p"/>
      <p:bldP spid="87" grpId="0"/>
      <p:bldP spid="88" grpId="0"/>
      <p:bldP spid="92" grpId="0"/>
      <p:bldP spid="93" grpId="0" animBg="1"/>
      <p:bldP spid="94" grpId="0" animBg="1"/>
      <p:bldP spid="98" grpId="0"/>
      <p:bldP spid="99" grpId="0"/>
      <p:bldP spid="100" grpId="0"/>
      <p:bldP spid="101" grpId="0"/>
      <p:bldP spid="49" grpId="0" uiExpand="1" build="p"/>
      <p:bldP spid="50" grpId="0" build="p"/>
      <p:bldP spid="51" grpId="0" build="p"/>
      <p:bldP spid="5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/>
          <p:cNvPicPr>
            <a:picLocks noChangeAspect="1" noChangeArrowheads="1"/>
          </p:cNvPicPr>
          <p:nvPr/>
        </p:nvPicPr>
        <p:blipFill>
          <a:blip r:embed="rId2" cstate="print">
            <a:lum bright="-10000" contrast="28000"/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906000" cy="1124744"/>
          </a:xfrm>
          <a:prstGeom prst="rect">
            <a:avLst/>
          </a:prstGeom>
          <a:gradFill flip="none" rotWithShape="1">
            <a:gsLst>
              <a:gs pos="2500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0800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57150" prstMaterial="dkEdge">
            <a:bevelT w="158750" h="50800"/>
            <a:bevelB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614488">
              <a:defRPr/>
            </a:pPr>
            <a:r>
              <a:rPr lang="ru-RU" sz="2200" b="1" spc="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КОМИТЕТ ЖКХ И ТЭК </a:t>
            </a:r>
            <a:br>
              <a:rPr lang="ru-RU" sz="2200" b="1" spc="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spc="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ВОЛГОГРАДСКОЙ ОБЛАСТИ</a:t>
            </a:r>
          </a:p>
        </p:txBody>
      </p:sp>
      <p:pic>
        <p:nvPicPr>
          <p:cNvPr id="3078" name="Picture 4" descr="http://gkh-old.volganet.ru/export/sites/gkh-tek/news/news/2015/02/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38" y="0"/>
            <a:ext cx="110013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1"/>
          <p:cNvSpPr/>
          <p:nvPr/>
        </p:nvSpPr>
        <p:spPr>
          <a:xfrm>
            <a:off x="1665288" y="2360613"/>
            <a:ext cx="8239125" cy="302418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17000"/>
                </a:schemeClr>
              </a:gs>
              <a:gs pos="50000">
                <a:schemeClr val="bg1">
                  <a:lumMod val="95000"/>
                  <a:alpha val="4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1"/>
            <a:tileRect/>
          </a:gra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3" name="Rectangle 11"/>
          <p:cNvSpPr/>
          <p:nvPr/>
        </p:nvSpPr>
        <p:spPr>
          <a:xfrm>
            <a:off x="1679575" y="2492375"/>
            <a:ext cx="8226425" cy="27813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17000"/>
                </a:schemeClr>
              </a:gs>
              <a:gs pos="50000">
                <a:schemeClr val="bg1">
                  <a:lumMod val="95000"/>
                  <a:alpha val="4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1"/>
            <a:tileRect/>
          </a:gra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28464" y="1988840"/>
            <a:ext cx="9649072" cy="367240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17000"/>
                </a:schemeClr>
              </a:gs>
              <a:gs pos="50000">
                <a:schemeClr val="bg1">
                  <a:lumMod val="95000"/>
                  <a:alpha val="4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ctr">
              <a:lnSpc>
                <a:spcPts val="5000"/>
              </a:lnSpc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Arial Narrow" pitchFamily="34" charset="0"/>
              </a:rPr>
              <a:t>СПАСИБО ЗА ВНИМАНИЕ!</a:t>
            </a:r>
            <a:endParaRPr lang="ru-RU" sz="40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9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128464" y="116632"/>
            <a:ext cx="9649072" cy="6580138"/>
          </a:xfrm>
          <a:prstGeom prst="rect">
            <a:avLst/>
          </a:prstGeom>
          <a:blipFill dpi="0" rotWithShape="1">
            <a:blip r:embed="rId2" cstate="print">
              <a:alphaModFix amt="15000"/>
            </a:blip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        </a:t>
            </a:r>
            <a:endParaRPr lang="en-US" sz="1400" i="1" dirty="0">
              <a:solidFill>
                <a:schemeClr val="tx1"/>
              </a:solidFill>
              <a:latin typeface="DIN Pro Bold" panose="02000503030000020004" pitchFamily="50" charset="0"/>
            </a:endParaRPr>
          </a:p>
          <a:p>
            <a:pPr>
              <a:defRPr/>
            </a:pPr>
            <a:endParaRPr lang="en-US" sz="1400" i="1" dirty="0">
              <a:solidFill>
                <a:schemeClr val="tx1"/>
              </a:solidFill>
              <a:latin typeface="DIN Pro Bold" panose="02000503030000020004" pitchFamily="50" charset="0"/>
            </a:endParaRPr>
          </a:p>
          <a:p>
            <a:pPr>
              <a:defRPr/>
            </a:pPr>
            <a:endParaRPr lang="ru-RU" sz="1600" dirty="0">
              <a:solidFill>
                <a:schemeClr val="tx1"/>
              </a:solidFill>
              <a:latin typeface="DIN Pro Bold" panose="02000503030000020004" pitchFamily="50" charset="0"/>
            </a:endParaRPr>
          </a:p>
          <a:p>
            <a:pPr>
              <a:defRPr/>
            </a:pPr>
            <a:endParaRPr lang="en-US" sz="1400" i="1" dirty="0">
              <a:solidFill>
                <a:schemeClr val="tx1"/>
              </a:solidFill>
              <a:latin typeface="DIN Pro Bold" panose="02000503030000020004" pitchFamily="50" charset="0"/>
            </a:endParaRPr>
          </a:p>
          <a:p>
            <a:pPr>
              <a:defRPr/>
            </a:pPr>
            <a:endParaRPr lang="ru-RU" i="1" dirty="0">
              <a:solidFill>
                <a:schemeClr val="tx1"/>
              </a:solidFill>
              <a:latin typeface="DIN Pro Bold" panose="02000503030000020004" pitchFamily="50" charset="0"/>
            </a:endParaRPr>
          </a:p>
          <a:p>
            <a:pPr>
              <a:defRPr/>
            </a:pPr>
            <a:endParaRPr lang="ru-RU" i="1" dirty="0">
              <a:solidFill>
                <a:schemeClr val="tx1"/>
              </a:solidFill>
              <a:latin typeface="DIN Pro Bold" panose="02000503030000020004" pitchFamily="50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47514" y="620688"/>
            <a:ext cx="5040560" cy="2736304"/>
          </a:xfrm>
          <a:prstGeom prst="rect">
            <a:avLst/>
          </a:prstGeom>
          <a:solidFill>
            <a:srgbClr val="F5E4E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169024" y="620688"/>
            <a:ext cx="4598986" cy="2736304"/>
          </a:xfrm>
          <a:prstGeom prst="rect">
            <a:avLst/>
          </a:prstGeom>
          <a:solidFill>
            <a:srgbClr val="FFFFCD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B7"/>
              </a:solidFill>
            </a:endParaRPr>
          </a:p>
        </p:txBody>
      </p:sp>
      <p:sp>
        <p:nvSpPr>
          <p:cNvPr id="3075" name="Title 1"/>
          <p:cNvSpPr txBox="1">
            <a:spLocks/>
          </p:cNvSpPr>
          <p:nvPr/>
        </p:nvSpPr>
        <p:spPr bwMode="auto">
          <a:xfrm>
            <a:off x="200472" y="116632"/>
            <a:ext cx="9432478" cy="50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r>
              <a:rPr lang="ru-RU" alt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КАПИТАЛЬНЫЙ РЕМОНТ 2018-2019 гг.</a:t>
            </a:r>
            <a:endParaRPr lang="ru-RU" altLang="ru-RU" sz="20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562206" y="6551438"/>
            <a:ext cx="287338" cy="2616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36000" rIns="36000">
            <a:spAutoFit/>
          </a:bodyPr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>
                    <a:lumMod val="95000"/>
                  </a:schemeClr>
                </a:solidFill>
              </a:rPr>
              <a:t>2</a:t>
            </a:r>
            <a:endParaRPr lang="ru-RU" sz="11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72952" y="764704"/>
            <a:ext cx="9433048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   </a:t>
            </a:r>
            <a:r>
              <a:rPr lang="ru-RU" altLang="ru-RU" b="1" dirty="0" smtClean="0">
                <a:solidFill>
                  <a:srgbClr val="C00000"/>
                </a:solidFill>
                <a:latin typeface="Arial Narrow" pitchFamily="34" charset="0"/>
              </a:rPr>
              <a:t>ПРОГНОЗ 2018-2019 гг.</a:t>
            </a:r>
            <a:endParaRPr lang="ru-RU" altLang="ru-RU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3086" name="Title 1"/>
          <p:cNvSpPr txBox="1">
            <a:spLocks/>
          </p:cNvSpPr>
          <p:nvPr/>
        </p:nvSpPr>
        <p:spPr bwMode="auto">
          <a:xfrm>
            <a:off x="7400925" y="2277492"/>
            <a:ext cx="2160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400"/>
              </a:lnSpc>
            </a:pPr>
            <a:endParaRPr lang="ru-RU" altLang="ru-RU" sz="1600">
              <a:solidFill>
                <a:srgbClr val="C00000"/>
              </a:solidFill>
              <a:latin typeface="Century Gothic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28464" y="620688"/>
            <a:ext cx="9649072" cy="29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344488" y="3356992"/>
            <a:ext cx="9433048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344488" y="1412776"/>
            <a:ext cx="504056" cy="19122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716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720752" y="1744241"/>
            <a:ext cx="504056" cy="15841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485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216696" y="3356992"/>
            <a:ext cx="8122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2018 г.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80592" y="1787332"/>
            <a:ext cx="1512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259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 работы завершены;</a:t>
            </a:r>
          </a:p>
          <a:p>
            <a:pPr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393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 завершение до конца 2018 г.;</a:t>
            </a:r>
          </a:p>
          <a:p>
            <a:pPr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63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 перенесены на 2019-2032 гг.;</a:t>
            </a:r>
          </a:p>
          <a:p>
            <a:pPr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1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в стадии проектирования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9" name="Стрелка вправо 48"/>
          <p:cNvSpPr/>
          <p:nvPr/>
        </p:nvSpPr>
        <p:spPr>
          <a:xfrm>
            <a:off x="901502" y="1933596"/>
            <a:ext cx="36004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право 49"/>
          <p:cNvSpPr/>
          <p:nvPr/>
        </p:nvSpPr>
        <p:spPr>
          <a:xfrm>
            <a:off x="901502" y="2284111"/>
            <a:ext cx="36004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/>
          <p:cNvSpPr/>
          <p:nvPr/>
        </p:nvSpPr>
        <p:spPr>
          <a:xfrm>
            <a:off x="901502" y="2636912"/>
            <a:ext cx="36004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51"/>
          <p:cNvSpPr/>
          <p:nvPr/>
        </p:nvSpPr>
        <p:spPr>
          <a:xfrm>
            <a:off x="901502" y="3023241"/>
            <a:ext cx="36004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3728864" y="1787332"/>
            <a:ext cx="165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260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 работы завершены;</a:t>
            </a:r>
          </a:p>
          <a:p>
            <a:pPr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207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 завершение до конца 2018 г.;</a:t>
            </a:r>
          </a:p>
          <a:p>
            <a:pPr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10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 завершение в 2019 г.;</a:t>
            </a:r>
          </a:p>
          <a:p>
            <a:pPr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8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проводится доп. обследование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5" name="Стрелка вправо 54"/>
          <p:cNvSpPr/>
          <p:nvPr/>
        </p:nvSpPr>
        <p:spPr>
          <a:xfrm>
            <a:off x="3296816" y="1871113"/>
            <a:ext cx="36004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55"/>
          <p:cNvSpPr/>
          <p:nvPr/>
        </p:nvSpPr>
        <p:spPr>
          <a:xfrm>
            <a:off x="3296816" y="2231153"/>
            <a:ext cx="36004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56"/>
          <p:cNvSpPr/>
          <p:nvPr/>
        </p:nvSpPr>
        <p:spPr>
          <a:xfrm>
            <a:off x="3296816" y="2636912"/>
            <a:ext cx="36004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право 57"/>
          <p:cNvSpPr/>
          <p:nvPr/>
        </p:nvSpPr>
        <p:spPr>
          <a:xfrm>
            <a:off x="3296816" y="3068960"/>
            <a:ext cx="36004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8481392" y="1162200"/>
            <a:ext cx="144016" cy="1440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697416" y="1090191"/>
            <a:ext cx="79208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МКД</a:t>
            </a:r>
          </a:p>
          <a:p>
            <a:endParaRPr lang="ru-RU" sz="5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Лифты</a:t>
            </a:r>
            <a:endParaRPr lang="ru-RU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481392" y="1450231"/>
            <a:ext cx="144016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25352" y="4005064"/>
            <a:ext cx="8216080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РАБОТА С НЕДОБРОСОВЕСТНЫМИ ПОДРЯДЧИКАМИ В 2018 г.</a:t>
            </a:r>
            <a:endParaRPr lang="ru-RU" altLang="ru-RU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256788" y="2060848"/>
            <a:ext cx="504056" cy="12642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282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632848" y="2348880"/>
            <a:ext cx="504056" cy="9890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248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177136" y="2341329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273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 утверждены сроки, перечни, стоимость;</a:t>
            </a:r>
          </a:p>
          <a:p>
            <a:pPr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9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 на спец.счете </a:t>
            </a:r>
            <a:r>
              <a:rPr lang="ru-RU" sz="1200" dirty="0" err="1" smtClean="0">
                <a:solidFill>
                  <a:schemeClr val="tx2">
                    <a:lumMod val="50000"/>
                  </a:schemeClr>
                </a:solidFill>
              </a:rPr>
              <a:t>рег.оператора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625408" y="2156663"/>
            <a:ext cx="1424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228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 утверждены сроки, стоимость; </a:t>
            </a:r>
          </a:p>
          <a:p>
            <a:pPr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20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 на спец.счете</a:t>
            </a:r>
          </a:p>
        </p:txBody>
      </p:sp>
      <p:sp>
        <p:nvSpPr>
          <p:cNvPr id="71" name="Стрелка вправо 70"/>
          <p:cNvSpPr/>
          <p:nvPr/>
        </p:nvSpPr>
        <p:spPr>
          <a:xfrm>
            <a:off x="5832852" y="2478535"/>
            <a:ext cx="3287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трелка вправо 71"/>
          <p:cNvSpPr/>
          <p:nvPr/>
        </p:nvSpPr>
        <p:spPr>
          <a:xfrm>
            <a:off x="5832852" y="2982591"/>
            <a:ext cx="3287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трелка вправо 74"/>
          <p:cNvSpPr/>
          <p:nvPr/>
        </p:nvSpPr>
        <p:spPr>
          <a:xfrm>
            <a:off x="8208912" y="2348880"/>
            <a:ext cx="36004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трелка вправо 75"/>
          <p:cNvSpPr/>
          <p:nvPr/>
        </p:nvSpPr>
        <p:spPr>
          <a:xfrm>
            <a:off x="8193360" y="3023241"/>
            <a:ext cx="36004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6851574" y="3356992"/>
            <a:ext cx="7657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2019 г.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76536" y="4437112"/>
            <a:ext cx="6840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C00000"/>
                </a:solidFill>
              </a:rPr>
              <a:t>3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организации внесены в реестр недобросовестных подрядчиков</a:t>
            </a:r>
            <a:endParaRPr lang="ru-RU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C00000"/>
                </a:solidFill>
              </a:rPr>
              <a:t>325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претензий к подрядным организациям, 204,7 млн.руб.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C00000"/>
                </a:solidFill>
              </a:rPr>
              <a:t>89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исковых заявлений, из них: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728864" y="4869160"/>
            <a:ext cx="48965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400" b="1" i="1" dirty="0" smtClean="0">
                <a:solidFill>
                  <a:srgbClr val="C00000"/>
                </a:solidFill>
              </a:rPr>
              <a:t>62</a:t>
            </a:r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</a:rPr>
              <a:t>удовлетворены;</a:t>
            </a:r>
          </a:p>
          <a:p>
            <a:pPr>
              <a:buFont typeface="Wingdings" pitchFamily="2" charset="2"/>
              <a:buChar char="ü"/>
            </a:pPr>
            <a:r>
              <a:rPr lang="ru-RU" sz="1400" b="1" i="1" dirty="0" smtClean="0">
                <a:solidFill>
                  <a:srgbClr val="C00000"/>
                </a:solidFill>
              </a:rPr>
              <a:t>3</a:t>
            </a:r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</a:rPr>
              <a:t> возвращены судом; </a:t>
            </a:r>
          </a:p>
          <a:p>
            <a:pPr>
              <a:buFont typeface="Wingdings" pitchFamily="2" charset="2"/>
              <a:buChar char="ü"/>
            </a:pPr>
            <a:r>
              <a:rPr lang="ru-RU" sz="1400" b="1" i="1" dirty="0" smtClean="0">
                <a:solidFill>
                  <a:srgbClr val="C00000"/>
                </a:solidFill>
              </a:rPr>
              <a:t>6</a:t>
            </a:r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</a:rPr>
              <a:t> вынесено определение о прекращении судебного производства (добровольное исполнение/заключение мирового соглашения)</a:t>
            </a:r>
          </a:p>
          <a:p>
            <a:pPr>
              <a:buFont typeface="Wingdings" pitchFamily="2" charset="2"/>
              <a:buChar char="ü"/>
            </a:pPr>
            <a:r>
              <a:rPr lang="ru-RU" sz="1400" b="1" i="1" dirty="0" smtClean="0">
                <a:solidFill>
                  <a:srgbClr val="C00000"/>
                </a:solidFill>
              </a:rPr>
              <a:t>3</a:t>
            </a:r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</a:rPr>
              <a:t> отказано в удовлетворении требований;</a:t>
            </a:r>
          </a:p>
          <a:p>
            <a:pPr>
              <a:buFont typeface="Wingdings" pitchFamily="2" charset="2"/>
              <a:buChar char="ü"/>
            </a:pPr>
            <a:r>
              <a:rPr lang="ru-RU" sz="1400" b="1" i="1" dirty="0" smtClean="0">
                <a:solidFill>
                  <a:srgbClr val="C00000"/>
                </a:solidFill>
              </a:rPr>
              <a:t>15</a:t>
            </a:r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</a:rPr>
              <a:t> находятся в судебном производстве;</a:t>
            </a:r>
            <a:endParaRPr lang="ru-RU" sz="14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500"/>
                            </p:stCondLst>
                            <p:childTnLst>
                              <p:par>
                                <p:cTn id="1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3075" grpId="0"/>
      <p:bldP spid="79" grpId="0"/>
      <p:bldP spid="38" grpId="0" animBg="1"/>
      <p:bldP spid="44" grpId="0" animBg="1"/>
      <p:bldP spid="47" grpId="0"/>
      <p:bldP spid="48" grpId="0"/>
      <p:bldP spid="49" grpId="0" animBg="1"/>
      <p:bldP spid="50" grpId="0" animBg="1"/>
      <p:bldP spid="51" grpId="0" animBg="1"/>
      <p:bldP spid="52" grpId="0" animBg="1"/>
      <p:bldP spid="54" grpId="0"/>
      <p:bldP spid="55" grpId="0" animBg="1"/>
      <p:bldP spid="56" grpId="0" animBg="1"/>
      <p:bldP spid="57" grpId="0" animBg="1"/>
      <p:bldP spid="58" grpId="0" animBg="1"/>
      <p:bldP spid="60" grpId="0" animBg="1"/>
      <p:bldP spid="62" grpId="0"/>
      <p:bldP spid="63" grpId="0" animBg="1"/>
      <p:bldP spid="64" grpId="0"/>
      <p:bldP spid="66" grpId="0" animBg="1"/>
      <p:bldP spid="67" grpId="0" animBg="1"/>
      <p:bldP spid="68" grpId="0"/>
      <p:bldP spid="69" grpId="0"/>
      <p:bldP spid="71" grpId="0" animBg="1"/>
      <p:bldP spid="72" grpId="0" animBg="1"/>
      <p:bldP spid="75" grpId="0" animBg="1"/>
      <p:bldP spid="76" grpId="0" animBg="1"/>
      <p:bldP spid="53" grpId="0"/>
      <p:bldP spid="61" grpId="0"/>
      <p:bldP spid="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28464" y="116632"/>
            <a:ext cx="9649072" cy="6580138"/>
          </a:xfrm>
          <a:prstGeom prst="rect">
            <a:avLst/>
          </a:prstGeom>
          <a:blipFill dpi="0" rotWithShape="1">
            <a:blip r:embed="rId2" cstate="print">
              <a:alphaModFix amt="15000"/>
            </a:blip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        </a:t>
            </a:r>
            <a:endParaRPr lang="en-US" sz="1400" i="1" dirty="0">
              <a:solidFill>
                <a:schemeClr val="tx1"/>
              </a:solidFill>
              <a:latin typeface="DIN Pro Bold" panose="02000503030000020004" pitchFamily="50" charset="0"/>
            </a:endParaRPr>
          </a:p>
          <a:p>
            <a:pPr>
              <a:defRPr/>
            </a:pPr>
            <a:endParaRPr lang="en-US" sz="1400" i="1" dirty="0">
              <a:solidFill>
                <a:schemeClr val="tx1"/>
              </a:solidFill>
              <a:latin typeface="DIN Pro Bold" panose="02000503030000020004" pitchFamily="50" charset="0"/>
            </a:endParaRPr>
          </a:p>
          <a:p>
            <a:pPr>
              <a:defRPr/>
            </a:pPr>
            <a:endParaRPr lang="ru-RU" sz="1600" dirty="0">
              <a:solidFill>
                <a:schemeClr val="tx1"/>
              </a:solidFill>
              <a:latin typeface="DIN Pro Bold" panose="02000503030000020004" pitchFamily="50" charset="0"/>
            </a:endParaRPr>
          </a:p>
          <a:p>
            <a:pPr>
              <a:defRPr/>
            </a:pPr>
            <a:endParaRPr lang="en-US" sz="1400" i="1" dirty="0">
              <a:solidFill>
                <a:schemeClr val="tx1"/>
              </a:solidFill>
              <a:latin typeface="DIN Pro Bold" panose="02000503030000020004" pitchFamily="50" charset="0"/>
            </a:endParaRPr>
          </a:p>
          <a:p>
            <a:pPr>
              <a:defRPr/>
            </a:pPr>
            <a:endParaRPr lang="ru-RU" i="1" dirty="0">
              <a:solidFill>
                <a:schemeClr val="tx1"/>
              </a:solidFill>
              <a:latin typeface="DIN Pro Bold" panose="02000503030000020004" pitchFamily="50" charset="0"/>
            </a:endParaRPr>
          </a:p>
          <a:p>
            <a:pPr>
              <a:defRPr/>
            </a:pPr>
            <a:endParaRPr lang="ru-RU" i="1" dirty="0">
              <a:solidFill>
                <a:schemeClr val="tx1"/>
              </a:solidFill>
              <a:latin typeface="DIN Pro Bold" panose="02000503030000020004" pitchFamily="50" charset="0"/>
            </a:endParaRPr>
          </a:p>
        </p:txBody>
      </p:sp>
      <p:pic>
        <p:nvPicPr>
          <p:cNvPr id="36" name="Picture 2" descr="http://files.vm.ru/photo/vecherka/2015/02/doc6j5zy932t2bh1m3b8he_800_48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961112" y="1151896"/>
            <a:ext cx="3565756" cy="2667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1" name="Title 1"/>
          <p:cNvSpPr txBox="1">
            <a:spLocks/>
          </p:cNvSpPr>
          <p:nvPr/>
        </p:nvSpPr>
        <p:spPr bwMode="auto">
          <a:xfrm>
            <a:off x="571043" y="2087515"/>
            <a:ext cx="1620441" cy="79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200"/>
              </a:lnSpc>
              <a:defRPr/>
            </a:pPr>
            <a:endParaRPr lang="ru-RU" altLang="ru-RU" sz="1600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0263" name="Title 1"/>
          <p:cNvSpPr txBox="1">
            <a:spLocks/>
          </p:cNvSpPr>
          <p:nvPr/>
        </p:nvSpPr>
        <p:spPr bwMode="auto">
          <a:xfrm>
            <a:off x="2245172" y="2232249"/>
            <a:ext cx="13501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000"/>
              </a:lnSpc>
              <a:defRPr/>
            </a:pPr>
            <a:endParaRPr lang="ru-RU" altLang="ru-RU" sz="14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lnSpc>
                <a:spcPts val="1000"/>
              </a:lnSpc>
              <a:defRPr/>
            </a:pPr>
            <a:endParaRPr lang="ru-RU" altLang="ru-RU" sz="1600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lnSpc>
                <a:spcPts val="1000"/>
              </a:lnSpc>
              <a:defRPr/>
            </a:pPr>
            <a:endParaRPr lang="ru-RU" altLang="ru-RU" sz="16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790795007"/>
              </p:ext>
            </p:extLst>
          </p:nvPr>
        </p:nvGraphicFramePr>
        <p:xfrm>
          <a:off x="258978" y="764705"/>
          <a:ext cx="5558118" cy="3240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177969" y="116632"/>
            <a:ext cx="9095511" cy="564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ru-RU" altLang="ru-RU" sz="2000" b="1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УСТАНОВЛЕНИЕ МИНИМАЛЬНОГО РАЗМЕРА ВЗНОСА НА КАПИТАЛЬНЫЙ РЕМОНТ</a:t>
            </a:r>
            <a:endParaRPr lang="ru-RU" altLang="ru-RU" sz="2000" b="1" dirty="0">
              <a:solidFill>
                <a:srgbClr val="C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59236" y="6551438"/>
            <a:ext cx="208310" cy="2616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36000" rIns="36000">
            <a:spAutoFit/>
          </a:bodyPr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>
                    <a:lumMod val="95000"/>
                  </a:schemeClr>
                </a:solidFill>
              </a:rPr>
              <a:t>3</a:t>
            </a:r>
            <a:endParaRPr lang="ru-RU" sz="11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4488" y="4293096"/>
            <a:ext cx="4840088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   </a:t>
            </a:r>
            <a:r>
              <a:rPr lang="ru-RU" alt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УРОВЕНЬ ВЗНОСОВ НА КАПИТАЛЬНЫЙ РЕМОНТ</a:t>
            </a:r>
            <a:endParaRPr lang="ru-RU" altLang="ru-RU" sz="16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37176" y="4365104"/>
            <a:ext cx="1440160" cy="8948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89,3%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8704" y="630932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на 01.11.2017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37176" y="5373216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на 01.11.2018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16" name="Схема 15"/>
          <p:cNvGraphicFramePr/>
          <p:nvPr/>
        </p:nvGraphicFramePr>
        <p:xfrm>
          <a:off x="1928664" y="5198422"/>
          <a:ext cx="1296144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3728864" y="4437112"/>
          <a:ext cx="2741104" cy="1614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2360712" y="5229200"/>
            <a:ext cx="1449761" cy="1008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84,9%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28464" y="620688"/>
            <a:ext cx="9649072" cy="29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2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Sub>
          <a:bldChart bld="category"/>
        </p:bldSub>
      </p:bldGraphic>
      <p:bldP spid="21" grpId="0"/>
      <p:bldP spid="10" grpId="0"/>
      <p:bldP spid="11" grpId="0" animBg="1"/>
      <p:bldP spid="12" grpId="0"/>
      <p:bldP spid="13" grpId="0"/>
      <p:bldGraphic spid="19" grpId="0">
        <p:bldAsOne/>
      </p:bldGraphic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28464" y="116632"/>
            <a:ext cx="9649072" cy="6580138"/>
          </a:xfrm>
          <a:prstGeom prst="rect">
            <a:avLst/>
          </a:prstGeom>
          <a:blipFill dpi="0" rotWithShape="1">
            <a:blip r:embed="rId2" cstate="print">
              <a:alphaModFix amt="15000"/>
            </a:blip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        </a:t>
            </a:r>
            <a:endParaRPr lang="en-US" sz="1400" i="1" dirty="0">
              <a:solidFill>
                <a:schemeClr val="tx1"/>
              </a:solidFill>
              <a:latin typeface="DIN Pro Bold" panose="02000503030000020004" pitchFamily="50" charset="0"/>
            </a:endParaRPr>
          </a:p>
          <a:p>
            <a:pPr>
              <a:defRPr/>
            </a:pPr>
            <a:endParaRPr lang="en-US" sz="1400" i="1" dirty="0">
              <a:solidFill>
                <a:schemeClr val="tx1"/>
              </a:solidFill>
              <a:latin typeface="DIN Pro Bold" panose="02000503030000020004" pitchFamily="50" charset="0"/>
            </a:endParaRPr>
          </a:p>
          <a:p>
            <a:pPr>
              <a:defRPr/>
            </a:pPr>
            <a:endParaRPr lang="ru-RU" sz="1600" dirty="0">
              <a:solidFill>
                <a:schemeClr val="tx1"/>
              </a:solidFill>
              <a:latin typeface="DIN Pro Bold" panose="02000503030000020004" pitchFamily="50" charset="0"/>
            </a:endParaRPr>
          </a:p>
          <a:p>
            <a:pPr>
              <a:defRPr/>
            </a:pPr>
            <a:endParaRPr lang="en-US" sz="1400" i="1" dirty="0">
              <a:solidFill>
                <a:schemeClr val="tx1"/>
              </a:solidFill>
              <a:latin typeface="DIN Pro Bold" panose="02000503030000020004" pitchFamily="50" charset="0"/>
            </a:endParaRPr>
          </a:p>
          <a:p>
            <a:pPr>
              <a:defRPr/>
            </a:pPr>
            <a:endParaRPr lang="ru-RU" i="1" dirty="0">
              <a:solidFill>
                <a:schemeClr val="tx1"/>
              </a:solidFill>
              <a:latin typeface="DIN Pro Bold" panose="02000503030000020004" pitchFamily="50" charset="0"/>
            </a:endParaRPr>
          </a:p>
          <a:p>
            <a:pPr>
              <a:defRPr/>
            </a:pPr>
            <a:endParaRPr lang="ru-RU" i="1" dirty="0">
              <a:solidFill>
                <a:schemeClr val="tx1"/>
              </a:solidFill>
              <a:latin typeface="DIN Pro Bold" panose="02000503030000020004" pitchFamily="50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562206" y="6551438"/>
            <a:ext cx="287338" cy="2616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36000" rIns="36000">
            <a:spAutoFit/>
          </a:bodyPr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>
                    <a:lumMod val="95000"/>
                  </a:schemeClr>
                </a:solidFill>
              </a:rPr>
              <a:t>4</a:t>
            </a:r>
            <a:endParaRPr lang="ru-RU" sz="11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75" name="Title 1"/>
          <p:cNvSpPr txBox="1">
            <a:spLocks/>
          </p:cNvSpPr>
          <p:nvPr/>
        </p:nvSpPr>
        <p:spPr bwMode="auto">
          <a:xfrm>
            <a:off x="201562" y="116632"/>
            <a:ext cx="8351838" cy="50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r>
              <a:rPr lang="ru-RU" alt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ОПЛАТА ВЗНОСОВ НА КАПИТАЛЬНЫЙ РЕМОНТ</a:t>
            </a:r>
            <a:endParaRPr lang="ru-RU" altLang="ru-RU" sz="20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272480" y="3789040"/>
            <a:ext cx="936104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7" name="Таблица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565166"/>
              </p:ext>
            </p:extLst>
          </p:nvPr>
        </p:nvGraphicFramePr>
        <p:xfrm>
          <a:off x="272479" y="1340768"/>
          <a:ext cx="4571105" cy="2305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08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2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022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Муниципальное образование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% оплаты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за 2018г.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г. Волжский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94,79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г. Урюпинск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93,77</a:t>
                      </a: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Еланский район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93,70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Суровикинский район</a:t>
                      </a: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93,58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г. Камышин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91,96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Новоаннинский район</a:t>
                      </a: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91,38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г. Михайловка</a:t>
                      </a: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90,64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6" name="Прямоугольник 95"/>
          <p:cNvSpPr/>
          <p:nvPr/>
        </p:nvSpPr>
        <p:spPr>
          <a:xfrm>
            <a:off x="5169024" y="4077072"/>
            <a:ext cx="453650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ru-RU" altLang="ru-RU" sz="1400" b="1" i="1" dirty="0" smtClean="0">
                <a:solidFill>
                  <a:srgbClr val="C00000"/>
                </a:solidFill>
                <a:latin typeface="Arial Narrow" pitchFamily="34" charset="0"/>
              </a:rPr>
              <a:t>(за муниципальные</a:t>
            </a:r>
            <a:r>
              <a:rPr lang="ru-RU" sz="1400" b="1" i="1" dirty="0" smtClean="0">
                <a:solidFill>
                  <a:srgbClr val="C00000"/>
                </a:solidFill>
                <a:latin typeface="Arial Narrow" pitchFamily="34" charset="0"/>
              </a:rPr>
              <a:t> помещения)</a:t>
            </a:r>
            <a:endParaRPr lang="ru-RU" altLang="ru-RU" sz="1400" i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graphicFrame>
        <p:nvGraphicFramePr>
          <p:cNvPr id="97" name="Таблица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264990"/>
              </p:ext>
            </p:extLst>
          </p:nvPr>
        </p:nvGraphicFramePr>
        <p:xfrm>
          <a:off x="5133020" y="4508824"/>
          <a:ext cx="4500501" cy="205129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79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8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3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282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Муниципальный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район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Сельское /городское поселение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% оплаты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за  весь период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69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Котовский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Лапшинское</a:t>
                      </a:r>
                      <a:endParaRPr lang="ru-RU" sz="12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0,00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694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Даниловский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Миусовское</a:t>
                      </a:r>
                      <a:endParaRPr lang="ru-RU" sz="12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17,07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69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Клетский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Кременское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23,47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694">
                <a:tc rowSpan="2"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Калачевский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Крепинское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28,52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694"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Береславское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49,09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0" name="Прямоугольник 99"/>
          <p:cNvSpPr/>
          <p:nvPr/>
        </p:nvSpPr>
        <p:spPr>
          <a:xfrm>
            <a:off x="2288704" y="3789040"/>
            <a:ext cx="576064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МО С НИЗКИМ УРОВНЕМ ВЗНОСОВ </a:t>
            </a:r>
            <a:r>
              <a:rPr lang="ru-RU" alt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НА КАПИТАЛЬНЫЙ РЕМОНТ</a:t>
            </a:r>
            <a:endParaRPr lang="ru-RU" altLang="ru-RU" sz="1400" i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 flipV="1">
            <a:off x="4986908" y="1052738"/>
            <a:ext cx="2096" cy="273630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000672" y="620688"/>
            <a:ext cx="756084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МО С ВЫСОКИМ УРОВНЕМ ВЗНОСОВ </a:t>
            </a:r>
            <a:r>
              <a:rPr lang="ru-RU" alt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НА КАПИТАЛЬНЫЙ РЕМОНТ</a:t>
            </a:r>
            <a:endParaRPr lang="ru-RU" altLang="ru-RU" sz="1400" i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433433"/>
              </p:ext>
            </p:extLst>
          </p:nvPr>
        </p:nvGraphicFramePr>
        <p:xfrm>
          <a:off x="5169024" y="1340766"/>
          <a:ext cx="4464496" cy="2305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88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022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Муниципальное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образование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% оплаты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за  весь период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Котельниковский район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  115,84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Жирновский район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  104,30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Кумылженский район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  103,92</a:t>
                      </a: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Алексеевский район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  102,54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Старополтавский район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  101,83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Киквидзенский район</a:t>
                      </a: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  100,86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Светлоярский район</a:t>
                      </a: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  100,44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5097016" y="908720"/>
            <a:ext cx="453650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ru-RU" altLang="ru-RU" sz="1400" b="1" i="1" dirty="0" smtClean="0">
                <a:solidFill>
                  <a:srgbClr val="C00000"/>
                </a:solidFill>
                <a:latin typeface="Arial Narrow" pitchFamily="34" charset="0"/>
              </a:rPr>
              <a:t>(за муниципальные</a:t>
            </a:r>
            <a:r>
              <a:rPr lang="ru-RU" sz="1400" b="1" i="1" dirty="0" smtClean="0">
                <a:solidFill>
                  <a:srgbClr val="C00000"/>
                </a:solidFill>
                <a:latin typeface="Arial Narrow" pitchFamily="34" charset="0"/>
              </a:rPr>
              <a:t> помещения)</a:t>
            </a:r>
            <a:endParaRPr lang="ru-RU" altLang="ru-RU" sz="1400" i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648744" y="908720"/>
            <a:ext cx="331236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altLang="ru-RU" sz="1400" b="1" i="1" dirty="0" smtClean="0">
                <a:solidFill>
                  <a:srgbClr val="C00000"/>
                </a:solidFill>
                <a:latin typeface="Arial Narrow" pitchFamily="34" charset="0"/>
              </a:rPr>
              <a:t>(</a:t>
            </a:r>
            <a:r>
              <a:rPr lang="ru-RU" sz="1400" b="1" i="1" dirty="0" smtClean="0">
                <a:solidFill>
                  <a:srgbClr val="C00000"/>
                </a:solidFill>
                <a:latin typeface="Arial Narrow" pitchFamily="34" charset="0"/>
              </a:rPr>
              <a:t>собственники помещений)</a:t>
            </a:r>
            <a:endParaRPr lang="ru-RU" altLang="ru-RU" sz="1400" i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48744" y="4077072"/>
            <a:ext cx="331236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altLang="ru-RU" sz="1400" b="1" i="1" dirty="0" smtClean="0">
                <a:solidFill>
                  <a:srgbClr val="C00000"/>
                </a:solidFill>
                <a:latin typeface="Arial Narrow" pitchFamily="34" charset="0"/>
              </a:rPr>
              <a:t>(</a:t>
            </a:r>
            <a:r>
              <a:rPr lang="ru-RU" sz="1400" b="1" i="1" dirty="0" smtClean="0">
                <a:solidFill>
                  <a:srgbClr val="C00000"/>
                </a:solidFill>
                <a:latin typeface="Arial Narrow" pitchFamily="34" charset="0"/>
              </a:rPr>
              <a:t>собственники помещений)</a:t>
            </a:r>
            <a:endParaRPr lang="ru-RU" altLang="ru-RU" sz="1400" i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616266"/>
              </p:ext>
            </p:extLst>
          </p:nvPr>
        </p:nvGraphicFramePr>
        <p:xfrm>
          <a:off x="344488" y="4509119"/>
          <a:ext cx="4536504" cy="205099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99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503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Муниципальное образование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% оплаты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за 2018г.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Клетский район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59,51</a:t>
                      </a: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Кумылженский район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63,67</a:t>
                      </a: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Ольховский район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64,38</a:t>
                      </a: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Быковский район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65,40</a:t>
                      </a: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Чернышковский район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66,60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Урюпинский район</a:t>
                      </a: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69,71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21" name="Прямая соединительная линия 20"/>
          <p:cNvCxnSpPr/>
          <p:nvPr/>
        </p:nvCxnSpPr>
        <p:spPr>
          <a:xfrm>
            <a:off x="128464" y="620688"/>
            <a:ext cx="9649072" cy="29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4986908" y="4202038"/>
            <a:ext cx="0" cy="249473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96" grpId="0"/>
      <p:bldP spid="100" grpId="0"/>
      <p:bldP spid="19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/>
          <p:cNvPicPr>
            <a:picLocks noChangeAspect="1" noChangeArrowheads="1"/>
          </p:cNvPicPr>
          <p:nvPr/>
        </p:nvPicPr>
        <p:blipFill>
          <a:blip r:embed="rId2" cstate="print">
            <a:lum bright="-10000" contrast="28000"/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906000" cy="1124744"/>
          </a:xfrm>
          <a:prstGeom prst="rect">
            <a:avLst/>
          </a:prstGeom>
          <a:gradFill flip="none" rotWithShape="1">
            <a:gsLst>
              <a:gs pos="2500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0800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57150" prstMaterial="dkEdge">
            <a:bevelT w="158750" h="50800"/>
            <a:bevelB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614488">
              <a:defRPr/>
            </a:pPr>
            <a:r>
              <a:rPr lang="ru-RU" sz="2200" b="1" spc="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КОМИТЕТ ЖКХ И ТЭК </a:t>
            </a:r>
            <a:br>
              <a:rPr lang="ru-RU" sz="2200" b="1" spc="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spc="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ВОЛГОГРАДСКОЙ ОБЛАСТИ</a:t>
            </a:r>
          </a:p>
        </p:txBody>
      </p:sp>
      <p:pic>
        <p:nvPicPr>
          <p:cNvPr id="3078" name="Picture 4" descr="http://gkh-old.volganet.ru/export/sites/gkh-tek/news/news/2015/02/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38" y="0"/>
            <a:ext cx="110013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1"/>
          <p:cNvSpPr/>
          <p:nvPr/>
        </p:nvSpPr>
        <p:spPr>
          <a:xfrm>
            <a:off x="1665288" y="2360613"/>
            <a:ext cx="8239125" cy="302418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17000"/>
                </a:schemeClr>
              </a:gs>
              <a:gs pos="50000">
                <a:schemeClr val="bg1">
                  <a:lumMod val="95000"/>
                  <a:alpha val="4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1"/>
            <a:tileRect/>
          </a:gra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3" name="Rectangle 11"/>
          <p:cNvSpPr/>
          <p:nvPr/>
        </p:nvSpPr>
        <p:spPr>
          <a:xfrm>
            <a:off x="1679575" y="2492375"/>
            <a:ext cx="8226425" cy="27813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17000"/>
                </a:schemeClr>
              </a:gs>
              <a:gs pos="50000">
                <a:schemeClr val="bg1">
                  <a:lumMod val="95000"/>
                  <a:alpha val="4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1"/>
            <a:tileRect/>
          </a:gra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137248" y="1484784"/>
            <a:ext cx="6768752" cy="367240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17000"/>
                </a:schemeClr>
              </a:gs>
              <a:gs pos="50000">
                <a:schemeClr val="bg1">
                  <a:lumMod val="95000"/>
                  <a:alpha val="4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ctr">
              <a:lnSpc>
                <a:spcPts val="3500"/>
              </a:lnSpc>
              <a:defRPr/>
            </a:pPr>
            <a:r>
              <a:rPr lang="ru-RU" sz="3000" b="1" dirty="0" smtClean="0">
                <a:solidFill>
                  <a:srgbClr val="C00000"/>
                </a:solidFill>
                <a:latin typeface="Arial Narrow" pitchFamily="34" charset="0"/>
              </a:rPr>
              <a:t>РЕАЛИЗАЦИЯ МЕРОПРИЯТИЙ ГОСУДАРСТВЕННОЙ ПРОГРАММЫ ВОЛГОГРАДСКОЙ ОБЛАСТИ</a:t>
            </a:r>
          </a:p>
          <a:p>
            <a:pPr algn="ctr">
              <a:lnSpc>
                <a:spcPts val="3500"/>
              </a:lnSpc>
              <a:defRPr/>
            </a:pPr>
            <a:r>
              <a:rPr lang="ru-RU" sz="3000" b="1" dirty="0" smtClean="0">
                <a:solidFill>
                  <a:srgbClr val="C00000"/>
                </a:solidFill>
                <a:latin typeface="Arial Narrow" pitchFamily="34" charset="0"/>
              </a:rPr>
              <a:t>"ФОРМИРОВАНИЕ СОВРЕМЕННОЙ ГОРОДСКОЙ СРЕДЫ ВОЛГОГРАДСКОЙ ОБЛАСТИ" в 2018 г. </a:t>
            </a:r>
            <a:br>
              <a:rPr lang="ru-RU" sz="3000" b="1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3000" b="1" dirty="0" smtClean="0">
                <a:solidFill>
                  <a:srgbClr val="C00000"/>
                </a:solidFill>
                <a:latin typeface="Arial Narrow" pitchFamily="34" charset="0"/>
              </a:rPr>
              <a:t>И ПЕРСПЕКТИВЫ на 2019-2022 гг.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2320925"/>
            <a:ext cx="3548063" cy="4537075"/>
          </a:xfrm>
          <a:prstGeom prst="rect">
            <a:avLst/>
          </a:prstGeom>
          <a:blipFill dpi="0" rotWithShape="1">
            <a:blip r:embed="rId4" cstate="print">
              <a:alphaModFix amt="8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03712" y="5373216"/>
            <a:ext cx="6273824" cy="1412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ts val="2000"/>
              </a:lnSpc>
            </a:pPr>
            <a:r>
              <a:rPr lang="ru-RU" sz="2000" b="1" spc="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Докладчик: </a:t>
            </a:r>
            <a:br>
              <a:rPr lang="ru-RU" sz="2000" b="1" spc="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spc="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Николаев Олег Дмитриевич </a:t>
            </a:r>
            <a:br>
              <a:rPr lang="ru-RU" sz="2000" b="1" spc="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spc="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председатель комитета ЖКХ и ТЭК </a:t>
            </a:r>
            <a:br>
              <a:rPr lang="ru-RU" sz="2000" b="1" spc="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spc="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Волгоградской области</a:t>
            </a:r>
          </a:p>
          <a:p>
            <a:pPr algn="ctr">
              <a:lnSpc>
                <a:spcPts val="2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128464" y="116632"/>
            <a:ext cx="9649072" cy="6580138"/>
          </a:xfrm>
          <a:prstGeom prst="rect">
            <a:avLst/>
          </a:prstGeom>
          <a:blipFill dpi="0" rotWithShape="1">
            <a:blip r:embed="rId2" cstate="print">
              <a:alphaModFix amt="15000"/>
            </a:blip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        </a:t>
            </a:r>
            <a:endParaRPr lang="en-US" sz="1400" i="1" dirty="0">
              <a:solidFill>
                <a:schemeClr val="tx1"/>
              </a:solidFill>
              <a:latin typeface="DIN Pro Bold" panose="02000503030000020004" pitchFamily="50" charset="0"/>
            </a:endParaRPr>
          </a:p>
          <a:p>
            <a:pPr>
              <a:defRPr/>
            </a:pPr>
            <a:endParaRPr lang="en-US" sz="1400" i="1" dirty="0">
              <a:solidFill>
                <a:schemeClr val="tx1"/>
              </a:solidFill>
              <a:latin typeface="DIN Pro Bold" panose="02000503030000020004" pitchFamily="50" charset="0"/>
            </a:endParaRPr>
          </a:p>
          <a:p>
            <a:pPr>
              <a:defRPr/>
            </a:pPr>
            <a:endParaRPr lang="ru-RU" sz="1600" dirty="0">
              <a:solidFill>
                <a:schemeClr val="tx1"/>
              </a:solidFill>
              <a:latin typeface="DIN Pro Bold" panose="02000503030000020004" pitchFamily="50" charset="0"/>
            </a:endParaRPr>
          </a:p>
          <a:p>
            <a:pPr>
              <a:defRPr/>
            </a:pPr>
            <a:endParaRPr lang="en-US" sz="1400" i="1" dirty="0">
              <a:solidFill>
                <a:schemeClr val="tx1"/>
              </a:solidFill>
              <a:latin typeface="DIN Pro Bold" panose="02000503030000020004" pitchFamily="50" charset="0"/>
            </a:endParaRPr>
          </a:p>
          <a:p>
            <a:pPr>
              <a:defRPr/>
            </a:pPr>
            <a:endParaRPr lang="ru-RU" i="1" dirty="0">
              <a:solidFill>
                <a:schemeClr val="tx1"/>
              </a:solidFill>
              <a:latin typeface="DIN Pro Bold" panose="02000503030000020004" pitchFamily="50" charset="0"/>
            </a:endParaRPr>
          </a:p>
          <a:p>
            <a:pPr>
              <a:defRPr/>
            </a:pPr>
            <a:endParaRPr lang="ru-RU" i="1" dirty="0">
              <a:solidFill>
                <a:schemeClr val="tx1"/>
              </a:solidFill>
              <a:latin typeface="DIN Pro Bold" panose="02000503030000020004" pitchFamily="50" charset="0"/>
            </a:endParaRPr>
          </a:p>
        </p:txBody>
      </p:sp>
      <p:sp>
        <p:nvSpPr>
          <p:cNvPr id="23555" name="Title 1"/>
          <p:cNvSpPr txBox="1">
            <a:spLocks/>
          </p:cNvSpPr>
          <p:nvPr/>
        </p:nvSpPr>
        <p:spPr bwMode="auto">
          <a:xfrm>
            <a:off x="128464" y="116632"/>
            <a:ext cx="8351838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 УДОБНАЯ </a:t>
            </a: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И ИНТЕРЕСНАЯ ГОРОДСКАЯ </a:t>
            </a: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СРЕДА</a:t>
            </a:r>
            <a:r>
              <a:rPr lang="en-US" sz="2000" b="1" dirty="0" smtClean="0">
                <a:solidFill>
                  <a:srgbClr val="C00000"/>
                </a:solidFill>
                <a:latin typeface="Arial Narrow" pitchFamily="34" charset="0"/>
              </a:rPr>
              <a:t> 201</a:t>
            </a: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8</a:t>
            </a:r>
            <a:r>
              <a:rPr lang="en-US" sz="2000" b="1" dirty="0" smtClean="0">
                <a:solidFill>
                  <a:srgbClr val="C00000"/>
                </a:solidFill>
                <a:latin typeface="Arial Narrow" pitchFamily="34" charset="0"/>
              </a:rPr>
              <a:t>-201</a:t>
            </a: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9</a:t>
            </a:r>
            <a:r>
              <a:rPr lang="en-US" sz="20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гг.</a:t>
            </a:r>
            <a:endParaRPr lang="ru-RU" sz="20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488504" y="692696"/>
            <a:ext cx="0" cy="4608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3" name="Title 1"/>
          <p:cNvSpPr txBox="1">
            <a:spLocks/>
          </p:cNvSpPr>
          <p:nvPr/>
        </p:nvSpPr>
        <p:spPr bwMode="auto">
          <a:xfrm>
            <a:off x="847898" y="4797152"/>
            <a:ext cx="35290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500"/>
              </a:lnSpc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ПЕРСПЕКТИВА 2019 г.</a:t>
            </a:r>
            <a:endParaRPr lang="ru-RU" sz="1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9224" name="Title 1"/>
          <p:cNvSpPr txBox="1">
            <a:spLocks/>
          </p:cNvSpPr>
          <p:nvPr/>
        </p:nvSpPr>
        <p:spPr bwMode="auto">
          <a:xfrm>
            <a:off x="1064568" y="2059980"/>
            <a:ext cx="1584325" cy="86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400"/>
              </a:lnSpc>
              <a:defRPr/>
            </a:pPr>
            <a:endParaRPr lang="ru-RU" sz="16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ts val="1400"/>
              </a:lnSpc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1,0</a:t>
            </a: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млрд.рублей</a:t>
            </a:r>
            <a:endParaRPr lang="ru-RU" sz="16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23561" name="Title 1"/>
          <p:cNvSpPr txBox="1">
            <a:spLocks/>
          </p:cNvSpPr>
          <p:nvPr/>
        </p:nvSpPr>
        <p:spPr bwMode="auto">
          <a:xfrm>
            <a:off x="7400925" y="2349500"/>
            <a:ext cx="2160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400"/>
              </a:lnSpc>
            </a:pPr>
            <a:endParaRPr lang="ru-RU" sz="160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23579" name="Picture 14" descr="C:\Users\S_Mironichev\Desktop\Новый рисунок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446" y="3212976"/>
            <a:ext cx="1873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88" name="Title 1"/>
          <p:cNvSpPr txBox="1">
            <a:spLocks/>
          </p:cNvSpPr>
          <p:nvPr/>
        </p:nvSpPr>
        <p:spPr bwMode="auto">
          <a:xfrm>
            <a:off x="776536" y="692697"/>
            <a:ext cx="43924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ОЖИДАЕМЫЙ РЕЗУЛЬТАТ  2018 г.</a:t>
            </a:r>
            <a:endParaRPr lang="ru-RU" sz="16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23596" name="Title 1"/>
          <p:cNvSpPr txBox="1">
            <a:spLocks/>
          </p:cNvSpPr>
          <p:nvPr/>
        </p:nvSpPr>
        <p:spPr bwMode="auto">
          <a:xfrm>
            <a:off x="8537575" y="5229672"/>
            <a:ext cx="1368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400"/>
              </a:lnSpc>
            </a:pPr>
            <a:endParaRPr lang="ru-RU" sz="2000" b="1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562206" y="6551438"/>
            <a:ext cx="287338" cy="2619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36000" rIns="36000">
            <a:spAutoFit/>
          </a:bodyPr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>
                    <a:lumMod val="95000"/>
                  </a:schemeClr>
                </a:solidFill>
              </a:rPr>
              <a:t>6</a:t>
            </a:r>
            <a:endParaRPr lang="ru-RU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 bwMode="auto">
          <a:xfrm>
            <a:off x="1136576" y="1052736"/>
            <a:ext cx="76326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400"/>
              </a:lnSpc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Программа "Формирование современной городской среды в Волгоградской области"</a:t>
            </a:r>
            <a:endParaRPr lang="en-US" sz="1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 bwMode="auto">
          <a:xfrm>
            <a:off x="4521200" y="1053406"/>
            <a:ext cx="1800200" cy="86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400"/>
              </a:lnSpc>
              <a:defRPr/>
            </a:pPr>
            <a:endParaRPr lang="en-US" sz="1600" dirty="0">
              <a:solidFill>
                <a:srgbClr val="00B050"/>
              </a:solidFill>
              <a:latin typeface="Arial Narrow" pitchFamily="34" charset="0"/>
            </a:endParaRPr>
          </a:p>
          <a:p>
            <a:pPr marL="342900" indent="-342900">
              <a:lnSpc>
                <a:spcPts val="1400"/>
              </a:lnSpc>
              <a:buFontTx/>
              <a:buAutoNum type="arabicPlain" startAt="114"/>
              <a:defRPr/>
            </a:pPr>
            <a:endParaRPr lang="en-US" sz="14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560512" y="2996952"/>
            <a:ext cx="892899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Диаграмма 43"/>
          <p:cNvGraphicFramePr/>
          <p:nvPr/>
        </p:nvGraphicFramePr>
        <p:xfrm>
          <a:off x="3008784" y="2489448"/>
          <a:ext cx="3600400" cy="1875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8" name="Picture 14" descr="C:\Users\S_Mironichev\Desktop\Новый рисунок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446" y="852711"/>
            <a:ext cx="1873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" name="Диаграмма 32"/>
          <p:cNvGraphicFramePr/>
          <p:nvPr/>
        </p:nvGraphicFramePr>
        <p:xfrm>
          <a:off x="3080792" y="1268760"/>
          <a:ext cx="3672408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Title 1"/>
          <p:cNvSpPr txBox="1">
            <a:spLocks/>
          </p:cNvSpPr>
          <p:nvPr/>
        </p:nvSpPr>
        <p:spPr bwMode="auto">
          <a:xfrm>
            <a:off x="704528" y="3068960"/>
            <a:ext cx="2376488" cy="72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500"/>
              </a:lnSpc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РЕЙТИНГОВОЕ ГОЛОСОВАНИЕ</a:t>
            </a:r>
            <a:endParaRPr lang="ru-RU" sz="1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 bwMode="auto">
          <a:xfrm>
            <a:off x="2720752" y="3140968"/>
            <a:ext cx="633670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700"/>
              </a:lnSpc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ПРИНЯЛИ УЧАСТИЕ                     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280 тыс. человек</a:t>
            </a:r>
          </a:p>
          <a:p>
            <a:pPr>
              <a:lnSpc>
                <a:spcPts val="1700"/>
              </a:lnSpc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 В ПЛАН 2018 г. ВКЛЮЧЕНЫ       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26 проектов общественных территорий</a:t>
            </a:r>
          </a:p>
          <a:p>
            <a:pPr>
              <a:lnSpc>
                <a:spcPts val="1700"/>
              </a:lnSpc>
            </a:pPr>
            <a:endParaRPr lang="ru-RU" sz="1400" b="1" dirty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lnSpc>
                <a:spcPts val="17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     </a:t>
            </a:r>
            <a:endParaRPr lang="ru-RU" sz="1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 bwMode="auto">
          <a:xfrm>
            <a:off x="704528" y="3717032"/>
            <a:ext cx="23764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500"/>
              </a:lnSpc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РЕЗУЛЬТАТ 2018 г.</a:t>
            </a:r>
            <a:endParaRPr lang="ru-RU" sz="1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 bwMode="auto">
          <a:xfrm>
            <a:off x="2873152" y="3861246"/>
            <a:ext cx="63367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400"/>
              </a:lnSpc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БЛАГОУСТРОЙСТВО	</a:t>
            </a:r>
          </a:p>
          <a:p>
            <a:pPr marL="342900" indent="-342900">
              <a:lnSpc>
                <a:spcPts val="1400"/>
              </a:lnSpc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142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общественных и 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25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дворовых территорий в 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124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МО</a:t>
            </a:r>
          </a:p>
          <a:p>
            <a:pPr marL="342900" indent="-342900">
              <a:lnSpc>
                <a:spcPts val="1400"/>
              </a:lnSpc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marL="342900" indent="-342900">
              <a:lnSpc>
                <a:spcPts val="1400"/>
              </a:lnSpc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В настоящее время работы выполнены на 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83% </a:t>
            </a:r>
          </a:p>
          <a:p>
            <a:pPr marL="342900" indent="-342900">
              <a:lnSpc>
                <a:spcPts val="1400"/>
              </a:lnSpc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Завершены 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66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общественных и 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6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дворовых территорий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lnSpc>
                <a:spcPts val="17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     </a:t>
            </a:r>
            <a:endParaRPr lang="ru-RU" sz="1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560512" y="4869160"/>
            <a:ext cx="892899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 bwMode="auto">
          <a:xfrm>
            <a:off x="2072680" y="5301208"/>
            <a:ext cx="748883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700"/>
              </a:lnSpc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791,1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млн.руб. федеральных средств;</a:t>
            </a:r>
          </a:p>
          <a:p>
            <a:pPr>
              <a:lnSpc>
                <a:spcPts val="1700"/>
              </a:lnSpc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420,7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млн.руб. областных средств, в т.ч. 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330,0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млн.руб. на благоустройство общественных территорий в сельских поселениях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(победители областного конкурса проектов благоустройства территорий поселений)</a:t>
            </a:r>
          </a:p>
          <a:p>
            <a:pPr>
              <a:lnSpc>
                <a:spcPts val="1500"/>
              </a:lnSpc>
              <a:buFont typeface="Wingdings" pitchFamily="2" charset="2"/>
              <a:buChar char="ü"/>
            </a:pP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064568" y="5373216"/>
            <a:ext cx="823812" cy="823813"/>
          </a:xfrm>
          <a:prstGeom prst="ellipse">
            <a:avLst/>
          </a:prstGeom>
          <a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 w="15875">
            <a:solidFill>
              <a:srgbClr val="7588BF"/>
            </a:solidFill>
          </a:ln>
          <a:effectLst>
            <a:outerShdw blurRad="50800" dist="12700" dir="5400000" algn="ctr" rotWithShape="0">
              <a:schemeClr val="bg2">
                <a:lumMod val="25000"/>
              </a:scheme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Овал 26"/>
          <p:cNvSpPr/>
          <p:nvPr/>
        </p:nvSpPr>
        <p:spPr>
          <a:xfrm>
            <a:off x="1352451" y="1555924"/>
            <a:ext cx="823812" cy="823813"/>
          </a:xfrm>
          <a:prstGeom prst="ellipse">
            <a:avLst/>
          </a:prstGeom>
          <a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 w="15875">
            <a:solidFill>
              <a:srgbClr val="7588BF"/>
            </a:solidFill>
          </a:ln>
          <a:effectLst>
            <a:outerShdw blurRad="50800" dist="12700" dir="5400000" algn="ctr" rotWithShape="0">
              <a:schemeClr val="bg2">
                <a:lumMod val="25000"/>
              </a:scheme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8" name="Picture 14" descr="C:\Users\S_Mironichev\Desktop\Новый рисунок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446" y="4976217"/>
            <a:ext cx="1873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128464" y="620688"/>
            <a:ext cx="9649072" cy="29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250"/>
                                        <p:tgtEl>
                                          <p:spTgt spid="3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250"/>
                                        <p:tgtEl>
                                          <p:spTgt spid="3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250"/>
                                        <p:tgtEl>
                                          <p:spTgt spid="3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250"/>
                                        <p:tgtEl>
                                          <p:spTgt spid="3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2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25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7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75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25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9223" grpId="0"/>
      <p:bldP spid="9224" grpId="0"/>
      <p:bldP spid="23588" grpId="0"/>
      <p:bldP spid="58" grpId="0"/>
      <p:bldGraphic spid="33" grpId="0">
        <p:bldSub>
          <a:bldChart bld="category"/>
        </p:bldSub>
      </p:bldGraphic>
      <p:bldP spid="34" grpId="0"/>
      <p:bldP spid="35" grpId="0"/>
      <p:bldP spid="36" grpId="0"/>
      <p:bldP spid="37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344488" y="2852936"/>
            <a:ext cx="9289032" cy="3600400"/>
          </a:xfrm>
          <a:prstGeom prst="rect">
            <a:avLst/>
          </a:prstGeom>
          <a:solidFill>
            <a:srgbClr val="E7E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44488" y="692696"/>
            <a:ext cx="9289032" cy="21602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28464" y="116632"/>
            <a:ext cx="9649072" cy="6580138"/>
          </a:xfrm>
          <a:prstGeom prst="rect">
            <a:avLst/>
          </a:prstGeom>
          <a:blipFill dpi="0" rotWithShape="1">
            <a:blip r:embed="rId2" cstate="print">
              <a:alphaModFix amt="15000"/>
            </a:blip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        </a:t>
            </a:r>
            <a:endParaRPr lang="en-US" sz="1400" i="1" dirty="0">
              <a:solidFill>
                <a:schemeClr val="tx1"/>
              </a:solidFill>
              <a:latin typeface="DIN Pro Bold" panose="02000503030000020004" pitchFamily="50" charset="0"/>
            </a:endParaRPr>
          </a:p>
          <a:p>
            <a:pPr>
              <a:defRPr/>
            </a:pPr>
            <a:endParaRPr lang="en-US" sz="1400" i="1" dirty="0">
              <a:solidFill>
                <a:schemeClr val="tx1"/>
              </a:solidFill>
              <a:latin typeface="DIN Pro Bold" panose="02000503030000020004" pitchFamily="50" charset="0"/>
            </a:endParaRPr>
          </a:p>
          <a:p>
            <a:pPr>
              <a:defRPr/>
            </a:pPr>
            <a:endParaRPr lang="ru-RU" sz="1600" dirty="0">
              <a:solidFill>
                <a:schemeClr val="tx1"/>
              </a:solidFill>
              <a:latin typeface="DIN Pro Bold" panose="02000503030000020004" pitchFamily="50" charset="0"/>
            </a:endParaRPr>
          </a:p>
          <a:p>
            <a:pPr>
              <a:defRPr/>
            </a:pPr>
            <a:endParaRPr lang="en-US" sz="1400" i="1" dirty="0">
              <a:solidFill>
                <a:schemeClr val="tx1"/>
              </a:solidFill>
              <a:latin typeface="DIN Pro Bold" panose="02000503030000020004" pitchFamily="50" charset="0"/>
            </a:endParaRPr>
          </a:p>
          <a:p>
            <a:pPr>
              <a:defRPr/>
            </a:pPr>
            <a:endParaRPr lang="ru-RU" i="1" dirty="0">
              <a:solidFill>
                <a:schemeClr val="tx1"/>
              </a:solidFill>
              <a:latin typeface="DIN Pro Bold" panose="02000503030000020004" pitchFamily="50" charset="0"/>
            </a:endParaRPr>
          </a:p>
          <a:p>
            <a:pPr>
              <a:defRPr/>
            </a:pPr>
            <a:endParaRPr lang="ru-RU" i="1" dirty="0">
              <a:solidFill>
                <a:schemeClr val="tx1"/>
              </a:solidFill>
              <a:latin typeface="DIN Pro Bold" panose="02000503030000020004" pitchFamily="50" charset="0"/>
            </a:endParaRPr>
          </a:p>
        </p:txBody>
      </p:sp>
      <p:sp>
        <p:nvSpPr>
          <p:cNvPr id="23555" name="Title 1"/>
          <p:cNvSpPr txBox="1">
            <a:spLocks/>
          </p:cNvSpPr>
          <p:nvPr/>
        </p:nvSpPr>
        <p:spPr bwMode="auto">
          <a:xfrm>
            <a:off x="201562" y="116632"/>
            <a:ext cx="8351838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РЕГИОНАЛЬНЫЙ ЦЕНТР КОМПЕТЕНЦИЙ</a:t>
            </a:r>
            <a:endParaRPr lang="ru-RU" sz="20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23561" name="Title 1"/>
          <p:cNvSpPr txBox="1">
            <a:spLocks/>
          </p:cNvSpPr>
          <p:nvPr/>
        </p:nvSpPr>
        <p:spPr bwMode="auto">
          <a:xfrm>
            <a:off x="7400925" y="2349500"/>
            <a:ext cx="2160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400"/>
              </a:lnSpc>
            </a:pPr>
            <a:endParaRPr lang="ru-RU" sz="160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23596" name="Title 1"/>
          <p:cNvSpPr txBox="1">
            <a:spLocks/>
          </p:cNvSpPr>
          <p:nvPr/>
        </p:nvSpPr>
        <p:spPr bwMode="auto">
          <a:xfrm>
            <a:off x="8537575" y="5229672"/>
            <a:ext cx="1368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400"/>
              </a:lnSpc>
            </a:pPr>
            <a:endParaRPr lang="ru-RU" sz="2000" b="1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562206" y="6551438"/>
            <a:ext cx="287338" cy="2619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36000" rIns="36000">
            <a:spAutoFit/>
          </a:bodyPr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>
                    <a:lumMod val="95000"/>
                  </a:schemeClr>
                </a:solidFill>
              </a:rPr>
              <a:t>7</a:t>
            </a:r>
            <a:endParaRPr lang="ru-RU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 bwMode="auto">
          <a:xfrm>
            <a:off x="4521200" y="1053406"/>
            <a:ext cx="1800200" cy="86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pPr>
              <a:lnSpc>
                <a:spcPts val="1400"/>
              </a:lnSpc>
              <a:defRPr/>
            </a:pPr>
            <a:endParaRPr lang="en-US" sz="1600" dirty="0">
              <a:solidFill>
                <a:srgbClr val="00B050"/>
              </a:solidFill>
              <a:latin typeface="Arial Narrow" pitchFamily="34" charset="0"/>
            </a:endParaRPr>
          </a:p>
          <a:p>
            <a:pPr marL="342900" indent="-342900">
              <a:lnSpc>
                <a:spcPts val="1400"/>
              </a:lnSpc>
              <a:buFontTx/>
              <a:buAutoNum type="arabicPlain" startAt="114"/>
              <a:defRPr/>
            </a:pPr>
            <a:endParaRPr lang="en-US" sz="14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920552" y="692696"/>
            <a:ext cx="856895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База для создания регионального центра компетенций -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ГБУ ВО "ВОАПБ"</a:t>
            </a:r>
            <a:endParaRPr lang="ru-RU" sz="16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992560" y="2996952"/>
            <a:ext cx="856895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ЗАДАЧИ ЦЕНТРА КОМПЕТЕНЦИЙ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–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содействие МО в реализации Приоритетного проекта "Формирование комфортной городской среды"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0" name="Picture 2" descr="https://s9.stc.all.kpcdn.net/share/i/3/2875632/inx600x40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24608" y="5085184"/>
            <a:ext cx="876175" cy="864869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9050">
            <a:solidFill>
              <a:schemeClr val="accent2">
                <a:lumMod val="75000"/>
              </a:schemeClr>
            </a:solidFill>
          </a:ln>
        </p:spPr>
      </p:pic>
      <p:pic>
        <p:nvPicPr>
          <p:cNvPr id="32" name="Picture 5" descr="http://arkhangelsk.er.ru/media/userdata/news/2018/02/02/925d861ec9341cb95870b94fa92c823d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424608" y="3933056"/>
            <a:ext cx="866026" cy="804167"/>
          </a:xfrm>
          <a:prstGeom prst="ellipse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</p:pic>
      <p:sp>
        <p:nvSpPr>
          <p:cNvPr id="40" name="Title 1"/>
          <p:cNvSpPr txBox="1">
            <a:spLocks/>
          </p:cNvSpPr>
          <p:nvPr/>
        </p:nvSpPr>
        <p:spPr bwMode="auto">
          <a:xfrm>
            <a:off x="2504728" y="4077072"/>
            <a:ext cx="71204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методическое сопровождение в подготовке технического задания на разработку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дизайн-проектов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общественных пространств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 bwMode="auto">
          <a:xfrm>
            <a:off x="2576736" y="5157192"/>
            <a:ext cx="71204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предварительное рассмотрение и оценка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дизайн-проектов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общественных и дворовых территорий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992560" y="1124744"/>
            <a:ext cx="856895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УЧАСТНИКИ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сессии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дизайн-мышления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: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представители центра компетенций Минстроя России;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комитет архитектуры и градостроительства Волгоградской области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специалисты МО, ответственные за реализацию приоритетного проекта "Формирование комфортной городской среды";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преподаватели и студенты профильного вуза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32520" y="908720"/>
            <a:ext cx="0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4" descr="C:\Users\S_Mironichev\Desktop\Новый рисунок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129" y="3049910"/>
            <a:ext cx="1873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4" descr="C:\Users\S_Mironichev\Desktop\Новый рисунок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253" y="1253902"/>
            <a:ext cx="1873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28464" y="620688"/>
            <a:ext cx="9649072" cy="29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6" grpId="0"/>
      <p:bldP spid="27" grpId="0"/>
      <p:bldP spid="40" grpId="0"/>
      <p:bldP spid="41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/>
          <p:cNvPicPr>
            <a:picLocks noChangeAspect="1" noChangeArrowheads="1"/>
          </p:cNvPicPr>
          <p:nvPr/>
        </p:nvPicPr>
        <p:blipFill>
          <a:blip r:embed="rId2" cstate="print">
            <a:lum bright="-10000" contrast="28000"/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906000" cy="1124744"/>
          </a:xfrm>
          <a:prstGeom prst="rect">
            <a:avLst/>
          </a:prstGeom>
          <a:gradFill flip="none" rotWithShape="1">
            <a:gsLst>
              <a:gs pos="2500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0800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extrusionH="57150" prstMaterial="dkEdge">
            <a:bevelT w="158750" h="50800"/>
            <a:bevelB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614488">
              <a:defRPr/>
            </a:pPr>
            <a:r>
              <a:rPr lang="ru-RU" sz="2200" b="1" spc="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КОМИТЕТ ЖКХ И ТЭК </a:t>
            </a:r>
            <a:br>
              <a:rPr lang="ru-RU" sz="2200" b="1" spc="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spc="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ВОЛГОГРАДСКОЙ ОБЛАСТИ</a:t>
            </a:r>
          </a:p>
        </p:txBody>
      </p:sp>
      <p:pic>
        <p:nvPicPr>
          <p:cNvPr id="3078" name="Picture 4" descr="http://gkh-old.volganet.ru/export/sites/gkh-tek/news/news/2015/02/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38" y="0"/>
            <a:ext cx="110013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1"/>
          <p:cNvSpPr/>
          <p:nvPr/>
        </p:nvSpPr>
        <p:spPr>
          <a:xfrm>
            <a:off x="1665288" y="2360613"/>
            <a:ext cx="8239125" cy="302418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17000"/>
                </a:schemeClr>
              </a:gs>
              <a:gs pos="50000">
                <a:schemeClr val="bg1">
                  <a:lumMod val="95000"/>
                  <a:alpha val="4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1"/>
            <a:tileRect/>
          </a:gra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3" name="Rectangle 11"/>
          <p:cNvSpPr/>
          <p:nvPr/>
        </p:nvSpPr>
        <p:spPr>
          <a:xfrm>
            <a:off x="1679575" y="2492375"/>
            <a:ext cx="8226425" cy="27813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17000"/>
                </a:schemeClr>
              </a:gs>
              <a:gs pos="50000">
                <a:schemeClr val="bg1">
                  <a:lumMod val="95000"/>
                  <a:alpha val="4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1"/>
            <a:tileRect/>
          </a:gra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137248" y="1484784"/>
            <a:ext cx="6768752" cy="367240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17000"/>
                </a:schemeClr>
              </a:gs>
              <a:gs pos="50000">
                <a:schemeClr val="bg1">
                  <a:lumMod val="95000"/>
                  <a:alpha val="4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ctr">
              <a:lnSpc>
                <a:spcPts val="3500"/>
              </a:lnSpc>
              <a:defRPr/>
            </a:pPr>
            <a:r>
              <a:rPr lang="ru-RU" sz="3000" b="1" dirty="0" smtClean="0">
                <a:solidFill>
                  <a:srgbClr val="C00000"/>
                </a:solidFill>
                <a:latin typeface="Arial Narrow" pitchFamily="34" charset="0"/>
              </a:rPr>
              <a:t>МОДЕРНИЗАЦИЯ КОММУНАЛЬНОЙ ИНФРАСТРУКТУРЫ, В ТОМ ЧИСЛЕ </a:t>
            </a:r>
            <a:br>
              <a:rPr lang="ru-RU" sz="3000" b="1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3000" b="1" dirty="0" smtClean="0">
                <a:solidFill>
                  <a:srgbClr val="C00000"/>
                </a:solidFill>
                <a:latin typeface="Arial Narrow" pitchFamily="34" charset="0"/>
              </a:rPr>
              <a:t>С ГОСУДАРСТВЕННОЙ ПОДДЕРЖКОЙ</a:t>
            </a:r>
            <a:endParaRPr lang="ru-RU" sz="3200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320925"/>
            <a:ext cx="3548063" cy="4537075"/>
          </a:xfrm>
          <a:prstGeom prst="rect">
            <a:avLst/>
          </a:prstGeom>
          <a:blipFill dpi="0" rotWithShape="1">
            <a:blip r:embed="rId4" cstate="print">
              <a:alphaModFix amt="8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03712" y="5373216"/>
            <a:ext cx="6273824" cy="1412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ts val="2000"/>
              </a:lnSpc>
            </a:pPr>
            <a:r>
              <a:rPr lang="ru-RU" sz="2000" b="1" spc="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Докладчик: </a:t>
            </a:r>
            <a:br>
              <a:rPr lang="ru-RU" sz="2000" b="1" spc="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spc="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Николаев Олег Дмитриевич </a:t>
            </a:r>
            <a:br>
              <a:rPr lang="ru-RU" sz="2000" b="1" spc="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spc="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председатель комитета ЖКХ и ТЭК </a:t>
            </a:r>
            <a:br>
              <a:rPr lang="ru-RU" sz="2000" b="1" spc="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spc="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Волгоградской области</a:t>
            </a:r>
          </a:p>
          <a:p>
            <a:pPr algn="ctr">
              <a:lnSpc>
                <a:spcPts val="2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344488" y="4437112"/>
            <a:ext cx="9369424" cy="2232248"/>
          </a:xfrm>
          <a:prstGeom prst="rect">
            <a:avLst/>
          </a:prstGeom>
          <a:solidFill>
            <a:srgbClr val="E7E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44488" y="692696"/>
            <a:ext cx="9289032" cy="2520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44488" y="3212976"/>
            <a:ext cx="9289032" cy="12241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28464" y="116632"/>
            <a:ext cx="9649072" cy="6580138"/>
          </a:xfrm>
          <a:prstGeom prst="rect">
            <a:avLst/>
          </a:prstGeom>
          <a:blipFill dpi="0" rotWithShape="1">
            <a:blip r:embed="rId3" cstate="print">
              <a:alphaModFix amt="15000"/>
            </a:blip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        </a:t>
            </a:r>
            <a:endParaRPr lang="en-US" sz="1400" i="1" dirty="0">
              <a:solidFill>
                <a:schemeClr val="tx1"/>
              </a:solidFill>
              <a:latin typeface="DIN Pro Bold" panose="02000503030000020004" pitchFamily="50" charset="0"/>
            </a:endParaRPr>
          </a:p>
          <a:p>
            <a:pPr>
              <a:defRPr/>
            </a:pPr>
            <a:endParaRPr lang="en-US" sz="1400" i="1" dirty="0">
              <a:solidFill>
                <a:schemeClr val="tx1"/>
              </a:solidFill>
              <a:latin typeface="DIN Pro Bold" panose="02000503030000020004" pitchFamily="50" charset="0"/>
            </a:endParaRPr>
          </a:p>
          <a:p>
            <a:pPr>
              <a:defRPr/>
            </a:pPr>
            <a:endParaRPr lang="ru-RU" sz="1600" dirty="0">
              <a:solidFill>
                <a:schemeClr val="tx1"/>
              </a:solidFill>
              <a:latin typeface="DIN Pro Bold" panose="02000503030000020004" pitchFamily="50" charset="0"/>
            </a:endParaRPr>
          </a:p>
          <a:p>
            <a:pPr>
              <a:defRPr/>
            </a:pPr>
            <a:endParaRPr lang="en-US" sz="1400" i="1" dirty="0">
              <a:solidFill>
                <a:schemeClr val="tx1"/>
              </a:solidFill>
              <a:latin typeface="DIN Pro Bold" panose="02000503030000020004" pitchFamily="50" charset="0"/>
            </a:endParaRPr>
          </a:p>
          <a:p>
            <a:pPr>
              <a:defRPr/>
            </a:pPr>
            <a:endParaRPr lang="ru-RU" i="1" dirty="0">
              <a:solidFill>
                <a:schemeClr val="tx1"/>
              </a:solidFill>
              <a:latin typeface="DIN Pro Bold" panose="02000503030000020004" pitchFamily="50" charset="0"/>
            </a:endParaRPr>
          </a:p>
          <a:p>
            <a:pPr>
              <a:defRPr/>
            </a:pPr>
            <a:endParaRPr lang="ru-RU" i="1" dirty="0">
              <a:solidFill>
                <a:schemeClr val="tx1"/>
              </a:solidFill>
              <a:latin typeface="DIN Pro Bold" panose="02000503030000020004" pitchFamily="50" charset="0"/>
            </a:endParaRPr>
          </a:p>
        </p:txBody>
      </p:sp>
      <p:pic>
        <p:nvPicPr>
          <p:cNvPr id="1027" name="Picture 3" descr="E:\Документы - Бурлака\Презентации\23578a59c73bcb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9024" y="3348740"/>
            <a:ext cx="3816424" cy="3292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TextBox 28"/>
          <p:cNvSpPr txBox="1"/>
          <p:nvPr/>
        </p:nvSpPr>
        <p:spPr>
          <a:xfrm>
            <a:off x="9562206" y="6551438"/>
            <a:ext cx="287338" cy="2619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36000" rIns="36000">
            <a:spAutoFit/>
          </a:bodyPr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>
                    <a:lumMod val="95000"/>
                  </a:schemeClr>
                </a:solidFill>
              </a:rPr>
              <a:t>9</a:t>
            </a:r>
            <a:endParaRPr lang="ru-RU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488504" y="692696"/>
            <a:ext cx="0" cy="4320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2" name="Title 1"/>
          <p:cNvSpPr txBox="1">
            <a:spLocks/>
          </p:cNvSpPr>
          <p:nvPr/>
        </p:nvSpPr>
        <p:spPr bwMode="auto">
          <a:xfrm>
            <a:off x="7400925" y="2349500"/>
            <a:ext cx="2160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1837" tIns="35918" rIns="71837" bIns="35918" anchor="ctr"/>
          <a:lstStyle/>
          <a:p>
            <a:pPr>
              <a:lnSpc>
                <a:spcPts val="1400"/>
              </a:lnSpc>
            </a:pPr>
            <a:endParaRPr lang="ru-RU" sz="160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115" name="Title 1"/>
          <p:cNvSpPr txBox="1">
            <a:spLocks/>
          </p:cNvSpPr>
          <p:nvPr/>
        </p:nvSpPr>
        <p:spPr bwMode="auto">
          <a:xfrm>
            <a:off x="181422" y="145207"/>
            <a:ext cx="9289032" cy="43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837" tIns="35918" rIns="71837" bIns="35918" anchor="ctr"/>
          <a:lstStyle/>
          <a:p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ИСТОЧНИКИ И МЕХАНИЗМЫ  МОДЕРНИЗАЦИИ КОММУНАЛЬНОЙ ИНФРАСТРУКТУРЫ</a:t>
            </a:r>
            <a:endParaRPr lang="ru-RU" sz="20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2864768" y="2492896"/>
            <a:ext cx="1872208" cy="792088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1837" tIns="35918" rIns="71837" bIns="35918" anchor="ctr"/>
          <a:lstStyle/>
          <a:p>
            <a:pPr>
              <a:lnSpc>
                <a:spcPts val="1500"/>
              </a:lnSpc>
              <a:buFont typeface="Wingdings" pitchFamily="2" charset="2"/>
              <a:buChar char="ü"/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 bwMode="auto">
          <a:xfrm>
            <a:off x="848544" y="1412776"/>
            <a:ext cx="8640960" cy="1872208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1837" tIns="35918" rIns="71837" bIns="35918" anchor="ctr"/>
          <a:lstStyle/>
          <a:p>
            <a:pPr marL="176213" indent="-176213">
              <a:lnSpc>
                <a:spcPts val="1600"/>
              </a:lnSpc>
              <a:buFont typeface="Wingdings" pitchFamily="2" charset="2"/>
              <a:buChar char="Ø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подпрограмма "Чистая вода" государственной программы Волгоградской области "Обеспечение доступным и комфортным жильем и коммунальными услугами жителей Волгоградской области" </a:t>
            </a:r>
            <a:b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1600" i="1" dirty="0" smtClean="0">
                <a:solidFill>
                  <a:srgbClr val="002060"/>
                </a:solidFill>
                <a:latin typeface="Arial Narrow" pitchFamily="34" charset="0"/>
              </a:rPr>
              <a:t>(утв. Постановлением Администрации Волгоградской области от 08.02.2016 № 46-п)</a:t>
            </a:r>
          </a:p>
          <a:p>
            <a:pPr marL="176213" indent="-176213">
              <a:lnSpc>
                <a:spcPts val="1600"/>
              </a:lnSpc>
              <a:buFont typeface="Wingdings" pitchFamily="2" charset="2"/>
              <a:buChar char="Ø"/>
              <a:defRPr/>
            </a:pPr>
            <a:endParaRPr lang="ru-RU" sz="1600" i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176213" indent="-176213">
              <a:lnSpc>
                <a:spcPts val="1600"/>
              </a:lnSpc>
              <a:buFont typeface="Wingdings" pitchFamily="2" charset="2"/>
              <a:buChar char="Ø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подпрограмма "Энергосбережение и повышение энергетической эффективности в теплоснабжении, системах коммунальной инфраструктуры и жилищном комплексе Волгоградской области на период до 2020 года" государственной программы Волгоградской области "Энергосбережение и повышение энергетической эффективности в Волгоградской области" </a:t>
            </a:r>
            <a:r>
              <a:rPr lang="ru-RU" sz="1600" i="1" dirty="0" smtClean="0">
                <a:solidFill>
                  <a:srgbClr val="002060"/>
                </a:solidFill>
                <a:latin typeface="Arial Narrow" pitchFamily="34" charset="0"/>
              </a:rPr>
              <a:t>(утв. Постановлением Администрации Волгоградской области от 31.12.2014 № 136-п)</a:t>
            </a:r>
          </a:p>
          <a:p>
            <a:pPr marL="176213" indent="-176213">
              <a:lnSpc>
                <a:spcPts val="1400"/>
              </a:lnSpc>
              <a:defRPr/>
            </a:pPr>
            <a:endParaRPr lang="ru-RU" sz="1600" b="1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 bwMode="auto">
          <a:xfrm>
            <a:off x="704528" y="908720"/>
            <a:ext cx="3024336" cy="288032"/>
          </a:xfrm>
          <a:prstGeom prst="rect">
            <a:avLst/>
          </a:prstGeom>
          <a:gradFill rotWithShape="1">
            <a:gsLst>
              <a:gs pos="0">
                <a:srgbClr val="63891F">
                  <a:tint val="50000"/>
                  <a:satMod val="300000"/>
                </a:srgbClr>
              </a:gs>
              <a:gs pos="35000">
                <a:srgbClr val="63891F">
                  <a:tint val="37000"/>
                  <a:satMod val="300000"/>
                </a:srgbClr>
              </a:gs>
              <a:gs pos="100000">
                <a:srgbClr val="63891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63891F">
                <a:shade val="95000"/>
                <a:satMod val="105000"/>
              </a:srgbClr>
            </a:solidFill>
            <a:prstDash val="solid"/>
            <a:headEnd/>
            <a:tailEnd/>
          </a:ln>
          <a:effectLst/>
        </p:spPr>
        <p:txBody>
          <a:bodyPr lIns="71837" tIns="35918" rIns="71837" bIns="35918" anchor="ctr"/>
          <a:lstStyle/>
          <a:p>
            <a:pPr marL="0" marR="0" lvl="0" indent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Средства гос. поддержки 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 bwMode="auto">
          <a:xfrm>
            <a:off x="704528" y="3356992"/>
            <a:ext cx="3024336" cy="288032"/>
          </a:xfrm>
          <a:prstGeom prst="rect">
            <a:avLst/>
          </a:prstGeom>
          <a:gradFill rotWithShape="1">
            <a:gsLst>
              <a:gs pos="0">
                <a:srgbClr val="63891F">
                  <a:tint val="50000"/>
                  <a:satMod val="300000"/>
                </a:srgbClr>
              </a:gs>
              <a:gs pos="35000">
                <a:srgbClr val="63891F">
                  <a:tint val="37000"/>
                  <a:satMod val="300000"/>
                </a:srgbClr>
              </a:gs>
              <a:gs pos="100000">
                <a:srgbClr val="63891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63891F">
                <a:shade val="95000"/>
                <a:satMod val="105000"/>
              </a:srgbClr>
            </a:solidFill>
            <a:prstDash val="solid"/>
            <a:headEnd/>
            <a:tailEnd/>
          </a:ln>
          <a:effectLst/>
        </p:spPr>
        <p:txBody>
          <a:bodyPr lIns="71837" tIns="35918" rIns="71837" bIns="35918" anchor="ctr"/>
          <a:lstStyle/>
          <a:p>
            <a:pPr marL="0" marR="0" lvl="0" indent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Частные инвестиции</a:t>
            </a:r>
          </a:p>
        </p:txBody>
      </p:sp>
      <p:sp>
        <p:nvSpPr>
          <p:cNvPr id="64" name="Title 1"/>
          <p:cNvSpPr txBox="1">
            <a:spLocks/>
          </p:cNvSpPr>
          <p:nvPr/>
        </p:nvSpPr>
        <p:spPr bwMode="auto">
          <a:xfrm>
            <a:off x="992560" y="3789040"/>
            <a:ext cx="3159968" cy="864096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1837" tIns="35918" rIns="71837" bIns="35918" anchor="ctr"/>
          <a:lstStyle/>
          <a:p>
            <a:pPr marL="176213" indent="-176213">
              <a:lnSpc>
                <a:spcPts val="1400"/>
              </a:lnSpc>
              <a:buFont typeface="Wingdings" pitchFamily="2" charset="2"/>
              <a:buChar char="ü"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</a:rPr>
              <a:t> реализация концессионных соглашений</a:t>
            </a:r>
          </a:p>
          <a:p>
            <a:pPr marL="176213" indent="-176213">
              <a:lnSpc>
                <a:spcPts val="1400"/>
              </a:lnSpc>
              <a:defRPr/>
            </a:pPr>
            <a:endParaRPr lang="ru-RU" sz="1400" b="1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 bwMode="auto">
          <a:xfrm>
            <a:off x="704528" y="4653136"/>
            <a:ext cx="3024336" cy="288032"/>
          </a:xfrm>
          <a:prstGeom prst="rect">
            <a:avLst/>
          </a:prstGeom>
          <a:gradFill rotWithShape="1">
            <a:gsLst>
              <a:gs pos="0">
                <a:srgbClr val="63891F">
                  <a:tint val="50000"/>
                  <a:satMod val="300000"/>
                </a:srgbClr>
              </a:gs>
              <a:gs pos="35000">
                <a:srgbClr val="63891F">
                  <a:tint val="37000"/>
                  <a:satMod val="300000"/>
                </a:srgbClr>
              </a:gs>
              <a:gs pos="100000">
                <a:srgbClr val="63891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63891F">
                <a:shade val="95000"/>
                <a:satMod val="105000"/>
              </a:srgbClr>
            </a:solidFill>
            <a:prstDash val="solid"/>
            <a:headEnd/>
            <a:tailEnd/>
          </a:ln>
          <a:effectLst/>
        </p:spPr>
        <p:txBody>
          <a:bodyPr lIns="71837" tIns="35918" rIns="71837" bIns="35918" anchor="ctr"/>
          <a:lstStyle/>
          <a:p>
            <a:pPr marL="0" marR="0" lvl="0" indent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Заемные средства</a:t>
            </a:r>
          </a:p>
        </p:txBody>
      </p:sp>
      <p:sp>
        <p:nvSpPr>
          <p:cNvPr id="66" name="Title 1"/>
          <p:cNvSpPr txBox="1">
            <a:spLocks/>
          </p:cNvSpPr>
          <p:nvPr/>
        </p:nvSpPr>
        <p:spPr bwMode="auto">
          <a:xfrm>
            <a:off x="1064568" y="5013176"/>
            <a:ext cx="3816424" cy="72008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1837" tIns="35918" rIns="71837" bIns="35918" anchor="ctr"/>
          <a:lstStyle/>
          <a:p>
            <a:pPr marL="176213" indent="-176213">
              <a:lnSpc>
                <a:spcPts val="1400"/>
              </a:lnSpc>
              <a:buFont typeface="Wingdings" pitchFamily="2" charset="2"/>
              <a:buChar char="ü"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</a:rPr>
              <a:t> механизм "регионального займа"</a:t>
            </a:r>
          </a:p>
          <a:p>
            <a:pPr marL="176213" indent="-176213">
              <a:lnSpc>
                <a:spcPts val="1400"/>
              </a:lnSpc>
              <a:defRPr/>
            </a:pPr>
            <a:endParaRPr lang="ru-RU" sz="1400" b="1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6" name="Picture 14" descr="C:\Users\S_Mironichev\Desktop\Новый рисунок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971" y="3392041"/>
            <a:ext cx="1873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4" descr="C:\Users\S_Mironichev\Desktop\Новый рисунок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496" y="908720"/>
            <a:ext cx="1873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4" descr="C:\Users\S_Mironichev\Desktop\Новый рисунок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496" y="4616177"/>
            <a:ext cx="1873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128464" y="620688"/>
            <a:ext cx="9649072" cy="29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5" grpId="0"/>
      <p:bldP spid="58" grpId="0"/>
      <p:bldP spid="59" grpId="0" animBg="1"/>
      <p:bldP spid="60" grpId="0" animBg="1"/>
      <p:bldP spid="64" grpId="0"/>
      <p:bldP spid="65" grpId="0" animBg="1"/>
      <p:bldP spid="6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22143</TotalTime>
  <Words>1375</Words>
  <Application>Microsoft Office PowerPoint</Application>
  <PresentationFormat>Лист A4 (210x297 мм)</PresentationFormat>
  <Paragraphs>500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Narrow</vt:lpstr>
      <vt:lpstr>Calibri</vt:lpstr>
      <vt:lpstr>Century Gothic</vt:lpstr>
      <vt:lpstr>DIN Pro Bold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МПТ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Мироничев Сергей Евгеньевич</dc:creator>
  <cp:lastModifiedBy>Мироничев Сергей Евгеньевич</cp:lastModifiedBy>
  <cp:revision>2717</cp:revision>
  <cp:lastPrinted>2016-12-16T14:22:56Z</cp:lastPrinted>
  <dcterms:created xsi:type="dcterms:W3CDTF">2013-06-11T05:59:02Z</dcterms:created>
  <dcterms:modified xsi:type="dcterms:W3CDTF">2018-11-22T05:30:37Z</dcterms:modified>
</cp:coreProperties>
</file>