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5" r:id="rId3"/>
    <p:sldId id="366" r:id="rId4"/>
    <p:sldId id="367" r:id="rId5"/>
    <p:sldId id="369" r:id="rId6"/>
    <p:sldId id="370" r:id="rId7"/>
    <p:sldId id="381" r:id="rId8"/>
    <p:sldId id="382" r:id="rId9"/>
    <p:sldId id="376" r:id="rId10"/>
    <p:sldId id="373" r:id="rId11"/>
    <p:sldId id="383" r:id="rId12"/>
    <p:sldId id="396" r:id="rId13"/>
    <p:sldId id="393" r:id="rId14"/>
    <p:sldId id="394" r:id="rId15"/>
    <p:sldId id="395" r:id="rId16"/>
    <p:sldId id="390" r:id="rId17"/>
    <p:sldId id="391" r:id="rId18"/>
    <p:sldId id="397" r:id="rId19"/>
    <p:sldId id="399" r:id="rId20"/>
    <p:sldId id="398" r:id="rId21"/>
    <p:sldId id="385" r:id="rId22"/>
    <p:sldId id="387" r:id="rId23"/>
    <p:sldId id="350" r:id="rId24"/>
    <p:sldId id="362" r:id="rId25"/>
    <p:sldId id="303" r:id="rId2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CE6F2"/>
    <a:srgbClr val="CCFF33"/>
    <a:srgbClr val="FF6600"/>
    <a:srgbClr val="FF9966"/>
    <a:srgbClr val="FF5050"/>
    <a:srgbClr val="006EC0"/>
    <a:srgbClr val="C00000"/>
    <a:srgbClr val="FAD6F6"/>
    <a:srgbClr val="007FDE"/>
    <a:srgbClr val="9626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9858" autoAdjust="0"/>
  </p:normalViewPr>
  <p:slideViewPr>
    <p:cSldViewPr snapToGrid="0">
      <p:cViewPr>
        <p:scale>
          <a:sx n="130" d="100"/>
          <a:sy n="130" d="100"/>
        </p:scale>
        <p:origin x="-1074" y="-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3012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2E8D-8D19-463F-B8F2-73C02D93043C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6497F-32C6-42A7-92FA-47318E857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47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15EBB-AF3A-4F54-B62F-9B61466C2D4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4C51-1BB6-42A4-9E06-4AE1B73E9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9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078B-9767-432E-A340-4429E9C018E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6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3078B-9767-432E-A340-4429E9C018E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6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22DD-5788-46B1-9A77-973C6CE33FBD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00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EB4-6FAD-4BBA-952B-1AA56CD3D359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173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DD1B-713B-4944-94BE-9DF455FA58C7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648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689A-56D0-4CAE-9427-A58A067651B0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772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650D-6570-479D-957A-D5FBF29CD4F8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102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E3F-04FC-4D5F-98FF-E7EEADC8F740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66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9150-0747-45C6-A3C2-8526BD7F8DC6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532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26E7-752B-4F7F-B092-93CAB66C0BC6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136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6B43-7811-40A7-BB8E-138658ECA82E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72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0E46-29DF-4B34-BCB7-D44B5AADE681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10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B21-CE31-43F7-B433-1AFB2E41014D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93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7CF3-C374-4E51-944C-62A6B68D60D3}" type="datetime1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3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" y="325287"/>
            <a:ext cx="8007078" cy="123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1394125" cy="1412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718" y="2052385"/>
            <a:ext cx="82219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671" y="1908403"/>
            <a:ext cx="817500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 реализации </a:t>
            </a:r>
            <a:endParaRPr lang="ru-RU" sz="25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Закона Волгоградской области от 30.06.2015  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№ 85-ОД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Calibri" pitchFamily="34" charset="0"/>
              </a:rPr>
              <a:t>"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 установлении критериев,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земельные участки предоставляются в аренду без проведения торгов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"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70880" y="5441213"/>
            <a:ext cx="7339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Докладчик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Председатель комитета экономической политики и развития Волгоградской области − Быкадорова Галина Викторовна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945" y="126288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352" y="317847"/>
            <a:ext cx="8143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ПОРЯДОК РАССМОТРЕНИЯ ХОДАТАЙСТВА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606" y="1405108"/>
            <a:ext cx="7953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321" y="690005"/>
            <a:ext cx="8435869" cy="5438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РАССМОТРЕНИЕ ХОДАТАЙСТВА  НА СООТВЕТСТВИЕ УСТАНОВЛЕННЫМ ТРЕБОВАНИЯМ И НАПРАВЛЕНИЕ ЕГО В ОРГАНЫ ИСПОЛНИТЕЛЬНОЙ ВОЛГОГРАДСКОЙ ОБЛАСТИ ДЛЯ ДАЛЬНЕЙШЕГО РАССМОТРЕНИЯ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(7 РАБОЧИХ ДНЕЙ)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505" y="1641594"/>
            <a:ext cx="4220594" cy="4856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ПОДГОТОВКА ОРГАНАМИ ИСПОЛНИТЕЛЬНОЙ ВЛАСТИ ВОЛГОГРАДСКОЙ ОБЛАСТИ  МОТИВИРОВАННЫХ  ЗАКЛЮЧЕНИЙ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(30 РАБОЧИХ ДНЕЙ)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79409" y="1678940"/>
            <a:ext cx="3786903" cy="55240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ВОЗВРАТ ХОДАТАЙСТВО ЮРИДИЧЕСКОМУ ЛИЦУ С УКАЗАНИЕМ ПРИЧИН ВОЗВРАТА, В СЛУЧАЕ ИХ НЕСООТВЕТСТВИЯ УСТАНОВЛЕННЫМ ТРЕБОВАНИЯМ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7217" y="2546424"/>
            <a:ext cx="4200881" cy="63309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ПОДГОТАВКА  СВОДНОГО ЗАКЛЮЧЕНИЯ И НАПРАВЛЕНИЕ ЕГО ДЛЯ РАССМОТРЕНИЯ НА КОМИССИЮ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(10 РАБОЧИХ ДНЕЙ СО ДНЯ ПОЛУЧЕНИЯ СООТВЕТСТВУЮЩИХ ЗАКЛЮЧЕНИЙ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но не позднее 40 рабочих дней со дня поступления ходатайства</a:t>
            </a:r>
            <a:r>
              <a:rPr lang="ru-RU" sz="900" b="1" dirty="0" smtClean="0">
                <a:solidFill>
                  <a:srgbClr val="002060"/>
                </a:solidFill>
              </a:rPr>
              <a:t>)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0637" y="3583978"/>
            <a:ext cx="4193072" cy="6006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КОМИССИЯ ПРИНИМАЕТ РЕШЕНИЕ О СООТВЕТСТВИИ (НЕСООТВЕТСТВИИ) ИНВЕСТИЦИОННОГО ПРОЕКТА УСТАНОВЛЕННЫМ КРИТЕРИЯМ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(30 РАБОЧИХ ДНЕЙ)    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06" y="4579846"/>
            <a:ext cx="4215358" cy="77955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ПРЕДСТАВЛЕНИЕ ГУБЕРНАТОРУ ВОЛГОГРАДСКОЙ ОБЛАСТИ ПРОЕКТ РАСПОРЯЖЕНИЯ ГУБЕРНАТОРА ВОЛГОГРАДСКОЙ ОБЛАСТИ О ВОЗМОЖНОСТИ ПРЕДОСТАВЛЕНИЯ ЗЕМЕЛЬНОГО УЧАСТКА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(30 РАБОЧИХ ДНЕЙ)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7394" y="3532888"/>
            <a:ext cx="3726611" cy="8041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НАПРАВЛЕНИЕ ЗАЯВИТЕЛЮ УВЕДОМЛЕНИЯО РЕШЕНИИ КОМИССИИ С УКАЗАНИЕМ ОСНОВАНИЙ ПРИНЯТИЯ РЕШЕНИЯ ОБ ОТКАЗЕ И ВЫПИСКУ ИЗ ПРОТОКОЛА ЗАСЕДАНИЯ КОМИССИИ. 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( 3 РАБОЧИХ ДНЯ)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159" y="5741560"/>
            <a:ext cx="8262752" cy="4052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ИЗДАНИЕ РАСПОРЯЖЕНИЯ ГУБЕРНАТОРА ВОЛГОГРАДСКОЙ ОБЛАСТИ О ВОЗМОЖНОСТИ ПРЕДОСТАВЛЕНИЯ ЗЕМЕЛЬНОГО УЧАСТКА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396483" y="1296010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6416" y="1304646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400293" y="2172715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404698" y="3224085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436329" y="4237192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688242" y="3770053"/>
            <a:ext cx="259211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422474" y="5398334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4064" y="4592049"/>
            <a:ext cx="3732664" cy="7165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ЗАКЛЮЧЕНИЕ СОГЛАШЕНИЯ МЕЖДУ ИНВЕСТОРОМ И КОМИТЕТОМ ЭКОНОМИЧЕСКОЙ ПОЛИТИКИ И РАЗВИТИЯ ВОЛГОГРАДСКОЙ ОБЛАСТИ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</a:rPr>
              <a:t>(30 РАБОЧИХ ДНЕЙ)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6793789" y="5378718"/>
            <a:ext cx="319659" cy="30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69" y="317754"/>
            <a:ext cx="8471001" cy="274777"/>
          </a:xfrm>
          <a:prstGeom prst="rect">
            <a:avLst/>
          </a:prstGeom>
        </p:spPr>
      </p:pic>
      <p:pic>
        <p:nvPicPr>
          <p:cNvPr id="23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78303" y="297557"/>
            <a:ext cx="708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ПОРЯДОК ПРЕДОСТАВЛЕНИЯ ЗЕМЕЛЬНЫХ УЧАСТКОВ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57" y="329825"/>
            <a:ext cx="87238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374017" y="847966"/>
            <a:ext cx="8433483" cy="542847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474267" y="3518316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120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2015-2017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105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585215" y="2755689"/>
            <a:ext cx="3650285" cy="738664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ЦЕНТРА СОДЕЙСТВИЯ ИММИГРАЦИИ И МЕДИЦИНСКОГО ОСВИДЕТЕЛЬСТВОВАНИЯ ИММИГРАНТОВ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"ВОСТОК"</a:t>
            </a:r>
            <a:endParaRPr lang="en-US" sz="1200" u="sng" dirty="0"/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4591508" y="1524943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2016-2025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537559" y="952506"/>
            <a:ext cx="4069993" cy="43088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ПРОЕКТ-ЮГ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АО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ТРАНСНЕФТЬ-ПРИВОЛГА</a:t>
            </a:r>
            <a:r>
              <a:rPr lang="ru-RU" sz="1000" b="1" dirty="0" smtClean="0"/>
              <a:t>"</a:t>
            </a:r>
            <a:endParaRPr lang="en-US" sz="1000" dirty="0"/>
          </a:p>
        </p:txBody>
      </p:sp>
      <p:graphicFrame>
        <p:nvGraphicFramePr>
          <p:cNvPr id="96" name="Таблица 95"/>
          <p:cNvGraphicFramePr>
            <a:graphicFrameLocks noGrp="1"/>
          </p:cNvGraphicFramePr>
          <p:nvPr/>
        </p:nvGraphicFramePr>
        <p:xfrm>
          <a:off x="581559" y="5203269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1,05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2017-2020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 ЧЕЛОВЕКА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527610" y="4543051"/>
            <a:ext cx="4069993" cy="553998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СЕТИ АВТОМОБИЛЬНЫХ КОМПРЕССОРНЫХ СТАНЦИЙ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000" b="1" u="sng" dirty="0" smtClean="0">
                <a:solidFill>
                  <a:prstClr val="black"/>
                </a:solidFill>
              </a:rPr>
              <a:t>ООО </a:t>
            </a:r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ГАЗПРОМ ГАЗОМОТОРНОЕ ТОПЛИВО</a:t>
            </a:r>
            <a:r>
              <a:rPr lang="ru-RU" sz="1000" b="1" u="sng" dirty="0" smtClean="0"/>
              <a:t>"</a:t>
            </a:r>
            <a:endParaRPr lang="en-US" sz="1000" u="sng" dirty="0"/>
          </a:p>
        </p:txBody>
      </p:sp>
      <p:graphicFrame>
        <p:nvGraphicFramePr>
          <p:cNvPr id="98" name="Таблица 97"/>
          <p:cNvGraphicFramePr>
            <a:graphicFrameLocks noGrp="1"/>
          </p:cNvGraphicFramePr>
          <p:nvPr/>
        </p:nvGraphicFramePr>
        <p:xfrm>
          <a:off x="4853634" y="5171086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60 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2017-2019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964582" y="4521104"/>
            <a:ext cx="3650285" cy="58477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СОЗДАНИЕ ПРЕДПРИЯТИЯ ПО ДЛИТЕЛЬНОМУ ХРАНЕНИЮ И ПЕРЕРАБОТКИ ОВОЩЕЙ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"ФДС АГРО"</a:t>
            </a:r>
            <a:endParaRPr lang="en-US" sz="1200" u="sng" dirty="0"/>
          </a:p>
        </p:txBody>
      </p:sp>
      <p:sp>
        <p:nvSpPr>
          <p:cNvPr id="100" name="TextBox 99"/>
          <p:cNvSpPr txBox="1"/>
          <p:nvPr/>
        </p:nvSpPr>
        <p:spPr>
          <a:xfrm>
            <a:off x="1278326" y="1533721"/>
            <a:ext cx="3581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ГОРОД ВОЛГОГРАД</a:t>
            </a:r>
          </a:p>
          <a:p>
            <a:endParaRPr lang="ru-RU" sz="1400" b="1" dirty="0"/>
          </a:p>
        </p:txBody>
      </p:sp>
      <p:pic>
        <p:nvPicPr>
          <p:cNvPr id="102" name="Рисунок 101" descr="volgogr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86" y="947834"/>
            <a:ext cx="3527258" cy="1809997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209491" y="1784320"/>
            <a:ext cx="1021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УЧАСТКОВ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83229" y="1555666"/>
            <a:ext cx="3581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ГОРОД ВОЛГОГРАД</a:t>
            </a:r>
          </a:p>
          <a:p>
            <a:endParaRPr lang="ru-RU" sz="1400" b="1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676851" y="3522015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160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67,9 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60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015-2028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60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3700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658564" y="2759841"/>
            <a:ext cx="3801465" cy="58477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ЖИЛОГО РАЙОНА В СОВЕТСКОМ РАЙОНЕ ГОРОДА ВОЛГОГРАДА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 РОДНИКОВАЯ ДОЛИНА"</a:t>
            </a:r>
            <a:endParaRPr lang="en-US" sz="12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2727141" y="1777970"/>
            <a:ext cx="1021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ПРОЕКТОВ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757" y="329825"/>
            <a:ext cx="872387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7" name="Номер слайда 2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4017" y="847966"/>
            <a:ext cx="8433483" cy="547968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493668" y="2908026"/>
            <a:ext cx="4069993" cy="58477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ЖИЛАЯ ЗАСТРОЙКА ПО УЛ.ПАРХОМЕНКО В ЦЕНТРАЛЬНОМ РАЙОНЕ ВОЛГОГРАДА</a:t>
            </a:r>
            <a:r>
              <a:rPr lang="ru-RU" sz="1000" b="1" u="sng" dirty="0" smtClean="0"/>
              <a:t> 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</a:t>
            </a:r>
            <a:r>
              <a:rPr lang="ru-RU" sz="1200" b="1" u="sng" dirty="0" smtClean="0"/>
              <a:t>" </a:t>
            </a:r>
            <a:r>
              <a:rPr lang="ru-RU" sz="1200" b="1" u="sng" dirty="0" smtClean="0">
                <a:solidFill>
                  <a:prstClr val="black"/>
                </a:solidFill>
              </a:rPr>
              <a:t>ВОЛГОСТРОЙКОМПЛЕКС</a:t>
            </a:r>
            <a:r>
              <a:rPr lang="ru-RU" sz="1000" b="1" dirty="0" smtClean="0"/>
              <a:t>"</a:t>
            </a:r>
            <a:endParaRPr lang="en-US" sz="1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08549" y="3509719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15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3,38 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5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2018-2027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57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75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35398" y="1737078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179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1,25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79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2018 -2023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79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804867" y="930560"/>
            <a:ext cx="3650285" cy="769441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9-ТИ ЭТАЖНОГО ЖИЛОГО ДОМА ДЛЯ СОТРУДНИКОВ МВД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ПРОФЕССИОНАЛЬНЫЙ СОЮЗ СОТРУДНИКОВ  ОРГАНОВ МВД РФ </a:t>
            </a:r>
            <a:endParaRPr lang="en-US" sz="1200" u="sng" dirty="0"/>
          </a:p>
        </p:txBody>
      </p:sp>
      <p:pic>
        <p:nvPicPr>
          <p:cNvPr id="14" name="Рисунок 13" descr="volgogr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86" y="947834"/>
            <a:ext cx="3527258" cy="1809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3229" y="1555666"/>
            <a:ext cx="3581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ГОРОД ВОЛГОГРАД</a:t>
            </a:r>
          </a:p>
          <a:p>
            <a:endParaRPr lang="ru-RU" sz="14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8406" y="4142557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160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511 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60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018-2020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60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512065" y="3540867"/>
            <a:ext cx="3801465" cy="43088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СОЗДАНИЕ РЕКРЕАЦИОННОГО ОБЪЕКТА </a:t>
            </a:r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ПАРК НОВАЯ ПОЙМА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"ВОЛГАСТИЛЛ"</a:t>
            </a:r>
            <a:endParaRPr lang="en-US" sz="1200" u="sng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73193" y="4810684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850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2017-2019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784141" y="4318719"/>
            <a:ext cx="3650285" cy="43088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СИТУАЦИОННО-АНАЛИТИЧЕСКИЙ ЦЕНТР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ru-RU" sz="1200" b="1" u="sng" dirty="0" smtClean="0">
                <a:solidFill>
                  <a:prstClr val="black"/>
                </a:solidFill>
              </a:rPr>
              <a:t>ПАО </a:t>
            </a:r>
            <a:r>
              <a:rPr lang="ru-RU" sz="1200" b="1" u="sng" dirty="0" smtClean="0"/>
              <a:t>"ВОЛГОГРАДОБЛЭЛЕКТРО"</a:t>
            </a:r>
            <a:endParaRPr lang="en-US" sz="12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133291" y="1784320"/>
            <a:ext cx="1021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УЧАСТКОВ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0941" y="1777970"/>
            <a:ext cx="1021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ПРОЕКТОВ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_Lukacher\Desktop\Дизайн\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5" y="327025"/>
            <a:ext cx="8488317" cy="669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6309320"/>
            <a:ext cx="214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                                                </a:t>
            </a:r>
            <a:endParaRPr lang="ru-RU" sz="1400" dirty="0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976214C-43D4-4F96-8DBD-73C978524582}"/>
              </a:ext>
            </a:extLst>
          </p:cNvPr>
          <p:cNvSpPr/>
          <p:nvPr/>
        </p:nvSpPr>
        <p:spPr>
          <a:xfrm>
            <a:off x="344881" y="366645"/>
            <a:ext cx="85125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ИНВЕСТИЦИОННЫЙ ПРОЕКТ НА ТЕРРИТОРИИ ГОРОДА ВОЛГОГРАДА 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"ЖИЛАЯ ЗАСТРОЙКА ПО ПРОСПЕКТУ УНИВЕРСИТЕТСКИЙ"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I_kuzlaeva\Desktop\FullSizeRender-06-09-18-01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44" y="1057523"/>
            <a:ext cx="4126174" cy="2398058"/>
          </a:xfrm>
          <a:prstGeom prst="rect">
            <a:avLst/>
          </a:prstGeom>
          <a:noFill/>
        </p:spPr>
      </p:pic>
      <p:pic>
        <p:nvPicPr>
          <p:cNvPr id="11" name="Picture 4" descr="C:\Users\I_kuzlaeva\Desktop\slid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551" y="1065475"/>
            <a:ext cx="4254903" cy="239010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73370" y="28785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"СТРОЙСЕРВИС" 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3253944"/>
              </p:ext>
            </p:extLst>
          </p:nvPr>
        </p:nvGraphicFramePr>
        <p:xfrm>
          <a:off x="355600" y="3733015"/>
          <a:ext cx="5099050" cy="23618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99050"/>
              </a:tblGrid>
              <a:tr h="1143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cs typeface="Times New Roman" pitchFamily="18" charset="0"/>
                        </a:rPr>
                        <a:t>СТРОИТЕЛЬСТВО НОВОГО СОВРЕМЕННОГО ЖИЛОГО КОМПЛЕКСА КЛАССОВ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"</a:t>
                      </a:r>
                      <a:r>
                        <a:rPr lang="ru-RU" sz="1800" b="1" dirty="0" smtClean="0">
                          <a:cs typeface="Times New Roman" pitchFamily="18" charset="0"/>
                        </a:rPr>
                        <a:t>КОМФОРТ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"</a:t>
                      </a:r>
                      <a:r>
                        <a:rPr lang="ru-RU" sz="1800" b="1" dirty="0" smtClean="0">
                          <a:cs typeface="Times New Roman" pitchFamily="18" charset="0"/>
                        </a:rPr>
                        <a:t> И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"</a:t>
                      </a:r>
                      <a:r>
                        <a:rPr lang="ru-RU" sz="1800" b="1" dirty="0" smtClean="0">
                          <a:cs typeface="Times New Roman" pitchFamily="18" charset="0"/>
                        </a:rPr>
                        <a:t>ЭКОНОМ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"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180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cs typeface="Times New Roman" pitchFamily="18" charset="0"/>
                        </a:rPr>
                        <a:t>РЕКОНСТРУКЦИЯ СТАДИОНА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"</a:t>
                      </a:r>
                      <a:r>
                        <a:rPr lang="ru-RU" sz="1800" b="1" dirty="0" smtClean="0">
                          <a:cs typeface="Times New Roman" pitchFamily="18" charset="0"/>
                        </a:rPr>
                        <a:t>НЕФТЯНИК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" </a:t>
                      </a:r>
                      <a:r>
                        <a:rPr lang="ru-RU" sz="1800" b="1" dirty="0" smtClean="0"/>
                        <a:t>≥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100 МЛН. РУБЛЕЙ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800" b="1" dirty="0" smtClean="0"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5781675" y="3568700"/>
            <a:ext cx="3047574" cy="2631490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500" b="1" u="sng" dirty="0">
                <a:solidFill>
                  <a:prstClr val="black"/>
                </a:solidFill>
              </a:rPr>
              <a:t>ОБЪЕМ ИНВЕСТИЦИЙ</a:t>
            </a:r>
            <a:endParaRPr lang="en-US" sz="1500" dirty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500" b="1" dirty="0" smtClean="0">
                <a:solidFill>
                  <a:prstClr val="black"/>
                </a:solidFill>
              </a:rPr>
              <a:t>3,03 </a:t>
            </a:r>
            <a:r>
              <a:rPr lang="ru-RU" sz="1500" b="1" dirty="0">
                <a:solidFill>
                  <a:prstClr val="black"/>
                </a:solidFill>
              </a:rPr>
              <a:t>млрд. </a:t>
            </a:r>
            <a:r>
              <a:rPr lang="ru-RU" sz="1500" b="1" dirty="0" smtClean="0">
                <a:solidFill>
                  <a:prstClr val="black"/>
                </a:solidFill>
              </a:rPr>
              <a:t>рублей</a:t>
            </a:r>
            <a:endParaRPr lang="ru-RU" sz="1500" b="1" u="sng" dirty="0" smtClean="0"/>
          </a:p>
          <a:p>
            <a:pPr algn="ctr"/>
            <a:endParaRPr lang="ru-RU" sz="1500" b="1" u="sng" dirty="0" smtClean="0"/>
          </a:p>
          <a:p>
            <a:pPr algn="ctr"/>
            <a:r>
              <a:rPr lang="ru-RU" sz="1500" b="1" u="sng" dirty="0" smtClean="0"/>
              <a:t>СРОК </a:t>
            </a:r>
            <a:r>
              <a:rPr lang="ru-RU" sz="1500" b="1" u="sng" dirty="0"/>
              <a:t>РЕАЛИЗАЦИИ ПРОЕКТА</a:t>
            </a:r>
            <a:r>
              <a:rPr lang="ru-RU" sz="1500" b="1" dirty="0"/>
              <a:t> </a:t>
            </a:r>
            <a:endParaRPr lang="en-US" sz="1500" b="1" dirty="0"/>
          </a:p>
          <a:p>
            <a:pPr algn="ctr"/>
            <a:r>
              <a:rPr lang="ru-RU" sz="1500" b="1" dirty="0" smtClean="0"/>
              <a:t>2017-2027 </a:t>
            </a:r>
            <a:r>
              <a:rPr lang="ru-RU" sz="1500" b="1" dirty="0"/>
              <a:t>гг</a:t>
            </a:r>
            <a:r>
              <a:rPr lang="ru-RU" sz="1500" b="1" dirty="0" smtClean="0"/>
              <a:t>.</a:t>
            </a:r>
          </a:p>
          <a:p>
            <a:pPr algn="ctr"/>
            <a:endParaRPr lang="ru-RU" sz="1500" b="1" u="sng" dirty="0" smtClean="0"/>
          </a:p>
          <a:p>
            <a:pPr algn="ctr"/>
            <a:r>
              <a:rPr lang="ru-RU" sz="1500" b="1" u="sng" dirty="0" smtClean="0"/>
              <a:t>РАБОЧИЕ МЕСТА</a:t>
            </a:r>
          </a:p>
          <a:p>
            <a:pPr algn="ctr"/>
            <a:r>
              <a:rPr lang="ru-RU" sz="1500" b="1" dirty="0" smtClean="0"/>
              <a:t>120 человек</a:t>
            </a:r>
          </a:p>
          <a:p>
            <a:pPr algn="ctr"/>
            <a:endParaRPr lang="ru-RU" sz="1500" b="1" dirty="0" smtClean="0"/>
          </a:p>
          <a:p>
            <a:pPr algn="ctr"/>
            <a:r>
              <a:rPr lang="ru-RU" sz="1500" b="1" u="sng" dirty="0" smtClean="0"/>
              <a:t>НАЛОГОВЫЕ ОТЧИСЛЕНИЯ</a:t>
            </a:r>
          </a:p>
          <a:p>
            <a:pPr algn="ctr"/>
            <a:r>
              <a:rPr lang="ru-RU" sz="1500" b="1" dirty="0" smtClean="0"/>
              <a:t>59,8 млн. рублей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_Lukacher\Desktop\Дизайн\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5" y="327025"/>
            <a:ext cx="8488317" cy="669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6309320"/>
            <a:ext cx="214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                                                </a:t>
            </a:r>
            <a:endParaRPr lang="ru-RU" sz="1400" dirty="0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976214C-43D4-4F96-8DBD-73C978524582}"/>
              </a:ext>
            </a:extLst>
          </p:cNvPr>
          <p:cNvSpPr/>
          <p:nvPr/>
        </p:nvSpPr>
        <p:spPr>
          <a:xfrm>
            <a:off x="344881" y="366645"/>
            <a:ext cx="85125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ИНВЕСТИЦИОННЫЙ ПРОЕКТ НА ТЕРРИТОРИИ ГОРОДА ВОЛГОГРАДА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" ЖИЛАЯ ЗАСТРОЙКА "БЕЙКЕР СТРИТ"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I_kuzlaeva\Desktop\FullSizeRender-06-09-18-01-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98" y="1077483"/>
            <a:ext cx="4271749" cy="2388731"/>
          </a:xfrm>
          <a:prstGeom prst="rect">
            <a:avLst/>
          </a:prstGeom>
          <a:noFill/>
        </p:spPr>
      </p:pic>
      <p:pic>
        <p:nvPicPr>
          <p:cNvPr id="11" name="Picture 2" descr="C:\Users\v_karnauhov\Desktop\85Картинки\img553621bd8396e_142961094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550" y="1085851"/>
            <a:ext cx="4162899" cy="2390996"/>
          </a:xfrm>
          <a:prstGeom prst="rect">
            <a:avLst/>
          </a:prstGeom>
          <a:noFill/>
        </p:spPr>
      </p:pic>
      <p:pic>
        <p:nvPicPr>
          <p:cNvPr id="12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5874759"/>
              </p:ext>
            </p:extLst>
          </p:nvPr>
        </p:nvGraphicFramePr>
        <p:xfrm>
          <a:off x="323794" y="3828431"/>
          <a:ext cx="5591976" cy="23437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91976"/>
              </a:tblGrid>
              <a:tr h="67169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ВЛОЖЕНИЕ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В БЛАГОУСТРОЙСТВО  ПРУДА В ДЗЕРЖИНСКОМ РАЙОНЕ </a:t>
                      </a:r>
                      <a:r>
                        <a:rPr lang="ru-RU" sz="1600" b="1" dirty="0" smtClean="0"/>
                        <a:t>≥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100 МЛН. РУБЛЕЙ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2379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СТРОИТЕЛЬСТВО НОВОГО ЖИЛОГО КОМПЛЕКСА 70 </a:t>
                      </a:r>
                      <a:r>
                        <a:rPr lang="ru-RU" sz="1600" b="1" dirty="0" smtClean="0"/>
                        <a:t>ТЫС. М</a:t>
                      </a:r>
                      <a:r>
                        <a:rPr lang="ru-RU" sz="1600" b="1" baseline="30000" dirty="0" smtClean="0"/>
                        <a:t>2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828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ОБУСТРОЙСТВО ПАРКОВОЙ ЗОНЫ,  СПОРТИВНЫХ ПЛОЩАДОК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373217" y="11689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"ВОЛГОСТРОЙ" 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086049" y="3672067"/>
            <a:ext cx="2743200" cy="216982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500" b="1" u="sng" dirty="0">
                <a:solidFill>
                  <a:prstClr val="black"/>
                </a:solidFill>
              </a:rPr>
              <a:t>ОБЪЕМ ИНВЕСТИЦИЙ</a:t>
            </a:r>
            <a:endParaRPr lang="en-US" sz="1500" dirty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500" b="1" dirty="0" smtClean="0">
                <a:solidFill>
                  <a:prstClr val="black"/>
                </a:solidFill>
              </a:rPr>
              <a:t>3,15 </a:t>
            </a:r>
            <a:r>
              <a:rPr lang="ru-RU" sz="1500" b="1" dirty="0">
                <a:solidFill>
                  <a:prstClr val="black"/>
                </a:solidFill>
              </a:rPr>
              <a:t>млрд. </a:t>
            </a:r>
            <a:r>
              <a:rPr lang="ru-RU" sz="1500" b="1" dirty="0" smtClean="0">
                <a:solidFill>
                  <a:prstClr val="black"/>
                </a:solidFill>
              </a:rPr>
              <a:t>рублей</a:t>
            </a:r>
            <a:endParaRPr lang="ru-RU" sz="1500" b="1" u="sng" dirty="0" smtClean="0"/>
          </a:p>
          <a:p>
            <a:pPr algn="ctr"/>
            <a:endParaRPr lang="ru-RU" sz="1500" b="1" u="sng" dirty="0" smtClean="0"/>
          </a:p>
          <a:p>
            <a:pPr algn="ctr"/>
            <a:r>
              <a:rPr lang="ru-RU" sz="1500" b="1" u="sng" dirty="0" smtClean="0"/>
              <a:t>СРОК </a:t>
            </a:r>
            <a:r>
              <a:rPr lang="ru-RU" sz="1500" b="1" u="sng" dirty="0"/>
              <a:t>РЕАЛИЗАЦИИ ПРОЕКТА</a:t>
            </a:r>
            <a:r>
              <a:rPr lang="ru-RU" sz="1500" b="1" dirty="0"/>
              <a:t> </a:t>
            </a:r>
            <a:endParaRPr lang="en-US" sz="1500" b="1" dirty="0"/>
          </a:p>
          <a:p>
            <a:pPr algn="ctr"/>
            <a:r>
              <a:rPr lang="ru-RU" sz="1500" b="1" dirty="0" smtClean="0"/>
              <a:t>2017-2028 </a:t>
            </a:r>
            <a:r>
              <a:rPr lang="ru-RU" sz="1500" b="1" dirty="0"/>
              <a:t>гг</a:t>
            </a:r>
            <a:r>
              <a:rPr lang="ru-RU" sz="1500" b="1" dirty="0" smtClean="0"/>
              <a:t>.</a:t>
            </a:r>
          </a:p>
          <a:p>
            <a:pPr algn="ctr"/>
            <a:endParaRPr lang="ru-RU" sz="1500" b="1" u="sng" dirty="0" smtClean="0"/>
          </a:p>
          <a:p>
            <a:pPr algn="ctr"/>
            <a:r>
              <a:rPr lang="ru-RU" sz="1500" b="1" u="sng" dirty="0" smtClean="0"/>
              <a:t>РАБОЧИЕ МЕСТА</a:t>
            </a:r>
          </a:p>
          <a:p>
            <a:pPr algn="ctr"/>
            <a:r>
              <a:rPr lang="ru-RU" sz="1500" b="1" dirty="0" smtClean="0"/>
              <a:t>74 ЧЕЛОВЕКА</a:t>
            </a:r>
          </a:p>
          <a:p>
            <a:pPr algn="ctr"/>
            <a:endParaRPr lang="ru-RU" sz="15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_Lukacher\Desktop\Дизайн\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5" y="327025"/>
            <a:ext cx="8488317" cy="91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6309320"/>
            <a:ext cx="214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                                                </a:t>
            </a:r>
            <a:endParaRPr lang="ru-RU" sz="1400" dirty="0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976214C-43D4-4F96-8DBD-73C978524582}"/>
              </a:ext>
            </a:extLst>
          </p:cNvPr>
          <p:cNvSpPr/>
          <p:nvPr/>
        </p:nvSpPr>
        <p:spPr>
          <a:xfrm>
            <a:off x="131673" y="366645"/>
            <a:ext cx="8675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ИНВЕСТИЦИОННЫЙ ПРОЕКТ НА ТЕРРИТОРИИ ГОРОДА ВОЛГОГРАДА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"СТРОИТЕЛЬСТВО НА ТЕРРИТОРИИ ВОЛГОГРАДСКОЙ ОБЛАСТИ НЕ МЕНЕЕ 40 ТЫС. КВ. М. ЖИЛЬЯ "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I_kuzlaeva\Desktop\FullSizeRender-06-09-18-02-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1282016"/>
            <a:ext cx="4242391" cy="2470086"/>
          </a:xfrm>
          <a:prstGeom prst="rect">
            <a:avLst/>
          </a:prstGeom>
          <a:noFill/>
        </p:spPr>
      </p:pic>
      <p:pic>
        <p:nvPicPr>
          <p:cNvPr id="11" name="Picture 3" descr="C:\Users\I_kuzlaeva\Desktop\FullSizeRender-06-09-18-02-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194" y="1282016"/>
            <a:ext cx="4177643" cy="2475368"/>
          </a:xfrm>
          <a:prstGeom prst="rect">
            <a:avLst/>
          </a:prstGeom>
          <a:noFill/>
        </p:spPr>
      </p:pic>
      <p:pic>
        <p:nvPicPr>
          <p:cNvPr id="12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5376086"/>
              </p:ext>
            </p:extLst>
          </p:nvPr>
        </p:nvGraphicFramePr>
        <p:xfrm>
          <a:off x="347649" y="4090822"/>
          <a:ext cx="5647634" cy="20051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7634"/>
              </a:tblGrid>
              <a:tr h="10058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ЗАВЕРШЕНИЕ СТРОИТЕЛЬСТВА И ВВОД В ЭКСПЛУАТАЦИЮ МНОГОКВАРТИРНОГО ЖИЛОГО ДОМА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993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cs typeface="Times New Roman" pitchFamily="18" charset="0"/>
                        </a:rPr>
                        <a:t>СТРОИТЕЛЬСТВО НА ТЕРРИТОРИИ ВОЛГОГРАДСКОЙ ОБЛАСТИ </a:t>
                      </a:r>
                      <a:r>
                        <a:rPr lang="ru-RU" sz="1600" b="1" dirty="0" smtClean="0"/>
                        <a:t>≥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="1" dirty="0" smtClean="0">
                          <a:cs typeface="Times New Roman" pitchFamily="18" charset="0"/>
                        </a:rPr>
                        <a:t>40 </a:t>
                      </a:r>
                      <a:r>
                        <a:rPr lang="ru-RU" sz="1600" b="1" dirty="0" smtClean="0"/>
                        <a:t>ТЫС. М</a:t>
                      </a:r>
                      <a:r>
                        <a:rPr lang="ru-RU" sz="1600" b="1" baseline="30000" dirty="0" smtClean="0"/>
                        <a:t>2</a:t>
                      </a:r>
                      <a:r>
                        <a:rPr lang="ru-RU" sz="1600" b="1" dirty="0" smtClean="0"/>
                        <a:t>  ЖИЛЬЯ</a:t>
                      </a:r>
                      <a:endParaRPr lang="ru-RU" sz="1600" b="1" dirty="0" smtClean="0"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054244" y="3815189"/>
            <a:ext cx="2743200" cy="216982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500" b="1" u="sng" dirty="0">
                <a:solidFill>
                  <a:prstClr val="black"/>
                </a:solidFill>
              </a:rPr>
              <a:t>ОБЪЕМ </a:t>
            </a:r>
            <a:r>
              <a:rPr lang="ru-RU" sz="1500" b="1" u="sng" dirty="0" smtClean="0">
                <a:solidFill>
                  <a:prstClr val="black"/>
                </a:solidFill>
              </a:rPr>
              <a:t>ИНВЕСТИЦИЙ</a:t>
            </a:r>
          </a:p>
          <a:p>
            <a:pPr lvl="0" algn="ctr" defTabSz="914400"/>
            <a:r>
              <a:rPr lang="ru-RU" sz="1500" b="1" dirty="0" smtClean="0">
                <a:solidFill>
                  <a:prstClr val="black"/>
                </a:solidFill>
              </a:rPr>
              <a:t>2,68 млрд. рублей</a:t>
            </a:r>
            <a:endParaRPr lang="ru-RU" sz="1500" b="1" u="sng" dirty="0" smtClean="0"/>
          </a:p>
          <a:p>
            <a:pPr algn="ctr"/>
            <a:endParaRPr lang="ru-RU" sz="1500" b="1" u="sng" dirty="0" smtClean="0"/>
          </a:p>
          <a:p>
            <a:pPr algn="ctr"/>
            <a:r>
              <a:rPr lang="ru-RU" sz="1500" b="1" u="sng" dirty="0" smtClean="0"/>
              <a:t>СРОК РЕАЛИЗАЦИИ ПРОЕКТА</a:t>
            </a:r>
            <a:r>
              <a:rPr lang="ru-RU" sz="1500" b="1" dirty="0" smtClean="0"/>
              <a:t> </a:t>
            </a:r>
            <a:endParaRPr lang="en-US" sz="1500" b="1" dirty="0" smtClean="0"/>
          </a:p>
          <a:p>
            <a:pPr algn="ctr"/>
            <a:r>
              <a:rPr lang="ru-RU" sz="1500" b="1" dirty="0" smtClean="0"/>
              <a:t>2019-2023 гг.</a:t>
            </a:r>
          </a:p>
          <a:p>
            <a:pPr algn="ctr"/>
            <a:endParaRPr lang="ru-RU" sz="1500" b="1" dirty="0" smtClean="0"/>
          </a:p>
          <a:p>
            <a:pPr algn="ctr"/>
            <a:r>
              <a:rPr lang="ru-RU" sz="1500" b="1" u="sng" dirty="0" smtClean="0"/>
              <a:t>НАЛОГОВЫЕ ОТЧИСЛЕНИЯ</a:t>
            </a:r>
          </a:p>
          <a:p>
            <a:pPr algn="ctr"/>
            <a:r>
              <a:rPr lang="ru-RU" sz="1500" b="1" dirty="0" smtClean="0"/>
              <a:t>86,8 млн. рублей</a:t>
            </a:r>
          </a:p>
          <a:p>
            <a:pPr algn="ctr"/>
            <a:endParaRPr lang="ru-RU" sz="1500" b="1" i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57" y="329825"/>
            <a:ext cx="87238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374017" y="847966"/>
            <a:ext cx="8433483" cy="542847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орлжски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28" y="973260"/>
            <a:ext cx="3495510" cy="18577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51904" y="1525506"/>
            <a:ext cx="25188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ГОРОД ВОЛЖСКИЙ</a:t>
            </a:r>
          </a:p>
          <a:p>
            <a:endParaRPr lang="ru-RU" sz="1400" b="1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88898" y="3918229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12,2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2015 -2017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599846" y="2958091"/>
            <a:ext cx="3650285" cy="923330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СВИНОВОДЧЕСКИХ КОМПЛЕКСОВ, КОМБИКОРМОВОГО ЗАВОДА И МЯСОПЕРЕРАБАТЫВАЮЩЕГО КОМПЛЕКСА В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"ВОЛЖСКАЯ АГРОПРОМЫШЛЕННАЯ КОРПОРАЦИЯ"</a:t>
            </a:r>
            <a:endParaRPr lang="en-US" sz="1200" u="sng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591508" y="3550847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1,05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2017-2020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 ЧЕЛОВЕКА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537559" y="2890629"/>
            <a:ext cx="4069993" cy="553998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СЕТИ АВТОМОБИЛЬНЫХ КОМПРЕССОРНЫХ СТАНЦИЙ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000" b="1" u="sng" dirty="0" smtClean="0">
                <a:solidFill>
                  <a:prstClr val="black"/>
                </a:solidFill>
              </a:rPr>
              <a:t>ООО </a:t>
            </a:r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ГАЗПРОМ ГАЗОМОТОРНОЕ ТОПЛИВО</a:t>
            </a:r>
            <a:r>
              <a:rPr lang="ru-RU" sz="1000" b="1" dirty="0" smtClean="0"/>
              <a:t>"</a:t>
            </a:r>
            <a:endParaRPr lang="en-US" sz="1000" dirty="0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708549" y="5350787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40 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2017-2020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819497" y="4544269"/>
            <a:ext cx="3650285" cy="58477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РАЗМЕЩЕНИЕ ТЕННИСНОГО ЦЕНТРА НА ТЕРРИТОРИИ ВОЛГОГРАДСКОЙ ОБЛАСТИ В Г. ВОЛЖСКИЙ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"ТЕНИС ПАРК"</a:t>
            </a:r>
            <a:endParaRPr lang="en-US" sz="1200" u="sng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562246" y="1809672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2016-2020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673194" y="980243"/>
            <a:ext cx="3650285" cy="769441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ЦЕНТР СПОРТИВНОЙ ПОДГОТОВКИ ПО ТХЭКВАНДО </a:t>
            </a:r>
            <a:r>
              <a:rPr lang="en-US" sz="1000" b="1" u="sng" dirty="0" smtClean="0">
                <a:solidFill>
                  <a:prstClr val="black"/>
                </a:solidFill>
              </a:rPr>
              <a:t>WTF</a:t>
            </a:r>
            <a:r>
              <a:rPr lang="ru-RU" sz="1000" b="1" u="sng" dirty="0" smtClean="0">
                <a:solidFill>
                  <a:prstClr val="black"/>
                </a:solidFill>
              </a:rPr>
              <a:t> (ОЛИМПИЙСКАЯ ВЕРСИЯ)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ВОЛГОГРАДСКАЯ РЕГИОНАЛЬНАЯ ОБЩЕСТВЕННАЯ ОРГАНИЗАЦИЯ СПОРТИВНЫЙ КЛУБ </a:t>
            </a:r>
            <a:r>
              <a:rPr lang="ru-RU" sz="1200" b="1" u="sng" dirty="0" smtClean="0"/>
              <a:t>"ЧЕМПИОН"</a:t>
            </a:r>
            <a:endParaRPr lang="en-US" sz="1200" u="sng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68349" y="5325387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120 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2019-2020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79297" y="4683969"/>
            <a:ext cx="3650285" cy="43088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АКВАКОМПЛЕКС С БАСЕЙНОМ И ТРЕНАЖЕРНЫМ ЗАЛОМ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"АКВА"</a:t>
            </a:r>
            <a:endParaRPr lang="en-US" sz="12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1209491" y="1784320"/>
            <a:ext cx="1021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УЧАСТКА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7141" y="1777970"/>
            <a:ext cx="1021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ПРОЕКТОВ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57" y="329825"/>
            <a:ext cx="87238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Безымянный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89" y="921715"/>
            <a:ext cx="2208476" cy="1258215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586630" y="844629"/>
            <a:ext cx="4179899" cy="538792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57112" y="1029242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ГОРОДИЩЕНСКИЙ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РАЙОН</a:t>
            </a:r>
          </a:p>
          <a:p>
            <a:endParaRPr lang="ru-RU" sz="1400" b="1" dirty="0"/>
          </a:p>
        </p:txBody>
      </p:sp>
      <p:pic>
        <p:nvPicPr>
          <p:cNvPr id="67" name="Рисунок 66" descr="котельников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89" y="957638"/>
            <a:ext cx="2344244" cy="1269243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374018" y="847966"/>
            <a:ext cx="4015102" cy="538458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5501" y="1233487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КОТЕЛЬНИКОВСКИЙ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РАЙОН</a:t>
            </a:r>
          </a:p>
          <a:p>
            <a:endParaRPr lang="ru-RU" sz="1400" b="1" dirty="0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4762195" y="2675866"/>
          <a:ext cx="3891686" cy="7330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44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4,5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44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2015-2020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44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847027" y="889107"/>
            <a:ext cx="1887323" cy="1692771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СОЗДАНИЕ ПЛЕМПТИЦЕРЕПРОДУКТОРА </a:t>
            </a:r>
            <a:r>
              <a:rPr lang="en-US" sz="1000" b="1" u="sng" dirty="0" smtClean="0">
                <a:solidFill>
                  <a:prstClr val="black"/>
                </a:solidFill>
              </a:rPr>
              <a:t>II </a:t>
            </a:r>
            <a:r>
              <a:rPr lang="ru-RU" sz="1000" b="1" u="sng" dirty="0" smtClean="0">
                <a:solidFill>
                  <a:prstClr val="black"/>
                </a:solidFill>
              </a:rPr>
              <a:t>ПОРЯДКА ООО ВОЛГОГРАДСКИЙ БРОЙЛЕР МОЩНОСТЬЮ 60 МЛН. ШТ. ИНКУБАЦИОННОГО ЯЙЦА В ГОД В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ВОЛГОГРАДСКИЙ БРОЙЛЕР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4885335" y="4891152"/>
          <a:ext cx="3891686" cy="851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83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12,5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83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015-2017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83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846016" y="3660347"/>
            <a:ext cx="4069993" cy="1046440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РАЗВИТИЕ ОПТОВО-РАСПРЕДЕЛИТЕЛЬНОГО ЦЕНТРА ДЛЯ ПЕРЕРАБОТКИ И СБЫТАСЕЛЬСКОХОЗЯЙСТВЕННОЙ ПРОДУКЦИИ В ВОЛГОГРАДСКОЙ ОБЛАСТИ В РАМКАХ ФОРМИРОВАНИЯ СЕТИ ОПТОВО-РАСПРЕДЕЛИТЕЛЬНЫХ ЦЕНТРОВ ТОРГОВЛИ И ПЕРЕРАБОТКИ СЕЛЬСКОХОЗЯЙСТВЕННОЙ ПРОДУКЦИИ</a:t>
            </a: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СТАЛИНГРАД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349910" y="2440559"/>
          <a:ext cx="3891686" cy="763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54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260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54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2016-2020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5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918765" y="902518"/>
            <a:ext cx="1439874" cy="1569660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МЕЛИОРАТИВНОЙ СИСТЕМЫ ОРОШАЕМОГО УЧАСТКА ДАНИЛОВСКИЙ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 </a:t>
            </a:r>
            <a:r>
              <a:rPr lang="ru-RU" sz="1200" b="1" u="sng" dirty="0" smtClean="0">
                <a:solidFill>
                  <a:prstClr val="black"/>
                </a:solidFill>
              </a:rPr>
              <a:t>ЮЖНЫЙ ЗЕРНОВОЙ РЫНОК-1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436473" y="3997479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1,05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2017-2020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 ЧЕЛОВЕКА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382524" y="3337261"/>
            <a:ext cx="4069993" cy="553998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СЕТИ АВТОМОБИЛЬНЫХ КОМПРЕССОРНЫХ СТАНЦИЙ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000" b="1" u="sng" dirty="0" smtClean="0">
                <a:solidFill>
                  <a:prstClr val="black"/>
                </a:solidFill>
              </a:rPr>
              <a:t>ООО </a:t>
            </a:r>
            <a:r>
              <a:rPr lang="ru-RU" sz="1000" b="1" u="sng" dirty="0" smtClean="0"/>
              <a:t>«</a:t>
            </a:r>
            <a:r>
              <a:rPr lang="ru-RU" sz="1000" b="1" u="sng" dirty="0" smtClean="0">
                <a:solidFill>
                  <a:prstClr val="black"/>
                </a:solidFill>
              </a:rPr>
              <a:t>ГАЗПРОМ ГАЗОМОТОРНОЕ ТОПЛИВО</a:t>
            </a:r>
            <a:r>
              <a:rPr lang="ru-RU" sz="1000" b="1" dirty="0" smtClean="0"/>
              <a:t>"</a:t>
            </a:r>
            <a:endParaRPr lang="en-US" sz="1000" dirty="0"/>
          </a:p>
        </p:txBody>
      </p:sp>
      <p:graphicFrame>
        <p:nvGraphicFramePr>
          <p:cNvPr id="81" name="Таблица 80"/>
          <p:cNvGraphicFramePr>
            <a:graphicFrameLocks noGrp="1"/>
          </p:cNvGraphicFramePr>
          <p:nvPr/>
        </p:nvGraphicFramePr>
        <p:xfrm>
          <a:off x="493775" y="5430038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12,06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2016-2020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0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39826" y="4901493"/>
            <a:ext cx="4069993" cy="43088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"РАЗВИТИЕ ЖИЛОГО РАЙОНА "ДУБОВАЯ РОЩА" 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ЕВРОХИМВОЛГАКАЛИЙ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1502" y="1669009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4234" y="1667030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5329" y="1544650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8061" y="1542671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091955-4C22-4819-B388-B28D22D57861}"/>
              </a:ext>
            </a:extLst>
          </p:cNvPr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A6969A-CCAE-4B6B-9AD4-E8051DE594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0" y="290902"/>
            <a:ext cx="8458200" cy="7568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6214C-43D4-4F96-8DBD-73C978524582}"/>
              </a:ext>
            </a:extLst>
          </p:cNvPr>
          <p:cNvSpPr/>
          <p:nvPr/>
        </p:nvSpPr>
        <p:spPr>
          <a:xfrm>
            <a:off x="380999" y="243531"/>
            <a:ext cx="84051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ИНВЕСТИЦИОННЫЙ </a:t>
            </a:r>
            <a:r>
              <a:rPr lang="ru-RU" sz="1600" b="1" dirty="0" smtClean="0">
                <a:solidFill>
                  <a:schemeClr val="bg1"/>
                </a:solidFill>
              </a:rPr>
              <a:t>ПРОЕКТ НА ТЕРРИТОРИИ АЛЕКСЕЕВСКОГО РАЙОНА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700" b="1" dirty="0">
                <a:solidFill>
                  <a:schemeClr val="bg1"/>
                </a:solidFill>
              </a:rPr>
              <a:t>"СТРОИТЕЛЬСТВО ПРЕДПРИЯТИЯ ПО ГЛУБОКОЙ ПЕРЕРАБОТКЕ ЗЕРНА КУКУРУЗЫ В ХУТОРЕ ШАРАШЕНСКИЙ АЛЕКСЕЕВСКОГО РАЙОНА ВОЛГОГРАДСКОЙ ОБЛАСТИ" </a:t>
            </a:r>
          </a:p>
        </p:txBody>
      </p:sp>
      <p:pic>
        <p:nvPicPr>
          <p:cNvPr id="6" name="Picture 4" descr="C:\Users\I_kuzlaeva\Desktop\IMG_0592-16-08-18-02-47.JPG">
            <a:extLst>
              <a:ext uri="{FF2B5EF4-FFF2-40B4-BE49-F238E27FC236}">
                <a16:creationId xmlns:a16="http://schemas.microsoft.com/office/drawing/2014/main" xmlns="" id="{12773BBD-5825-46AA-954F-D0330399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290" y="1179773"/>
            <a:ext cx="2717566" cy="1787857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041599" y="3063164"/>
            <a:ext cx="2743200" cy="3046988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600" b="1" u="sng" dirty="0">
                <a:solidFill>
                  <a:prstClr val="black"/>
                </a:solidFill>
              </a:rPr>
              <a:t>ОБЪЕМ ИНВЕСТИЦИЙ</a:t>
            </a:r>
            <a:endParaRPr lang="en-US" sz="1600" dirty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600" b="1" dirty="0">
                <a:solidFill>
                  <a:prstClr val="black"/>
                </a:solidFill>
              </a:rPr>
              <a:t>11,6 млрд. </a:t>
            </a:r>
            <a:r>
              <a:rPr lang="ru-RU" sz="1600" b="1" dirty="0" smtClean="0">
                <a:solidFill>
                  <a:prstClr val="black"/>
                </a:solidFill>
              </a:rPr>
              <a:t>рублей</a:t>
            </a:r>
            <a:endParaRPr lang="ru-RU" sz="1600" b="1" u="sng" dirty="0" smtClean="0"/>
          </a:p>
          <a:p>
            <a:pPr algn="ctr"/>
            <a:endParaRPr lang="ru-RU" sz="1600" b="1" u="sng" dirty="0" smtClean="0"/>
          </a:p>
          <a:p>
            <a:pPr algn="ctr"/>
            <a:r>
              <a:rPr lang="ru-RU" sz="1600" b="1" u="sng" dirty="0" smtClean="0"/>
              <a:t>СРОК </a:t>
            </a:r>
            <a:r>
              <a:rPr lang="ru-RU" sz="1600" b="1" u="sng" dirty="0"/>
              <a:t>РЕАЛИЗАЦИИ ПРОЕКТА</a:t>
            </a:r>
            <a:r>
              <a:rPr lang="ru-RU" sz="1600" b="1" dirty="0"/>
              <a:t> </a:t>
            </a:r>
            <a:endParaRPr lang="en-US" sz="1600" b="1" dirty="0"/>
          </a:p>
          <a:p>
            <a:pPr algn="ctr"/>
            <a:r>
              <a:rPr lang="ru-RU" sz="1600" b="1" dirty="0"/>
              <a:t>2015-2021 гг</a:t>
            </a:r>
            <a:r>
              <a:rPr lang="ru-RU" sz="1600" b="1" dirty="0" smtClean="0"/>
              <a:t>.</a:t>
            </a:r>
          </a:p>
          <a:p>
            <a:pPr algn="ctr"/>
            <a:endParaRPr lang="ru-RU" sz="1600" b="1" u="sng" dirty="0" smtClean="0"/>
          </a:p>
          <a:p>
            <a:pPr algn="ctr"/>
            <a:r>
              <a:rPr lang="ru-RU" sz="1600" b="1" u="sng" dirty="0" smtClean="0"/>
              <a:t>РАБОЧИЕ МЕСТА</a:t>
            </a:r>
          </a:p>
          <a:p>
            <a:pPr algn="ctr"/>
            <a:r>
              <a:rPr lang="ru-RU" sz="1600" b="1" dirty="0" smtClean="0"/>
              <a:t>250 человек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u="sng" dirty="0" smtClean="0"/>
              <a:t>НАЛОГОВЫЕ ОТЧИСЛЕНИЯ</a:t>
            </a:r>
          </a:p>
          <a:p>
            <a:pPr algn="ctr"/>
            <a:r>
              <a:rPr lang="ru-RU" sz="1600" b="1" dirty="0" smtClean="0"/>
              <a:t>215 млн. рублей</a:t>
            </a:r>
          </a:p>
        </p:txBody>
      </p:sp>
      <p:sp>
        <p:nvSpPr>
          <p:cNvPr id="8" name="AutoShape 2" descr="https://apf.mail.ru/cgi-bin/readmsg/FullSizeRender-06-09-18-11-42.jpg?id=15362233890000000067%3B0%3B1&amp;x-email=kmn0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v_karnauhov\Desktop\85Картинки\983de6d12a998416488bfa752b95cf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027" y="1184250"/>
            <a:ext cx="5267773" cy="29364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35278" y="1666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"</a:t>
            </a:r>
            <a:r>
              <a:rPr lang="ru-RU" sz="4000" b="1" u="sng" dirty="0" smtClean="0">
                <a:solidFill>
                  <a:schemeClr val="bg1"/>
                </a:solidFill>
              </a:rPr>
              <a:t>НЬЮ БИО</a:t>
            </a:r>
            <a:r>
              <a:rPr lang="ru-RU" sz="4000" b="1" dirty="0" smtClean="0">
                <a:solidFill>
                  <a:schemeClr val="bg1"/>
                </a:solidFill>
              </a:rPr>
              <a:t>"</a:t>
            </a:r>
            <a:endParaRPr lang="ru-RU" sz="4000" b="1" u="sng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87350" y="4260850"/>
          <a:ext cx="5321300" cy="22696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21300"/>
              </a:tblGrid>
              <a:tr h="58293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ПРОИЗВОДСТВО ИМПОРТОЗАМЕЩАЮЩЕЙ ПРОДУКЦИИ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553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АГРОПРОМЫШЛЕННОЙ БЕЗОПАСНОСТИ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БИОТЕХНОЛОГИЙ В РОССИИ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ПРОИЗВОДСТВА КОРМОВ ДЛЯ ЖИВОТНОВОДСТВА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57" y="329825"/>
            <a:ext cx="87238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 descr="ОЛЬ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1475761"/>
            <a:ext cx="2375015" cy="1280161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349521" y="873524"/>
            <a:ext cx="8421404" cy="26797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5453" y="1598787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ОЛЬХОВСКИЙ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РАЙОН</a:t>
            </a:r>
          </a:p>
          <a:p>
            <a:endParaRPr lang="ru-RU" sz="1400" b="1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832957" y="1144961"/>
            <a:ext cx="2030753" cy="1046440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ТЕПЛИЧНОГО КОМПЛЕКСА ПЛОЩАДЬЮ 15,72 ГА В ОЛЬХОВСКОМ МУНИЦИПАЛЬНОМ РАЙОНЕ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 </a:t>
            </a:r>
            <a:r>
              <a:rPr lang="ru-RU" sz="1200" b="1" u="sng" dirty="0" smtClean="0">
                <a:solidFill>
                  <a:prstClr val="black"/>
                </a:solidFill>
              </a:rPr>
              <a:t>АГРОЛЬ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4902979" y="1145361"/>
          <a:ext cx="3681406" cy="91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81406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1,26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2016-2021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126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788079" y="2330736"/>
            <a:ext cx="2113104" cy="1200329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РАЗМЕЩЕНИЕ КОМПЛЕКСА ПО ВЫРАЩИВАНИЮ И ХРАНЕНИЮ СЕЛЬСКОХОЗЯЙСТВЕННОЙ ПРОДУКЦИИ В ОЛЬХОВСКОМ МУНИЦИПАЛЬНОМ РАЙОНЕ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 </a:t>
            </a:r>
            <a:r>
              <a:rPr lang="ru-RU" sz="1200" b="1" u="sng" dirty="0" smtClean="0">
                <a:solidFill>
                  <a:prstClr val="black"/>
                </a:solidFill>
              </a:rPr>
              <a:t>АГРОЛЬ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4937759" y="2409673"/>
          <a:ext cx="3718559" cy="91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8559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1,34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2018-2019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736871" y="2171849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19603" y="2169870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 descr="средняя ахтуб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52" y="3821605"/>
            <a:ext cx="2114092" cy="124587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43428" y="3760406"/>
            <a:ext cx="4104214" cy="249281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664" y="4024812"/>
            <a:ext cx="28701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СРЕДНЕАХТУБИНСКИЙ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РАЙОН</a:t>
            </a:r>
          </a:p>
          <a:p>
            <a:endParaRPr lang="ru-RU" sz="1400" b="1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49910" y="5482409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12,2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2015-2017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501798" y="3783435"/>
            <a:ext cx="1945844" cy="1723549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СВИНОВОДЧЕСКИХ КОМПЛЕКСОВ, КОМБИКОРМОВОГО ЗАВОДА И МЯСОПЕРЕРАБАТЫВАЮЩЕГО КОМПЛЕКСА В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"ВОЛЖСКАЯ АГРОПРОМЫШЛЕННАЯ КОРПОРАЦИЯ"</a:t>
            </a:r>
            <a:endParaRPr lang="en-US" sz="1200" u="sng" dirty="0"/>
          </a:p>
        </p:txBody>
      </p:sp>
      <p:pic>
        <p:nvPicPr>
          <p:cNvPr id="36" name="Рисунок 35" descr="97c52b71-5e56-4489-a351-3566d58a80f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848" y="3831893"/>
            <a:ext cx="2312700" cy="12362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76685" y="3995553"/>
            <a:ext cx="2518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ГОРОДСКОЙ ОКРУГ ГОРОД МИХАЙЛОВКА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</a:t>
            </a:r>
          </a:p>
          <a:p>
            <a:endParaRPr lang="ru-RU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35424" y="3750828"/>
            <a:ext cx="4215551" cy="250239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635397" y="5192521"/>
          <a:ext cx="3891686" cy="91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1,05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МЛРД.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2017-2023 гг.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 ЧЕЛОВЕКА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920179" y="3833423"/>
            <a:ext cx="1855620" cy="1107996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СЕТИ АВТОМОБИЛЬНЫХ КОМПРЕССОРНЫХ СТАНЦИЙ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«</a:t>
            </a:r>
            <a:r>
              <a:rPr lang="ru-RU" sz="1200" b="1" u="sng" dirty="0" smtClean="0">
                <a:solidFill>
                  <a:prstClr val="black"/>
                </a:solidFill>
              </a:rPr>
              <a:t>ГАЗПРОМ ГАЗОМОТОРНОЕ ТОПЛИВО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0100" y="4484088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92832" y="4482109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7274" y="4520664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0006" y="4518685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377742"/>
            <a:ext cx="8486775" cy="650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498" y="351759"/>
            <a:ext cx="8478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ЗАКОН ВОЛГОГРАДСКОЙ ОБЛАСТИ ОТ 30.06.2015</a:t>
            </a:r>
          </a:p>
          <a:p>
            <a:pPr lvl="0" algn="ctr"/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 85-ОД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259523" y="2937161"/>
            <a:ext cx="5500046" cy="91940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400" b="1" dirty="0" smtClean="0">
                <a:solidFill>
                  <a:prstClr val="black"/>
                </a:solidFill>
              </a:rPr>
              <a:t>ПРЕДОСТАВЛЕНИЕ ЗЕМЕЛЬНЫХ УЧАСТКОВ В АРЕНДУ БЕЗ ТОРГОВ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252698" y="1269556"/>
            <a:ext cx="5513696" cy="51077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b">
            <a:spAutoFit/>
          </a:bodyPr>
          <a:lstStyle/>
          <a:p>
            <a:pPr lvl="0" algn="ctr" defTabSz="914400"/>
            <a:r>
              <a:rPr lang="ru-RU" sz="2400" b="1" dirty="0" smtClean="0">
                <a:solidFill>
                  <a:prstClr val="black"/>
                </a:solidFill>
              </a:rPr>
              <a:t>ФОРМА ПОДДЕРЖКИ ИНВЕСТОРОВ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232227" y="4641599"/>
            <a:ext cx="5540991" cy="141315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400" b="1" dirty="0" smtClean="0">
                <a:solidFill>
                  <a:prstClr val="black"/>
                </a:solidFill>
              </a:rPr>
              <a:t>РЕШЕНИЕ СОЦИАЛЬНО ЗНАЧИМЫХ ВОПРОСОВ РЕГИОНА</a:t>
            </a:r>
          </a:p>
          <a:p>
            <a:pPr lvl="0" defTabSz="914400"/>
            <a:endParaRPr lang="ru-RU" sz="2900" b="1" dirty="0" smtClean="0">
              <a:solidFill>
                <a:prstClr val="black"/>
              </a:solidFill>
            </a:endParaRPr>
          </a:p>
        </p:txBody>
      </p:sp>
      <p:pic>
        <p:nvPicPr>
          <p:cNvPr id="1028" name="Picture 4" descr="ÐÐ°ÑÑÐ¸Ð½ÐºÐ¸ Ð¿Ð¾ Ð·Ð°Ð¿ÑÐ¾ÑÑ Ð²ÑÑÐ¾ÑÐ½Ð¾Ðµ Ð·Ð´Ð°Ð½Ð¸Ðµ Ð¾ÑÐ¸ÑÐ½Ð¾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8" y="1214650"/>
            <a:ext cx="2600717" cy="4827705"/>
          </a:xfrm>
          <a:prstGeom prst="rect">
            <a:avLst/>
          </a:prstGeom>
          <a:noFill/>
        </p:spPr>
      </p:pic>
      <p:pic>
        <p:nvPicPr>
          <p:cNvPr id="1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091955-4C22-4819-B388-B28D22D57861}"/>
              </a:ext>
            </a:extLst>
          </p:cNvPr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A6969A-CCAE-4B6B-9AD4-E8051DE594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271140"/>
            <a:ext cx="8485632" cy="6867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6214C-43D4-4F96-8DBD-73C978524582}"/>
              </a:ext>
            </a:extLst>
          </p:cNvPr>
          <p:cNvSpPr/>
          <p:nvPr/>
        </p:nvSpPr>
        <p:spPr>
          <a:xfrm>
            <a:off x="445273" y="287270"/>
            <a:ext cx="83727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ИНВЕСТИЦИОННЫЙ ПРОЕКТ НА ТЕРРИТОРИИ  ГОРОДСКОГО ОКРУГА ГОРОДА МИХАЙЛОВКА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"СТРОИТЕЛЬСТВО ТЕПЛИЧНОГО КОМПЛЕКСА В ВОЛГОГРАДСКОЙ ОБЛАСТИ"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056331" y="3115183"/>
            <a:ext cx="2743200" cy="3046988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600" b="1" u="sng" dirty="0">
                <a:solidFill>
                  <a:prstClr val="black"/>
                </a:solidFill>
              </a:rPr>
              <a:t>ОБЪЕМ ИНВЕСТИЦИЙ</a:t>
            </a:r>
            <a:endParaRPr lang="en-US" sz="1600" dirty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600" b="1" dirty="0" smtClean="0">
                <a:solidFill>
                  <a:prstClr val="black"/>
                </a:solidFill>
              </a:rPr>
              <a:t>5 </a:t>
            </a:r>
            <a:r>
              <a:rPr lang="ru-RU" sz="1600" b="1" dirty="0">
                <a:solidFill>
                  <a:prstClr val="black"/>
                </a:solidFill>
              </a:rPr>
              <a:t>млрд. </a:t>
            </a:r>
            <a:r>
              <a:rPr lang="ru-RU" sz="1600" b="1" dirty="0" smtClean="0">
                <a:solidFill>
                  <a:prstClr val="black"/>
                </a:solidFill>
              </a:rPr>
              <a:t>рублей</a:t>
            </a:r>
            <a:endParaRPr lang="ru-RU" sz="1600" b="1" u="sng" dirty="0" smtClean="0"/>
          </a:p>
          <a:p>
            <a:pPr algn="ctr"/>
            <a:endParaRPr lang="ru-RU" sz="1600" b="1" u="sng" dirty="0" smtClean="0"/>
          </a:p>
          <a:p>
            <a:pPr algn="ctr"/>
            <a:r>
              <a:rPr lang="ru-RU" sz="1600" b="1" u="sng" dirty="0" smtClean="0"/>
              <a:t>СРОК </a:t>
            </a:r>
            <a:r>
              <a:rPr lang="ru-RU" sz="1600" b="1" u="sng" dirty="0"/>
              <a:t>РЕАЛИЗАЦИИ ПРОЕКТА</a:t>
            </a:r>
            <a:r>
              <a:rPr lang="ru-RU" sz="1600" b="1" dirty="0"/>
              <a:t> </a:t>
            </a:r>
            <a:endParaRPr lang="en-US" sz="1600" b="1" dirty="0"/>
          </a:p>
          <a:p>
            <a:pPr algn="ctr"/>
            <a:r>
              <a:rPr lang="ru-RU" sz="1600" b="1" dirty="0" smtClean="0"/>
              <a:t>201</a:t>
            </a:r>
            <a:r>
              <a:rPr lang="en-US" sz="1600" b="1" dirty="0" smtClean="0"/>
              <a:t>6</a:t>
            </a:r>
            <a:r>
              <a:rPr lang="ru-RU" sz="1600" b="1" dirty="0" smtClean="0"/>
              <a:t>-202</a:t>
            </a:r>
            <a:r>
              <a:rPr lang="en-US" sz="1600" b="1" dirty="0" smtClean="0"/>
              <a:t>3</a:t>
            </a:r>
            <a:r>
              <a:rPr lang="ru-RU" sz="1600" b="1" dirty="0" smtClean="0"/>
              <a:t> </a:t>
            </a:r>
            <a:r>
              <a:rPr lang="ru-RU" sz="1600" b="1" dirty="0"/>
              <a:t>гг</a:t>
            </a:r>
            <a:r>
              <a:rPr lang="ru-RU" sz="1600" b="1" dirty="0" smtClean="0"/>
              <a:t>.</a:t>
            </a:r>
          </a:p>
          <a:p>
            <a:pPr algn="ctr"/>
            <a:endParaRPr lang="ru-RU" sz="1600" b="1" u="sng" dirty="0" smtClean="0"/>
          </a:p>
          <a:p>
            <a:pPr algn="ctr"/>
            <a:r>
              <a:rPr lang="ru-RU" sz="1600" b="1" u="sng" dirty="0" smtClean="0"/>
              <a:t>РАБОЧИЕ МЕСТА</a:t>
            </a:r>
          </a:p>
          <a:p>
            <a:pPr algn="ctr"/>
            <a:r>
              <a:rPr lang="ru-RU" sz="1600" b="1" dirty="0" smtClean="0"/>
              <a:t>500 человек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u="sng" dirty="0" smtClean="0"/>
              <a:t>НАЛОГОВЫЕ ОТЧИСЛЕНИЯ</a:t>
            </a:r>
          </a:p>
          <a:p>
            <a:pPr algn="ctr"/>
            <a:r>
              <a:rPr lang="ru-RU" sz="1600" b="1" dirty="0" smtClean="0"/>
              <a:t>300 млн. рублей</a:t>
            </a:r>
          </a:p>
        </p:txBody>
      </p:sp>
      <p:sp>
        <p:nvSpPr>
          <p:cNvPr id="7" name="AutoShape 2" descr="https://apf.mail.ru/cgi-bin/readmsg/FullSizeRender-06-09-18-11-42.jpg?id=15362233890000000067%3B0%3B1&amp;x-email=kmn0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 descr="C:\Users\I_kuzlaeva\Desktop\FullSizeRender-06-09-18-11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672" y="1048527"/>
            <a:ext cx="2770496" cy="1960017"/>
          </a:xfrm>
          <a:prstGeom prst="rect">
            <a:avLst/>
          </a:prstGeom>
          <a:noFill/>
        </p:spPr>
      </p:pic>
      <p:pic>
        <p:nvPicPr>
          <p:cNvPr id="9" name="Picture 2" descr="C:\Users\v_karnauhov\Desktop\85Картинки\4fa5d681d6835b873b1693220ef238a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359" y="1066793"/>
            <a:ext cx="5302606" cy="313119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0546" y="12624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</a:rPr>
              <a:t>"ВОЛЖСКИЙ АГРО КОМПЛЕКС" 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66514"/>
              </p:ext>
            </p:extLst>
          </p:nvPr>
        </p:nvGraphicFramePr>
        <p:xfrm>
          <a:off x="373075" y="4365087"/>
          <a:ext cx="5316525" cy="19499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16525"/>
              </a:tblGrid>
              <a:tr h="1283621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СОЗДАНИЕ В Г. МИХАЙЛОВКА, ВОЛГОГРАДСКОЙ ОБЛАСТИ СОВРЕМЕННОГО ТЕПЛИЧНОГО КОМПЛЕКСА ПО ВЫРАЩИВАНИЮ ОГУРЦОВ И ТОМАТОВ ПО ГОЛЛАНДСКОЙ ТЕХНОЛОГИИ, ПЛОЩАДЬЮ 50 ГА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66366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РЕАЛИЗАЦИЯ ОВОЩЕЙ СВЫШЕ 11 ТЫС. ТОНН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ФРОЛО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4" y="3866321"/>
            <a:ext cx="2115047" cy="1150952"/>
          </a:xfrm>
          <a:prstGeom prst="rect">
            <a:avLst/>
          </a:prstGeom>
        </p:spPr>
      </p:pic>
      <p:pic>
        <p:nvPicPr>
          <p:cNvPr id="2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 descr="НИКОЛАЕВС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0" y="1223465"/>
            <a:ext cx="1817174" cy="10954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57" y="329825"/>
            <a:ext cx="872387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343814" y="1083592"/>
            <a:ext cx="3913632" cy="232529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7229" y="1348670"/>
            <a:ext cx="2518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НИКОЛАЕВСКИЙ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РАЙОН</a:t>
            </a:r>
          </a:p>
          <a:p>
            <a:endParaRPr lang="ru-RU" sz="1400" b="1" dirty="0"/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349910" y="2579547"/>
          <a:ext cx="3891686" cy="8147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71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52,5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71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2015-2017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71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43ЧЕЛОВЕКА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326235" y="1165867"/>
            <a:ext cx="2025090" cy="135421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u="sng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УСТАНОВКА МИНИ-ЗАВОДА ПО УБОЮ СКОТА И ПЕРЕРАБОТКЕ МОЛОКА, СТРОИТЕЛЬСТВО ДВУХ ОВОЩЕХРАНИЛИЩ И КОМПЛЕКСА СКЛАДСКИХ ПОМЕЩЕНИЙДЛЯ С/Х ПРОДУКЦИИ 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ССПК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КОЛОС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pic>
        <p:nvPicPr>
          <p:cNvPr id="80" name="Рисунок 79" descr="Приход-храма-Михаила-Архангел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838" y="1185063"/>
            <a:ext cx="2026310" cy="125821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4520794" y="1082051"/>
            <a:ext cx="4215551" cy="233414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93957" y="1270061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</a:t>
            </a:r>
            <a:r>
              <a:rPr lang="ru-RU" sz="1600" b="1" dirty="0" smtClean="0">
                <a:solidFill>
                  <a:schemeClr val="bg1"/>
                </a:solidFill>
              </a:rPr>
              <a:t>КОТОВСКИЙ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    РАЙОН</a:t>
            </a:r>
          </a:p>
          <a:p>
            <a:endParaRPr lang="ru-RU" sz="1400" b="1" dirty="0"/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4620768" y="2549066"/>
          <a:ext cx="3891686" cy="8232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7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100,16 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2014-2018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751930" y="1208538"/>
            <a:ext cx="1994610" cy="1046440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ОРГАНИЗАЦИЯ ФЕРМЫ ПО ВЫРАЩИВАНИЮ КРУПНОГО РОГАТОГО СКОТА НА ТЕРРИТОРИИ КОТОВСКОГО МУНИЦИПАЛЬНОГО РАЙОНА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"КФХ МЯСНИКОВ"</a:t>
            </a:r>
            <a:endParaRPr lang="en-US" sz="1200" u="sng" dirty="0"/>
          </a:p>
        </p:txBody>
      </p:sp>
      <p:pic>
        <p:nvPicPr>
          <p:cNvPr id="95" name="Рисунок 94" descr="Клач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51" y="3859670"/>
            <a:ext cx="2113953" cy="1158558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330015" y="3777529"/>
            <a:ext cx="3920116" cy="233797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1587" y="3946838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КАЛАЧАЕВСКИЙ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РАЙОН</a:t>
            </a:r>
          </a:p>
          <a:p>
            <a:endParaRPr lang="ru-RU" sz="1400" b="1" dirty="0"/>
          </a:p>
        </p:txBody>
      </p:sp>
      <p:graphicFrame>
        <p:nvGraphicFramePr>
          <p:cNvPr id="98" name="Таблица 97"/>
          <p:cNvGraphicFramePr>
            <a:graphicFrameLocks noGrp="1"/>
          </p:cNvGraphicFramePr>
          <p:nvPr/>
        </p:nvGraphicFramePr>
        <p:xfrm>
          <a:off x="342595" y="5347411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12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750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12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2018-2019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12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523744" y="3828600"/>
            <a:ext cx="1652015" cy="1538883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ПЛОДОХРАНИЛИЩА ДЛЯ ХРАНЕНИЯ И ПОДРАБОТКИ ФРУКТОВ, ОБЪЕМОМ 10000 ТОНН ООО НПГ САДЫ ПРИДОНЬЯ 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 НПГ "САДЫ ПРИДОНЬЯ"</a:t>
            </a:r>
            <a:endParaRPr lang="en-US" sz="1200" u="sng" dirty="0"/>
          </a:p>
        </p:txBody>
      </p:sp>
      <p:sp>
        <p:nvSpPr>
          <p:cNvPr id="105" name="TextBox 104"/>
          <p:cNvSpPr txBox="1"/>
          <p:nvPr/>
        </p:nvSpPr>
        <p:spPr>
          <a:xfrm>
            <a:off x="436948" y="1764106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19680" y="1762127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07805" y="1806778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90537" y="1804799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9348" y="4403674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72080" y="4401695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37580" y="3802708"/>
            <a:ext cx="4216806" cy="233797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9152" y="3972017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ФРОЛОВСКИЙ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РАЙОН</a:t>
            </a:r>
          </a:p>
          <a:p>
            <a:endParaRPr lang="ru-RU" sz="1400" b="1" dirty="0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550160" y="5372590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12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412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12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2018-2019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12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185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6854024" y="3853779"/>
            <a:ext cx="1751937" cy="1354217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ИННОВАЦИОННОГО КОМПЛЕКСА ПО ВЫРАЩИВАНИЮ ШАМПИНЬОНОВ В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"ПРОЕКТ АЛЬФА"</a:t>
            </a:r>
            <a:endParaRPr lang="en-US" sz="1200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4796913" y="4428853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9645" y="4426874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УЧАСТОК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415430"/>
            <a:ext cx="8017460" cy="44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 descr="ленинс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20" y="1091655"/>
            <a:ext cx="2262202" cy="1309462"/>
          </a:xfrm>
          <a:prstGeom prst="rect">
            <a:avLst/>
          </a:prstGeom>
        </p:spPr>
      </p:pic>
      <p:pic>
        <p:nvPicPr>
          <p:cNvPr id="38" name="Рисунок 37" descr="Дубов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1" y="1083784"/>
            <a:ext cx="1974106" cy="12683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431" y="321934"/>
            <a:ext cx="8462512" cy="386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57" y="329825"/>
            <a:ext cx="87238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5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ПРОЕКТЫ РЕАЛИЗУЕМЫЕ НА ТЕРРИТОРИИ ВОЛГОГРАДСКОЙ ОБЛАСТИ С ИЮЛЯ 2015 Г.</a:t>
            </a:r>
            <a:r>
              <a:rPr lang="ru-RU" sz="165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101" y="1033408"/>
            <a:ext cx="4036003" cy="234590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3206" y="1034824"/>
            <a:ext cx="4121377" cy="508068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86014" y="1504965"/>
            <a:ext cx="2518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ДУБОВСКИЙ РАЙОН</a:t>
            </a:r>
          </a:p>
          <a:p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05829" y="1263328"/>
            <a:ext cx="2518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ЛЕНИНСКИЙ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РАЙОН</a:t>
            </a:r>
          </a:p>
          <a:p>
            <a:endParaRPr lang="ru-RU" sz="1400" b="1" dirty="0"/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4689043" y="2566137"/>
          <a:ext cx="3891686" cy="7988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66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66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2018-2019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66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7183526" y="1430433"/>
            <a:ext cx="1499614" cy="58477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СТРОИТЕЛЬСТВО СИСТЕМЫ ОРОШЕНИЯ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КУХМАСТЕР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4717084" y="4518077"/>
          <a:ext cx="3891686" cy="8366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78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78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2018-2018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7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4663135" y="3923695"/>
            <a:ext cx="4069993" cy="58477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</a:t>
            </a:r>
            <a:r>
              <a:rPr lang="ru-RU" sz="1000" b="1" u="sng" dirty="0" smtClean="0">
                <a:solidFill>
                  <a:prstClr val="black"/>
                </a:solidFill>
              </a:rPr>
              <a:t>ОЧИСТНЫЕ СООРУЖЕНИЯ ДЛЯ  ОЧИСТКИ ВОДЫ ПОСЛЕ ПЕРВИЧНОЙ МОЙКИ ОВОЩЕЙ (ТОМАТОВ)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КУХМАСТЕР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37598" y="2579941"/>
          <a:ext cx="3891686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23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2018-2022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31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370552" y="1085908"/>
            <a:ext cx="2011443" cy="1508105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СОЗДАНИЕ НОВОГО ПРОИЗВОДСТВА СЕЛЬСКОХОЗЯЙСТВЕННОЙ ПРОДУКЦИИ С СОБСТВЕННОЙ ПЕРВИЧНОЙ ПЕРЕРАБОТКОЙ НА ТЕРРИТОРИИ ДУБОВСКОГО МУНИЦИПАЛЬНОГО РАЙОНА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 </a:t>
            </a:r>
            <a:r>
              <a:rPr lang="ru-RU" sz="1200" b="1" u="sng" dirty="0" smtClean="0">
                <a:solidFill>
                  <a:prstClr val="black"/>
                </a:solidFill>
              </a:rPr>
              <a:t>СЕЛЯНКА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pic>
        <p:nvPicPr>
          <p:cNvPr id="34" name="Рисунок 33" descr="УРЮП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15" y="3623354"/>
            <a:ext cx="2125454" cy="121467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61741" y="3559678"/>
            <a:ext cx="4029079" cy="256584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948" y="1764106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424" y="3647791"/>
            <a:ext cx="25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УРЮПИНСКИЙ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РАЙОН</a:t>
            </a:r>
          </a:p>
          <a:p>
            <a:endParaRPr lang="ru-RU" sz="1400" b="1"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314553" y="4933648"/>
          <a:ext cx="3891686" cy="11697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1686"/>
              </a:tblGrid>
              <a:tr h="389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ОБЪЕМ ИНВЕСТИЦИЙ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230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МЛН. РУБЛЕЙ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89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r>
                        <a:rPr lang="en-US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2015-2017 </a:t>
                      </a:r>
                      <a:r>
                        <a:rPr lang="ru-RU" sz="1000" b="0" baseline="0" dirty="0" err="1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гг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89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РАБОЧИЕ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en-US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b="0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 ЧЕЛОВЕК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722BC95-E711-48BB-96FA-8D6EEF179868}"/>
              </a:ext>
            </a:extLst>
          </p:cNvPr>
          <p:cNvSpPr/>
          <p:nvPr/>
        </p:nvSpPr>
        <p:spPr>
          <a:xfrm>
            <a:off x="2531531" y="3637572"/>
            <a:ext cx="1883520" cy="1200329"/>
          </a:xfrm>
          <a:prstGeom prst="rect">
            <a:avLst/>
          </a:prstGeom>
          <a:solidFill>
            <a:srgbClr val="DCE6F2">
              <a:alpha val="45098"/>
            </a:srgb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000" b="1" dirty="0" smtClean="0"/>
              <a:t>" </a:t>
            </a:r>
            <a:r>
              <a:rPr lang="ru-RU" sz="1000" b="1" u="sng" dirty="0" smtClean="0">
                <a:solidFill>
                  <a:prstClr val="black"/>
                </a:solidFill>
              </a:rPr>
              <a:t>УСТРОЙСТВО СИСТЕМЫ ОРОШЕНИЯ  ЗЕМЕЛЬНЫХ УЧАСТКОВ ПЛОЩАДЬЮ 720 ГА В ХУТОРЕ ЛУЧНОВСКИЙ УРЮПИНСКОГО  РАЙОНА ВОЛГОГРАДСКОЙ ОБЛАСТИ</a:t>
            </a:r>
            <a:r>
              <a:rPr lang="ru-RU" sz="1000" b="1" dirty="0" smtClean="0"/>
              <a:t>"</a:t>
            </a:r>
            <a:endParaRPr lang="ru-RU" sz="1000" b="1" u="sng" dirty="0" smtClean="0">
              <a:solidFill>
                <a:prstClr val="black"/>
              </a:solidFill>
            </a:endParaRPr>
          </a:p>
          <a:p>
            <a:pPr lvl="0" algn="ctr" defTabSz="914400"/>
            <a:r>
              <a:rPr lang="ru-RU" sz="1200" b="1" u="sng" dirty="0" smtClean="0">
                <a:solidFill>
                  <a:prstClr val="black"/>
                </a:solidFill>
              </a:rPr>
              <a:t>ООО </a:t>
            </a:r>
            <a:r>
              <a:rPr lang="ru-RU" sz="1200" b="1" u="sng" dirty="0" smtClean="0"/>
              <a:t>"</a:t>
            </a:r>
            <a:r>
              <a:rPr lang="ru-RU" sz="1200" b="1" u="sng" dirty="0" smtClean="0">
                <a:solidFill>
                  <a:prstClr val="black"/>
                </a:solidFill>
              </a:rPr>
              <a:t>ПАРИТЕТ-АГРО</a:t>
            </a:r>
            <a:r>
              <a:rPr lang="ru-RU" sz="1200" b="1" dirty="0" smtClean="0"/>
              <a:t>"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319680" y="1762127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93098" y="1814093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75830" y="1812114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2772" y="4213479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35504" y="4211500"/>
            <a:ext cx="9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УЧАСТКА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04157" y="582921"/>
            <a:ext cx="792759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600" b="1" dirty="0"/>
          </a:p>
          <a:p>
            <a:pPr algn="just"/>
            <a:endParaRPr lang="ru-RU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8355" y="915670"/>
            <a:ext cx="435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ТРЕБУЕМАЯ ПЛОЩАДЬ ВОЗВОДИМОГО ЖИЛЬЯ В ДЕЙСТВУЮЩЕЙ РЕДАКЦИИ  ЗАКОН</a:t>
            </a:r>
            <a:endParaRPr lang="ru-RU" sz="1600" b="1" dirty="0"/>
          </a:p>
        </p:txBody>
      </p:sp>
      <p:pic>
        <p:nvPicPr>
          <p:cNvPr id="6147" name="Picture 3" descr="C:\Users\I_kuzlaeva\Desktop\IMG_0741-23-08-18-10-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90" y="994409"/>
            <a:ext cx="3760470" cy="2084052"/>
          </a:xfrm>
          <a:prstGeom prst="rect">
            <a:avLst/>
          </a:prstGeom>
          <a:noFill/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738357" y="1565302"/>
          <a:ext cx="4053840" cy="151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6920"/>
                <a:gridCol w="2026920"/>
              </a:tblGrid>
              <a:tr h="7569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ВОЛГОГРАД</a:t>
                      </a:r>
                    </a:p>
                    <a:p>
                      <a:pPr algn="just"/>
                      <a:r>
                        <a:rPr lang="ru-RU" sz="1600" dirty="0" smtClean="0"/>
                        <a:t>ВОЛЖСКИЙ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100</a:t>
                      </a:r>
                      <a:r>
                        <a:rPr lang="ru-RU" sz="1600" dirty="0" smtClean="0"/>
                        <a:t>  тыс.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6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МУНИЦИПАЛЬНЫЕ РАЙОНЫ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м</a:t>
                      </a:r>
                      <a:r>
                        <a:rPr kumimoji="0" lang="ru-RU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48661" y="3097618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ТРЕБУЕМАЯ ПЛОЩАДЬ ВОЗВОДИМОГО ЖИЛЬЯ  ПРЕДЛАГАЕМАЯ В ПРОЕКТЕ С УЧЕТОМ ЧИСЛЕННОСТИ НАСЕЛЕНИЯ </a:t>
            </a:r>
            <a:endParaRPr lang="ru-RU" b="1" dirty="0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3754682"/>
              </p:ext>
            </p:extLst>
          </p:nvPr>
        </p:nvGraphicFramePr>
        <p:xfrm>
          <a:off x="365123" y="4427773"/>
          <a:ext cx="4155118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7768"/>
                <a:gridCol w="1657350"/>
              </a:tblGrid>
              <a:tr h="6100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СВЫШЕ</a:t>
                      </a:r>
                      <a:r>
                        <a:rPr lang="ru-RU" sz="1800" baseline="0" dirty="0" smtClean="0"/>
                        <a:t> 300 ТЫСЯЧ ЧЕЛОВЕК</a:t>
                      </a:r>
                      <a:endParaRPr lang="ru-RU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 ≥ 30 тыс.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0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30 ДО 300 ТЫСЯЧ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≥ 20 тыс.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baseline="0" dirty="0" smtClean="0"/>
                        <a:t>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0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20 ТЫСЯЧ ЧЕЛОВЕК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≥ 10 тыс.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baseline="0" dirty="0" smtClean="0"/>
                        <a:t>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1" name="Picture 7" descr="C:\Users\I_kuzlaeva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525" y="3345388"/>
            <a:ext cx="2953587" cy="2816873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057" y="302150"/>
            <a:ext cx="8462513" cy="5406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5056" y="254441"/>
            <a:ext cx="846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ПРОЕКТ ЗАКОНА ВОЛГОГРАДСКОЙ ОБЛАСТИ </a:t>
            </a:r>
            <a:r>
              <a:rPr lang="ru-RU" b="1" dirty="0" smtClean="0">
                <a:solidFill>
                  <a:schemeClr val="bg1"/>
                </a:solidFill>
              </a:rPr>
              <a:t>"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О ВНЕСЕНИИ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ИЗМЕНЕНИЙ В ЗАКОН ВОЛГОГРАДСКОЙ ОБЛАСТИ ОТ 30.06.2015 № 85-ОД</a:t>
            </a:r>
            <a:r>
              <a:rPr lang="ru-RU" b="1" dirty="0" smtClean="0">
                <a:solidFill>
                  <a:schemeClr val="bg1"/>
                </a:solidFill>
              </a:rPr>
              <a:t>"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5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5625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935" y="1123645"/>
            <a:ext cx="8410755" cy="6680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243" y="1203655"/>
            <a:ext cx="8723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solidFill>
                  <a:schemeClr val="bg1"/>
                </a:solidFill>
              </a:rPr>
              <a:t>РЕШЕНИЕ ПРОБЛЕМЫ АВАРИЙНОГО ЖИЛЬЯ </a:t>
            </a:r>
          </a:p>
        </p:txBody>
      </p:sp>
      <p:pic>
        <p:nvPicPr>
          <p:cNvPr id="24582" name="Picture 6" descr="ÐÐ°ÑÑÐ¸Ð½ÐºÐ¸ Ð¿Ð¾ Ð·Ð°Ð¿ÑÐ¾ÑÑ Ð¶Ð¸Ð»Ð¾Ð¹ Ð´Ð¾Ð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80" y="2231826"/>
            <a:ext cx="2308224" cy="1480542"/>
          </a:xfrm>
          <a:prstGeom prst="rect">
            <a:avLst/>
          </a:prstGeom>
          <a:noFill/>
        </p:spPr>
      </p:pic>
      <p:pic>
        <p:nvPicPr>
          <p:cNvPr id="24584" name="Picture 8" descr="ÐÐ°ÑÑÐ¸Ð½ÐºÐ¸ Ð¿Ð¾ Ð·Ð°Ð¿ÑÐ¾ÑÑ Ð°Ð²Ð°ÑÐ¸Ð¹Ð½Ð¾Ðµ Ð¶Ð¸Ð»ÑÐµ Ð²Ð¾Ð»Ð³Ð¾Ð³ÑÐ°Ð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1770" y="2216151"/>
            <a:ext cx="2308224" cy="1485899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461769" y="3765551"/>
            <a:ext cx="2298701" cy="1169551"/>
          </a:xfrm>
          <a:prstGeom prst="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1400" b="1" dirty="0">
                <a:solidFill>
                  <a:prstClr val="black"/>
                </a:solidFill>
              </a:rPr>
              <a:t>4,65% ОТ ОБЩЕЙ ЖИЛПЛОЩАДИ ДОМА В МУНИЦИПАЛИТЕТ ДЛЯ ПЕРЕСЕЛЕНИЯ ИЗ АВАРИЙНОГО ЖИЛЬЯ</a:t>
            </a:r>
          </a:p>
        </p:txBody>
      </p:sp>
      <p:sp>
        <p:nvSpPr>
          <p:cNvPr id="24588" name="AutoShape 12" descr="ÐÐ°ÑÑÐ¸Ð½ÐºÐ¸ Ð¿Ð¾ Ð·Ð°Ð¿ÑÐ¾ÑÑ Ð¡Ð¢Ð ÐÐÐÐ§ÐÐ ÐÐÐÐ¢ÐÐ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ÐÐ°ÑÑÐ¸Ð½ÐºÐ¸ Ð¿Ð¾ Ð·Ð°Ð¿ÑÐ¾ÑÑ Ð¡Ð¢Ð ÐÐÐÐ§ÐÐ ÐÐÐÐ¢ÐÐ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ÐÐ°ÑÑÐ¸Ð½ÐºÐ¸ Ð¿Ð¾ Ð·Ð°Ð¿ÑÐ¾ÑÑ Ð¡Ð¢Ð ÐÐÐÐ§ÐÐ ÐÐÐÐ¢ÐÐ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6" name="Picture 20" descr="http://clipart-library.com/images/gTeBrbaT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2730836" y="2410097"/>
            <a:ext cx="645052" cy="860424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6518634" y="3738773"/>
            <a:ext cx="2219924" cy="1169551"/>
          </a:xfrm>
          <a:prstGeom prst="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u-RU" sz="1400" b="1" dirty="0">
                <a:solidFill>
                  <a:prstClr val="black"/>
                </a:solidFill>
              </a:rPr>
              <a:t>СТРОИТЕЛЬСТВО ЖИЛЬЯ НА ЗЕМЕЛЬНОМ УЧАСТКЕ И ПРЕДОСТАВЛЕНИЕ ЖИЛЫХ ПЛОЩАДЕЙ В ИНЫХ ДОМАХ</a:t>
            </a:r>
          </a:p>
        </p:txBody>
      </p:sp>
      <p:pic>
        <p:nvPicPr>
          <p:cNvPr id="24598" name="Picture 22" descr="http://cdn1.mygazeta.com/i/2014/12/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8634" y="2203451"/>
            <a:ext cx="2237177" cy="1477888"/>
          </a:xfrm>
          <a:prstGeom prst="rect">
            <a:avLst/>
          </a:prstGeom>
          <a:noFill/>
        </p:spPr>
      </p:pic>
      <p:pic>
        <p:nvPicPr>
          <p:cNvPr id="19" name="Picture 20" descr="http://clipart-library.com/images/gTeBrbaT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1793" y="2435497"/>
            <a:ext cx="645052" cy="860424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431980" y="3788430"/>
            <a:ext cx="2298701" cy="1169551"/>
          </a:xfrm>
          <a:prstGeom prst="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1400" b="1" dirty="0">
                <a:solidFill>
                  <a:prstClr val="black"/>
                </a:solidFill>
              </a:rPr>
              <a:t>ПРЕДОСТАВЛЕНИЕ ЖИЛЫХ ПЛОЩАДЕЙ В ВОЗВЕДЕННОМ НА ПОЛУЧЕННОМ УЧАСТКЕ ДОМЕ </a:t>
            </a:r>
          </a:p>
        </p:txBody>
      </p:sp>
      <p:pic>
        <p:nvPicPr>
          <p:cNvPr id="16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936" y="302150"/>
            <a:ext cx="8419381" cy="745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1288" y="254441"/>
            <a:ext cx="8338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+mj-lt"/>
              </a:rPr>
              <a:t>ПРОЕКТ ЗАКОНА ВОЛГОГРАДСКОЙ ОБЛАСТИ </a:t>
            </a:r>
            <a:r>
              <a:rPr lang="ru-RU" sz="2000" b="1" dirty="0" smtClean="0">
                <a:solidFill>
                  <a:schemeClr val="bg1"/>
                </a:solidFill>
              </a:rPr>
              <a:t>"</a:t>
            </a:r>
            <a:r>
              <a:rPr lang="ru-RU" sz="1900" b="1" dirty="0" smtClean="0">
                <a:solidFill>
                  <a:schemeClr val="bg1"/>
                </a:solidFill>
                <a:latin typeface="+mj-lt"/>
              </a:rPr>
              <a:t>О ВНЕСЕНИИ</a:t>
            </a:r>
            <a:r>
              <a:rPr lang="en-US" sz="19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latin typeface="+mj-lt"/>
              </a:rPr>
              <a:t>ИЗМЕНЕНИЙ В ЗАКОН ВОЛГОГРАДСКОЙ ОБЛАСТИ ОТ 30.06.2015 № 85-ОД</a:t>
            </a:r>
            <a:r>
              <a:rPr lang="ru-RU" sz="2000" b="1" dirty="0" smtClean="0">
                <a:solidFill>
                  <a:schemeClr val="bg1"/>
                </a:solidFill>
              </a:rPr>
              <a:t>"</a:t>
            </a:r>
            <a:endParaRPr lang="en-US" sz="19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62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ommon1\Desktop\Дизайн\Презентаци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1" y="702018"/>
            <a:ext cx="7940675" cy="81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" y="325287"/>
            <a:ext cx="7940676" cy="122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5719" y="2521587"/>
            <a:ext cx="6070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БЛАГОДАРЮ </a:t>
            </a:r>
            <a:r>
              <a:rPr lang="ru-RU" sz="3200" b="1">
                <a:solidFill>
                  <a:schemeClr val="tx2"/>
                </a:solidFill>
                <a:latin typeface="Century Gothic" panose="020B0502020202020204" pitchFamily="34" charset="0"/>
              </a:rPr>
              <a:t>ЗА </a:t>
            </a:r>
            <a:r>
              <a:rPr lang="ru-RU" sz="3200" b="1" smtClean="0">
                <a:solidFill>
                  <a:schemeClr val="tx2"/>
                </a:solidFill>
                <a:latin typeface="Century Gothic" panose="020B0502020202020204" pitchFamily="34" charset="0"/>
              </a:rPr>
              <a:t>ВНИМАНИЕ!</a:t>
            </a:r>
            <a:endParaRPr lang="ru-RU" sz="3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common1\Desktop\Дизайн\Презентации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96" y="3106362"/>
            <a:ext cx="7334250" cy="307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06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361950"/>
            <a:ext cx="8486775" cy="4191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2901" y="347920"/>
            <a:ext cx="8448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НОРМАТИВНО-ПРАВОВЫЕ АКТЫ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Picture 5" descr="Картинки по запросу иконка проект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28" y="3639332"/>
            <a:ext cx="2353058" cy="2353058"/>
          </a:xfrm>
          <a:prstGeom prst="rect">
            <a:avLst/>
          </a:prstGeom>
          <a:noFill/>
        </p:spPr>
      </p:pic>
      <p:pic>
        <p:nvPicPr>
          <p:cNvPr id="18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493698" y="3600510"/>
          <a:ext cx="5252738" cy="23356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2738"/>
              </a:tblGrid>
              <a:tr h="778543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КРИТЕРИИ ДЛЯ ОБЪЕКТОВ СОЦИАЛЬНО-КУЛЬТУРНО НАЗНАЧЕНИЯ</a:t>
                      </a: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600" b="0" dirty="0" smtClean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778543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КРИТЕРИИ ДЛЯ ОБЪЕКТОВ КОММУНАЛЬНО-БЫТОВОГО НАЗНАЧЕНИЯ</a:t>
                      </a: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600" b="0" dirty="0" smtClean="0">
                        <a:latin typeface="+mn-lt"/>
                      </a:endParaRPr>
                    </a:p>
                  </a:txBody>
                  <a:tcPr/>
                </a:tc>
              </a:tr>
              <a:tr h="778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КРИТЕРИИ ДЛЯ МАСШТАБНЫХ ИНВЕСТИЦИОННЫХ ПРОЕКТОВ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32673" y="1098036"/>
            <a:ext cx="8448025" cy="146423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b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Calibri" pitchFamily="34" charset="0"/>
                <a:cs typeface="Calibri" pitchFamily="34" charset="0"/>
              </a:rPr>
              <a:t>ЗАКОН ВОЛГОГРАДСКОЙ ОБЛАСТИ ОТ 30 ИЮНЯ 2015 Г. N 85-ОД</a:t>
            </a:r>
            <a:r>
              <a:rPr lang="ru-RU" sz="1600" dirty="0" smtClean="0">
                <a:ea typeface="Calibri" pitchFamily="34" charset="0"/>
                <a:cs typeface="Calibri" pitchFamily="34" charset="0"/>
              </a:rPr>
              <a:t> "ОБ УСТАНОВЛЕНИИ КРИТЕРИЕВ,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ЗЕМЕЛЬНЫЕ УЧАСТКИ ПРЕДОСТАВЛЯЮТСЯ В АРЕНДУ БЕЗ ПРОВЕДЕНИЯ ТОРГОВ"</a:t>
            </a:r>
            <a:endParaRPr lang="ru-RU" sz="1600" dirty="0" smtClean="0">
              <a:cs typeface="Arial" pitchFamily="34" charset="0"/>
            </a:endParaRPr>
          </a:p>
        </p:txBody>
      </p:sp>
      <p:pic>
        <p:nvPicPr>
          <p:cNvPr id="12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809" y="333513"/>
            <a:ext cx="8460187" cy="512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58" y="389416"/>
            <a:ext cx="792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СООТВЕТСТВИЕ ОБЪЕКТА КРИТЕРИЯМ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220" y="789372"/>
            <a:ext cx="7953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2376264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998637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ОБЪЕКТ СОЦИАЛЬНО-КУЛЬТУРНОГО НАЗНАЧЕНИЯ</a:t>
            </a:r>
          </a:p>
          <a:p>
            <a:pPr algn="just"/>
            <a:endParaRPr lang="ru-RU" sz="1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0933" y="362422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ОБЪЕКТ КОММУНАЛЬНО-БЫТОВОГО НАЗНАЧЕНИЯ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85106" y="1562323"/>
          <a:ext cx="5716988" cy="1880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16988"/>
              </a:tblGrid>
              <a:tr h="53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dirty="0" smtClean="0"/>
                        <a:t>СООТВЕТСТВУЕТ ЦЕЛЯМ И ЗАДАЧАМ, ОПРЕДЕЛЕННЫМ В ГОСУДАРСТВЕННЫХ ПРОГРАММАХ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673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dirty="0" smtClean="0"/>
                        <a:t>РАЗМЕЩЕНИЕ ПРЕДУСМОТРЕНО ДОКУМЕНТАМИ ТЕРРИТОРИАЛЬНОГО ПЛАНИРОВАНИЯ ВОЛГОГРАДСКОЙ ОБЛАСТИ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  <a:tr h="673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dirty="0" smtClean="0"/>
                        <a:t>ОТНОСИТСЯ К СФЕРЕ ОБРАЗОВАНИЯ, КУЛЬТУРЫ, ОТДЫХА, РЕКРЕАЦИИ, ЗДРАВООХРАНЕНИЯ ИЛИ ФИЗИЧЕСКОЙ КУЛЬТУРЫ И СПОРТА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7079" y="4212033"/>
          <a:ext cx="8285258" cy="1937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85258"/>
              </a:tblGrid>
              <a:tr h="53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dirty="0" smtClean="0"/>
                        <a:t>СООТВЕТСТВУЕТ ЦЕЛЯМ И ЗАДАЧАМ, ОПРЕДЕЛЕННЫМ В ГОСУДАРСТВЕННЫХ ПРОГРАММАХ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673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dirty="0" smtClean="0"/>
                        <a:t>РАЗМЕЩЕНИЕ ПРЕДУСМОТРЕНО ДОКУМЕНТАМИ ТЕРРИТОРИАЛЬНОГО ПЛАНИРОВАНИЯ ВОЛГОГРАДСКОЙ ОБЛАСТИ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  <a:tr h="673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dirty="0" smtClean="0"/>
                        <a:t>ОТНОСИТСЯ К СФЕРЕ</a:t>
                      </a:r>
                      <a:r>
                        <a:rPr lang="ru-RU" sz="1400" dirty="0" smtClean="0"/>
                        <a:t>СФЕРЕ ЭЛЕКТРОЭНЕРГЕТИКИ, ГАЗОСНАБЖЕНИЯ, ТЕПЛОСНАБЖЕНИЯ, ВОДОСНАБЖЕНИЯ, ВОДООТВЕДЕНИЯ ИЛИ К СФЕРЕ ОБРАЩЕНИЯ С ОТХОДАМИ И СООТВЕТСТВУЕТ ТРЕБОВАНИЯМ ЭНЕРГОЭФФЕКТИВНОСТИ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70" y="288178"/>
            <a:ext cx="8475260" cy="512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58" y="344081"/>
            <a:ext cx="792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СООТВЕТСТВИЕ  МАСШТАБНОГО ПРОЕКТА КРИТЕРИЯМ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220" y="789372"/>
            <a:ext cx="7953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Картинки по запросу иконка проект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706" y="1052797"/>
            <a:ext cx="2368069" cy="2963565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51681" y="599105"/>
            <a:ext cx="29429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/>
              <a:t>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ОБЩИЙ ОБЪЕМ ИНВЕСТИЦИЙ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8252" y="1176249"/>
          <a:ext cx="5394960" cy="26866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94960"/>
              </a:tblGrid>
              <a:tr h="42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ВНЕ ЗАВИСИМОСТИ ОТ СФЕРЫ ДЕЯТЕЛЬНОСТИ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1 МЛРД. РУБ.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42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СЕЛЬСКОЕ ХОЗЯЙСТВО, ПРОИЗВОДСТВО ПИЩЕВЫХ ПРОДУКТОВ ≥ 10 МЛН. РУБ.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54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ПРОМЫШЛЕННОЕ ПРОИЗВОДСТВО  ≥ 600 МЛН. РУБЛЕЙ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  <a:tr h="424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СОЗДАНИЕ ИНДУСТРИАЛЬНОГО ПАРКА,ОПТОВО-РАСПРЕДЕЛИТЕЛЬНОГО ЦЕНТРА ≥  500 МЛН. РУБЛЕЙ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ТРАНСПОРТИРОВКА НЕФТИ И НЕФТЕПРОДУКТОВ ≥  300 МЛН. РУБЛЕЙ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ОСУЩЕСТВЛЕНИЯ ИННОВАЦИОННОЙ ДЕЯТЕЛЬНОСТИ  ≥  400 МЛН. РУБЛЕЙ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СФЕРЕ РЕАЛИЗАЦИИ ГОСУДАРСТВЕННОЙ МИГРАЦИОННОЙ ПОЛИТИКИ 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63319" y="4810587"/>
          <a:ext cx="3722153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2153"/>
              </a:tblGrid>
              <a:tr h="424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lang="ru-RU" sz="1200" b="0" dirty="0" smtClean="0"/>
                        <a:t>10 НОВЫХ РАБОЧИХ МЕСТ НА ТЕРРИТОРИЯХ СЕЛЬСКИХ ПОСЕЛЕНИЙ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254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lang="ru-RU" sz="1200" b="0" dirty="0" smtClean="0"/>
                        <a:t>50 НОВЫХ РАБОЧИХ МЕСТ НА ТЕРРИТОРИЯХ ГОРОДСКИХ ПОСЕЛЕНИЙ И ГОРОДСКИХ ОКРУГОВ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  <a:tr h="424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lang="ru-RU" sz="1200" b="0" dirty="0" smtClean="0"/>
                        <a:t>100 НОВЫХ РАБОЧИХ МЕСТ В ГОРОДЕ-ГЕРОЕ ВОЛГОГРАДЕ</a:t>
                      </a:r>
                      <a:endParaRPr lang="ru-RU" sz="1200" b="0" dirty="0" smtClean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06790" y="4201301"/>
            <a:ext cx="28482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/>
              <a:t>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u="sng" dirty="0" smtClean="0">
                <a:latin typeface="+mj-lt"/>
                <a:ea typeface="Calibri" pitchFamily="34" charset="0"/>
                <a:cs typeface="Times New Roman" pitchFamily="18" charset="0"/>
              </a:rPr>
              <a:t>НОВЫЕ РАБОЧИЕ МЕСТА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404785" y="3991948"/>
            <a:ext cx="5482585" cy="37457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228600" indent="-228600" algn="just"/>
            <a:r>
              <a:rPr lang="ru-RU" sz="1600" dirty="0" smtClean="0"/>
              <a:t>     ОБЪЕМ СОБСТВЕННЫХ  СРЕДСТВ ИНВЕСТОРА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≥ </a:t>
            </a:r>
            <a:r>
              <a:rPr lang="ru-RU" sz="1600" dirty="0" smtClean="0"/>
              <a:t>20 %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84345" y="4205606"/>
            <a:ext cx="28482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/>
              <a:t>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u="sng" dirty="0" smtClean="0">
                <a:latin typeface="+mj-lt"/>
                <a:ea typeface="Calibri" pitchFamily="34" charset="0"/>
                <a:cs typeface="Times New Roman" pitchFamily="18" charset="0"/>
              </a:rPr>
              <a:t>НАЛОГОВЫЕ  ОТЧИСЛЕНИЯ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72205" y="4834237"/>
          <a:ext cx="4175733" cy="1144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5733"/>
              </a:tblGrid>
              <a:tr h="343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/>
                        <a:t>В СФЕРЕ СЕЛЬСКОГО ХОЗЯЙСТВА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 </a:t>
                      </a:r>
                      <a:r>
                        <a:rPr lang="ru-RU" sz="1200" b="0" dirty="0" smtClean="0"/>
                        <a:t>500 ТЫС.РУБЛЕЙ </a:t>
                      </a:r>
                      <a:r>
                        <a:rPr lang="en-US" sz="1200" b="0" dirty="0" smtClean="0"/>
                        <a:t>/</a:t>
                      </a:r>
                      <a:r>
                        <a:rPr lang="ru-RU" sz="1200" b="0" dirty="0" smtClean="0"/>
                        <a:t>ГОД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408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/>
                        <a:t>  В СФЕРЕ ПРОИЗВОДСТВА ПИЩЕВЫХ ПРОДУКТОВ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lang="ru-RU" sz="1200" b="0" dirty="0" smtClean="0"/>
                        <a:t>500 ТЫС.РУБЛЕЙ</a:t>
                      </a:r>
                      <a:r>
                        <a:rPr lang="en-US" sz="1200" b="0" dirty="0" smtClean="0"/>
                        <a:t>/</a:t>
                      </a:r>
                      <a:r>
                        <a:rPr lang="ru-RU" sz="1200" b="0" dirty="0" smtClean="0"/>
                        <a:t>ГОД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  <a:tr h="343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/>
                        <a:t> В ИНЫХ СФЕРАХ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 </a:t>
                      </a:r>
                      <a:r>
                        <a:rPr lang="ru-RU" sz="1200" b="0" dirty="0" smtClean="0"/>
                        <a:t>1 МЛН. РУБЛЕЙ</a:t>
                      </a:r>
                      <a:r>
                        <a:rPr lang="en-US" sz="1200" b="0" dirty="0" smtClean="0"/>
                        <a:t> /</a:t>
                      </a:r>
                      <a:r>
                        <a:rPr lang="ru-RU" sz="1200" b="0" dirty="0" smtClean="0"/>
                        <a:t>ГОД</a:t>
                      </a:r>
                      <a:endParaRPr lang="ru-RU" sz="1200" b="0" dirty="0" smtClean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9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67947"/>
            <a:ext cx="792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ИНВЕСТИЦИОННАЯ СТРАТЕГИЯ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70" y="301826"/>
            <a:ext cx="8488908" cy="5121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1558" y="357729"/>
            <a:ext cx="792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КРИТЕРИИ ДЛЯ ПРИЗНАНИЯ ПРОЕКТА МАСШТАБНЫМ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220" y="789372"/>
            <a:ext cx="7953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 algn="just">
              <a:buFont typeface="Wingdings" panose="05000000000000000000" pitchFamily="2" charset="2"/>
              <a:buChar char="§"/>
            </a:pPr>
            <a:endParaRPr lang="ru-RU" sz="1500" dirty="0"/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8" y="1048967"/>
            <a:ext cx="3828198" cy="2548248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4744399" y="2983523"/>
            <a:ext cx="4055660" cy="7150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228600" indent="-228600" algn="just"/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ВЛОЖЕНИЕ </a:t>
            </a:r>
            <a:r>
              <a:rPr lang="ru-RU" sz="1200" b="1" dirty="0" smtClean="0"/>
              <a:t>В РЕКОНСТРУКЦИЮ ОБЪЕКТОВ СОЦИАЛЬНО-КУЛЬТУРНОГО НАЗНАЧЕНИЯ </a:t>
            </a: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≥ </a:t>
            </a:r>
            <a:r>
              <a:rPr lang="ru-RU" sz="1200" b="1" dirty="0" smtClean="0"/>
              <a:t>100 МЛН. РУБЛЕЙ </a:t>
            </a:r>
            <a:endParaRPr lang="ru-RU" sz="1200" dirty="0" smtClean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742597" y="1414733"/>
          <a:ext cx="4026088" cy="13796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26088"/>
              </a:tblGrid>
              <a:tr h="689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ТЕРРИТОРИЯХ СЕЛЬСКИХ ПОСЕЛЕНИЙ, ГОРОДСКИХ ПОСЕЛЕНИЙ И ГОРОДСКИХ ОКРУГОВ,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ТЫС. М</a:t>
                      </a:r>
                      <a:r>
                        <a:rPr lang="ru-RU" sz="12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ЖИЛЬЯ</a:t>
                      </a:r>
                    </a:p>
                  </a:txBody>
                  <a:tcPr anchor="ctr">
                    <a:noFill/>
                  </a:tcPr>
                </a:tc>
              </a:tr>
              <a:tr h="689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ТЕРРИТОРИЯХ ГОРОДСКИХ ОКРУГОВ ГОРОДА-ГЕРОЯ ВОЛГОГРАДА И ГОРОДА ВОЛЖСКОГО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≥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ТЫС. М</a:t>
                      </a:r>
                      <a:r>
                        <a:rPr lang="ru-RU" sz="12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ЖИЛЬЯ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695736" y="750109"/>
            <a:ext cx="411389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/>
              <a:t> </a:t>
            </a:r>
          </a:p>
          <a:p>
            <a:pPr marL="228600" lvl="0" indent="-2286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/>
              <a:t>В ОТРАСЛИ ЖИЛИЩНОГО СТРОИТЕЛЬСТВА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320326" y="3588024"/>
            <a:ext cx="253999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/>
              <a:t> </a:t>
            </a:r>
          </a:p>
          <a:p>
            <a:pPr marL="228600" lvl="0" indent="-2286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/>
              <a:t>НЕЗАВИСИМЫЕ КРИТЕРИИ</a:t>
            </a: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48018" y="4206240"/>
          <a:ext cx="8475260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475260"/>
              </a:tblGrid>
              <a:tr h="43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/>
                        <a:t>СТРОИТЕЛЬСТВО И ПЕРЕДАЧА ЖИЛЫХ ПОМЕЩЕНИЙ В СОБСТВЕННОСТЬ ГРАЖДАНАМ, ЛИШИВШИМСЯ ЖИЛЫХ ПОМЕЩЕНИЙ В РЕЗУЛЬТАТЕ ЧРЕЗВЫЧАЙНЫХ СИТУАЦИЙ.</a:t>
                      </a:r>
                    </a:p>
                  </a:txBody>
                  <a:tcPr anchor="ctr">
                    <a:noFill/>
                  </a:tcPr>
                </a:tc>
              </a:tr>
              <a:tr h="228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/>
                        <a:t>СТРОИТЕЛЬСТВО ТРАНСПОРТНО-ПЕРЕСАДОЧНЫХ УЗЛОВ;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9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/>
                        <a:t>ПЕРЕДАЧА </a:t>
                      </a:r>
                      <a:r>
                        <a:rPr lang="ru-RU" sz="1200" b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≥ </a:t>
                      </a:r>
                      <a:r>
                        <a:rPr lang="ru-RU" sz="1200" b="0" dirty="0" smtClean="0"/>
                        <a:t>4,65% ПЛОЩАДИ В ВВЕДЕННОМ В ЭКСПЛУАТАЦИЮ ОБЪЕКТЕ НЕДВИЖИМОСТИ ГРАЖДАНАМ, ПЕРЕСЕЛЯЕМЫМ ИЗ АВАРИЙНОГО ЖИЛИЩНОГО ФОНДА;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2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dirty="0" smtClean="0"/>
                        <a:t>ЗАВЕРШЕНИЕ СТРОИТЕЛЬСТВА И ВВОДА В ЭКСПЛУАТАЦИЮ НЕ МЕНЕЕ ЧЕМ ОДНОГО МНОГОКВАРТИРНОГО ДОМА, СВЕДЕНИЯ О КОТОРОМ СОДЕРЖАТСЯ В РЕЕСТРЕ ГРАЖДАН, ЧЬИ ДЕНЕЖНЫЕ СРЕДСТВА ПРИВЛЕЧЕНЫ ДЛЯ СТРОИТЕЛЬСТВА МНОГОКВАРТИРНЫХ ДОМОВ И ЧЬИ ПРАВА НАРУШЕНЫ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356360"/>
            <a:ext cx="8486775" cy="381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298" y="337000"/>
            <a:ext cx="8557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РОЛЬ МУНИЦИПАЛЬНЫХ ОБРАЗОВАНИЙ В РЕАЛИЗАЦИИ ЗАКОНА 85-ОД ИЮЛЯ 2015 Г.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5" y="152400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29114" y="1510314"/>
          <a:ext cx="4703743" cy="25788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03743"/>
              </a:tblGrid>
              <a:tr h="1398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 О ВЛОЖЕНИИ НЕ МЕНЕЕ 100 МЛН. РУБЛЕЙ ИНВЕСТОРОМ В РЕКОНСТРУКЦИЮ, КАПИТАЛЬНЫЙ РЕМОНТ, БЛАГОУСТРОЙСТВО ОБЪЕКТОВ СОЦИАЛЬНО-КУЛЬТУРНОГО НАЗНАЧЕНИЯ ИЛИ ОБЪЕКТОВ КОММУНАЛЬНО-БЫТОВОГО НАЗНАЧЕНИЯ</a:t>
                      </a:r>
                    </a:p>
                  </a:txBody>
                  <a:tcPr anchor="ctr">
                    <a:noFill/>
                  </a:tcPr>
                </a:tc>
              </a:tr>
              <a:tr h="1180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 СТРОИТЕЛЬСТВЕ И ПЕРЕДАЧЕ ЖИЛЫХ ПОМЕЩЕНИЙ В СОБСТВЕННОСТЬ ГРАЖДАНАМ, ЛИШИВШИМСЯ ЖИЛЫХ ПОМЕЩЕНИЙ В РЕЗУЛЬТАТЕ ЧРЕЗВЫЧАЙНЫХ СИТУАЦИЙ, ИЛИ В СОБСТВЕННОСТЬ МУНИЦИПАЛЬНОГО ОБРАЗОВАНИЯ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7" name="Picture 3" descr="Картинки по запросу иконка проектиров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574" y="1634941"/>
            <a:ext cx="2205540" cy="2205540"/>
          </a:xfrm>
          <a:prstGeom prst="rect">
            <a:avLst/>
          </a:prstGeom>
          <a:noFill/>
        </p:spPr>
      </p:pic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206240" y="4516862"/>
          <a:ext cx="4615890" cy="12790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15890"/>
              </a:tblGrid>
              <a:tr h="1279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 СНОСЕ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(ДЕМОНТАЖЕ) ОБЪЕКТОВ КАПИТАЛЬНОГО СТРОИТЕЛЬСТВА, В СЛУЧАЕ НАХОЖДЕНИЯ ТАКИХ ОБЪЕКТОВ НА ИСПРАШИВАЕМОМ ДЛЯ СТРОИТЕЛЬСТВА ТРАНСПОРТНО-ПЕРЕСАДОЧНОГО УЗЛА ЗЕМЕЛЬНОМ УЧАСТКЕ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Picture 7" descr="Картинки по запросу иконка проектирова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075" y="4213554"/>
            <a:ext cx="2179931" cy="217993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03412" y="892996"/>
            <a:ext cx="8448025" cy="37457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b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Arial" pitchFamily="34" charset="0"/>
              </a:rPr>
              <a:t>ЗАКЛЮЧЕНИЕ СОГЛАШЕНИЯ С ИНИЦИАТОР МАСШТАБНОГО ИНВЕСТИЦИОННОГО ПРОЕТКА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356360"/>
            <a:ext cx="8486775" cy="381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298" y="337000"/>
            <a:ext cx="8557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РОЛЬ МУНИЦИПАЛЬНЫХ ОБРАЗОВАНИЙ В РЕАЛИЗАЦИИ ЗАКОНА 85-ОД ИЮЛЯ 2015 Г.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5" y="152400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65692" y="1693193"/>
          <a:ext cx="4169732" cy="3901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69732"/>
              </a:tblGrid>
              <a:tr h="689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 СТРОИТЕЛЬСТВЕ И ПЕРЕДАЧЕ В СОБСТВЕННОСТЬ МУНИЦИПАЛЬНОГО ОБРАЗОВАНИЯ НЕ МЕНЕЕ 4,65 ПРОЦЕНТА ОБЩЕЙ ПЛОЩАДИ ЖИЛЫХ ПОМЕЩЕНИЙ В ВВЕДЕННОМ В ЭКСПЛУАТАЦИЮ ОБЪЕКТЕ НЕДВИЖИМОСТИ</a:t>
                      </a:r>
                    </a:p>
                  </a:txBody>
                  <a:tcPr anchor="ctr"/>
                </a:tc>
              </a:tr>
              <a:tr h="689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 ЗАВЕРШЕНИИ СТРОИТЕЛЬСТВА И ВВОДА В ЭКСПЛУАТАЦИЮ НЕ МЕНЕЕ ЧЕМ ОДНОГО МНОГОКВАРТИРНОГО ДОМА, СВЕДЕНИЯ О КОТОРОМ СОДЕРЖАТСЯ В РЕЕСТРЕ ГРАЖДАН, ЧЬИ ДЕНЕЖНЫЕ СРЕДСТВА ПРИВЛЕЧЕНЫ ДЛЯ СТРОИТЕЛЬСТВА МНОГОКВАРТИРНЫХ ДОМОВ И ЧЬИ ПРАВА НАРУШЕНЫ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9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ВЛОЖЕНИИ НЕ МЕНЕЕ 100 МЛН. РУБЛЕЙ В СТРОИТЕЛЬСТВО АВТОМОБИЛЬНЫХ ДОРОГ ОБЩЕГО ПОЛЬЗОВАНИЯ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5" descr="Картинки по запросу иконка проектиров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0451" y="2373802"/>
            <a:ext cx="2353058" cy="235305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03412" y="892996"/>
            <a:ext cx="8448025" cy="37457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b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Arial" pitchFamily="34" charset="0"/>
              </a:rPr>
              <a:t>ЗАКЛЮЧЕНИЕ СОГЛАШЕНИЯ С ИНИЦИАТОР МАСШТАБНОГО ИНВЕСТИЦИОННОГО ПРОЕТКА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361950"/>
            <a:ext cx="8486775" cy="419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901" y="347920"/>
            <a:ext cx="8448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НОРМАТИВНО-ПРАВОВЫЕ АКТЫ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common1\Desktop\Дизайн\Презентаци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6311" y="3226982"/>
          <a:ext cx="5425529" cy="28482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25529"/>
              </a:tblGrid>
              <a:tr h="3442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СОСТАВ КОМИСИИ </a:t>
                      </a:r>
                      <a:endParaRPr lang="ru-RU" sz="1600" b="0" dirty="0" smtClean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486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ПЕРЕЧЕНЬ  ДОКУМЕНТОВ </a:t>
                      </a:r>
                      <a:endParaRPr lang="ru-RU" sz="1600" b="0" dirty="0" smtClean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ПОРЯДОК  ПРИНЯТИЯ И РАССМОТРЕНИЯ ДОКУМЕНТОВ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СРОКИ ПРОВЕДЕНИЯ КОМИССИИ</a:t>
                      </a:r>
                    </a:p>
                  </a:txBody>
                  <a:tcPr/>
                </a:tc>
              </a:tr>
              <a:tr h="486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СРОКИ  ИЗДАНИЯ РАСПОРЯЖЕНИЯ ГУБЕРНАТОРА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6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СРОКИ ЗАКЛЮЧЕНИЯ СОГЛАШЕНИЯ С ИНВЕСТОРОМ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15E659-70AF-45B5-83A9-9661A547219C}"/>
              </a:ext>
            </a:extLst>
          </p:cNvPr>
          <p:cNvSpPr txBox="1"/>
          <p:nvPr/>
        </p:nvSpPr>
        <p:spPr>
          <a:xfrm>
            <a:off x="332673" y="933686"/>
            <a:ext cx="8448025" cy="200906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b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Calibri" pitchFamily="34" charset="0"/>
                <a:cs typeface="Calibri" pitchFamily="34" charset="0"/>
              </a:rPr>
              <a:t>ПОСТАНОВЛЕНИЕ АДМИНИСТРАЦИИ ВОЛГОГРАДСКОЙ ОБЛАСТИ ОТ 09 ИЮЛЯ 2015 Г.            N 365-П </a:t>
            </a:r>
            <a:r>
              <a:rPr lang="ru-RU" sz="1600" dirty="0" smtClean="0">
                <a:ea typeface="Calibri" pitchFamily="34" charset="0"/>
                <a:cs typeface="Calibri" pitchFamily="34" charset="0"/>
              </a:rPr>
              <a:t>"О ПОРЯДКЕ ПОДГОТОВКИ РАСПОРЯЖЕНИЯ ГУБЕРНАТОРА ВОЛГОГРАДСКОЙ ОБЛАСТИ О ВОЗМОЖНОСТИ ПРЕДОСТАВЛЕНИЯ ЮРИДИЧЕСКИМ ЛИЦАМ ЗЕМЕЛЬНЫХ УЧАСТКОВ, НАХОДЯЩИХСЯ В ГОСУДАРСТВЕННОЙ ИЛИ МУНИЦИПАЛЬНОЙ СОБСТВЕННОСТИ, В АРЕНДУ БЕЗ ПРОВЕДЕНИЯ ТОРГОВ ДЛЯ РАЗМЕЩЕНИЯ ОБЪЕКТОВ СОЦИАЛЬНО-КУЛЬТУРНОГО И КОММУНАЛЬНО-БЫТОВОГО НАЗНАЧЕНИЯ, РЕАЛИЗАЦИИ МАСШТАБНЫХ ИНВЕСТИЦИОННЫХ ПРОЕКТОВ"</a:t>
            </a:r>
            <a:endParaRPr lang="ru-RU" sz="1600" dirty="0" smtClean="0">
              <a:cs typeface="Arial" pitchFamily="34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738" y="3191772"/>
            <a:ext cx="2415447" cy="2415447"/>
          </a:xfrm>
          <a:prstGeom prst="rect">
            <a:avLst/>
          </a:prstGeom>
          <a:noFill/>
        </p:spPr>
      </p:pic>
      <p:pic>
        <p:nvPicPr>
          <p:cNvPr id="9" name="Picture 2" descr="C:\Users\common1\Desktop\Дизайн\Презентаци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" y="6172200"/>
            <a:ext cx="801746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</a:spPr>
      <a:bodyPr rtlCol="0" anchor="ctr"/>
      <a:lstStyle>
        <a:defPPr algn="ctr">
          <a:defRPr sz="16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15019</TotalTime>
  <Words>2736</Words>
  <Application>Microsoft Office PowerPoint</Application>
  <PresentationFormat>Экран (4:3)</PresentationFormat>
  <Paragraphs>628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Олеся</dc:creator>
  <cp:lastModifiedBy>v_karnauhov</cp:lastModifiedBy>
  <cp:revision>1409</cp:revision>
  <dcterms:created xsi:type="dcterms:W3CDTF">2016-12-26T11:09:49Z</dcterms:created>
  <dcterms:modified xsi:type="dcterms:W3CDTF">2018-10-04T08:21:09Z</dcterms:modified>
</cp:coreProperties>
</file>