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33" r:id="rId3"/>
    <p:sldId id="348" r:id="rId4"/>
    <p:sldId id="366" r:id="rId5"/>
    <p:sldId id="367" r:id="rId6"/>
    <p:sldId id="375" r:id="rId7"/>
    <p:sldId id="358" r:id="rId8"/>
    <p:sldId id="373" r:id="rId9"/>
    <p:sldId id="369" r:id="rId10"/>
    <p:sldId id="324" r:id="rId11"/>
    <p:sldId id="351" r:id="rId12"/>
    <p:sldId id="374" r:id="rId13"/>
    <p:sldId id="370" r:id="rId14"/>
    <p:sldId id="371" r:id="rId15"/>
    <p:sldId id="339" r:id="rId16"/>
    <p:sldId id="350" r:id="rId17"/>
    <p:sldId id="359" r:id="rId18"/>
  </p:sldIdLst>
  <p:sldSz cx="12190413" cy="6859588"/>
  <p:notesSz cx="6858000" cy="9144000"/>
  <p:defaultTextStyle>
    <a:defPPr>
      <a:defRPr lang="ru-RU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BBB59"/>
    <a:srgbClr val="C0504D"/>
    <a:srgbClr val="4F81BD"/>
    <a:srgbClr val="D8823C"/>
    <a:srgbClr val="FFFFFF"/>
    <a:srgbClr val="DCE6F2"/>
    <a:srgbClr val="89A54E"/>
    <a:srgbClr val="634D7D"/>
    <a:srgbClr val="4572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102" autoAdjust="0"/>
    <p:restoredTop sz="83212" autoAdjust="0"/>
  </p:normalViewPr>
  <p:slideViewPr>
    <p:cSldViewPr>
      <p:cViewPr varScale="1">
        <p:scale>
          <a:sx n="83" d="100"/>
          <a:sy n="83" d="100"/>
        </p:scale>
        <p:origin x="-566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5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4.0308165583108985E-2"/>
                  <c:y val="-0.31246242247593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4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04934584119546"/>
                      <c:h val="0.13074691047399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ABD-42CF-93B8-68B79D53F5E5}"/>
                </c:ext>
              </c:extLst>
            </c:dLbl>
            <c:dLbl>
              <c:idx val="1"/>
              <c:layout>
                <c:manualLayout>
                  <c:x val="-6.2809797626606531E-2"/>
                  <c:y val="-4.3152884973565071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BD-42CF-93B8-68B79D53F5E5}"/>
                </c:ext>
              </c:extLst>
            </c:dLbl>
            <c:dLbl>
              <c:idx val="2"/>
              <c:layout>
                <c:manualLayout>
                  <c:x val="-5.3959739946164924E-2"/>
                  <c:y val="-1.4802276871197326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BD-42CF-93B8-68B79D53F5E5}"/>
                </c:ext>
              </c:extLst>
            </c:dLbl>
            <c:dLbl>
              <c:idx val="3"/>
              <c:layout>
                <c:manualLayout>
                  <c:x val="7.2303193439632499E-2"/>
                  <c:y val="-2.2530176385630427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BD-42CF-93B8-68B79D53F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Лист1!$B$2:$B$5</c:f>
              <c:strCache>
                <c:ptCount val="4"/>
                <c:pt idx="0">
                  <c:v>700 лагерей дневного пребывания школьников</c:v>
                </c:pt>
                <c:pt idx="1">
                  <c:v>32 организации отдыха детей и их оздоровления </c:v>
                </c:pt>
                <c:pt idx="2">
                  <c:v>8 палаточных лагерей</c:v>
                </c:pt>
                <c:pt idx="3">
                  <c:v>6 санаторных оздоровительные лагеря</c:v>
                </c:pt>
              </c:strCache>
            </c:strRef>
          </c:cat>
          <c:val>
            <c:numRef>
              <c:f>Лист1!$A$2:$A$5</c:f>
              <c:numCache>
                <c:formatCode>General</c:formatCode>
                <c:ptCount val="4"/>
                <c:pt idx="0">
                  <c:v>700</c:v>
                </c:pt>
                <c:pt idx="1">
                  <c:v>32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BD-42CF-93B8-68B79D53F5E5}"/>
            </c:ext>
          </c:extLst>
        </c:ser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2615863194687769"/>
          <c:y val="0.17636929230085546"/>
          <c:w val="0.54768273610624452"/>
          <c:h val="0.64726141539829118"/>
        </c:manualLayout>
      </c:layout>
      <c:pieChart>
        <c:varyColors val="1"/>
        <c:ser>
          <c:idx val="0"/>
          <c:order val="0"/>
          <c:dPt>
            <c:idx val="1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1-16E8-4E2C-AA85-F755A7243633}"/>
              </c:ext>
            </c:extLst>
          </c:dPt>
          <c:val>
            <c:numRef>
              <c:f>Лист2!$A$3:$A$4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E8-4E2C-AA85-F755A7243633}"/>
            </c:ext>
          </c:extLst>
        </c:ser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3024691358025149E-2"/>
          <c:y val="5.0922978994271194E-2"/>
          <c:w val="0.83395061728395248"/>
          <c:h val="0.8599618077657547"/>
        </c:manualLayout>
      </c:layout>
      <c:pieChart>
        <c:varyColors val="1"/>
        <c:ser>
          <c:idx val="0"/>
          <c:order val="0"/>
          <c:tx>
            <c:v>2013</c:v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D4-411B-96A3-F92E496F777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D4-411B-96A3-F92E496F777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D4-411B-96A3-F92E496F7775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D4-411B-96A3-F92E496F7775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D4-411B-96A3-F92E496F7775}"/>
              </c:ext>
            </c:extLst>
          </c:dPt>
          <c:val>
            <c:numRef>
              <c:f>Лист1!$D$6:$D$10</c:f>
              <c:numCache>
                <c:formatCode>General</c:formatCode>
                <c:ptCount val="5"/>
                <c:pt idx="0">
                  <c:v>1567</c:v>
                </c:pt>
                <c:pt idx="1">
                  <c:v>1093</c:v>
                </c:pt>
                <c:pt idx="2">
                  <c:v>650</c:v>
                </c:pt>
                <c:pt idx="3">
                  <c:v>474</c:v>
                </c:pt>
                <c:pt idx="4">
                  <c:v>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3D4-411B-96A3-F92E496F7775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C3182F1-A434-4F7B-9B3D-79D93189406D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4B0AAA-931C-427A-8BF2-8B789A76B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11DFA-A61C-4C19-8E33-1D8D07DF360F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xfrm>
            <a:off x="404813" y="4140200"/>
            <a:ext cx="6048375" cy="482441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800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818F5-6933-4711-A652-88DE3C6B6116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43400"/>
            <a:ext cx="6048375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ru-RU" sz="900" dirty="0" smtClean="0"/>
          </a:p>
          <a:p>
            <a:pPr>
              <a:lnSpc>
                <a:spcPct val="90000"/>
              </a:lnSpc>
            </a:pPr>
            <a:endParaRPr lang="ru-RU" sz="9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49263" algn="just">
              <a:lnSpc>
                <a:spcPct val="80000"/>
              </a:lnSpc>
            </a:pPr>
            <a:endParaRPr lang="ru-RU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just">
              <a:lnSpc>
                <a:spcPct val="80000"/>
              </a:lnSpc>
            </a:pP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В концепции развития Волгоградской области определены территории опережающего развития, промышленная и сельскохозяйственная инфраструктура региона. </a:t>
            </a:r>
          </a:p>
          <a:p>
            <a:pPr indent="449263" algn="just">
              <a:lnSpc>
                <a:spcPct val="80000"/>
              </a:lnSpc>
            </a:pPr>
            <a:r>
              <a:rPr lang="ru-RU" sz="1000" smtClean="0">
                <a:solidFill>
                  <a:srgbClr val="000000"/>
                </a:solidFill>
              </a:rPr>
              <a:t>Волгоград, Волжский, Камышин, Михайловка, Котельниковском и Жирновском (</a:t>
            </a:r>
            <a:r>
              <a:rPr lang="ru-RU" sz="1000" i="1" smtClean="0">
                <a:solidFill>
                  <a:srgbClr val="000000"/>
                </a:solidFill>
              </a:rPr>
              <a:t>АО "ФНПЦ "Титан-Баррикады", ОАО "Волжский трубный завод", ОАО "Европейская Промышленная Корпорация", филиал ОАО "МРСК Юга" - "Волгоградэнерго", ОАО "Волгограднефтемаш", ООО "БК "Евразия", ООО СП "Волгодеминойл", ОАО "Каустик", ООО "ЕвроХим-ВолгаКалий"</a:t>
            </a:r>
            <a:r>
              <a:rPr lang="ru-RU" sz="1000" smtClean="0">
                <a:solidFill>
                  <a:srgbClr val="000000"/>
                </a:solidFill>
              </a:rPr>
              <a:t>, </a:t>
            </a:r>
            <a:r>
              <a:rPr lang="ru-RU" sz="1000" i="1" smtClean="0">
                <a:solidFill>
                  <a:srgbClr val="000000"/>
                </a:solidFill>
              </a:rPr>
              <a:t>АО "Себряковцемент" )</a:t>
            </a:r>
            <a:endParaRPr lang="ru-RU" sz="1000" smtClean="0">
              <a:solidFill>
                <a:srgbClr val="000000"/>
              </a:solidFill>
            </a:endParaRPr>
          </a:p>
          <a:p>
            <a:pPr indent="449263" algn="just">
              <a:lnSpc>
                <a:spcPct val="80000"/>
              </a:lnSpc>
            </a:pPr>
            <a:r>
              <a:rPr lang="ru-RU" sz="1000" smtClean="0">
                <a:solidFill>
                  <a:srgbClr val="000000"/>
                </a:solidFill>
              </a:rPr>
              <a:t>Суровикинском, Новоаннинском, Еланском, Серафимовичском, Дубовском, Заволжье</a:t>
            </a:r>
          </a:p>
          <a:p>
            <a:pPr indent="449263">
              <a:lnSpc>
                <a:spcPct val="80000"/>
              </a:lnSpc>
            </a:pPr>
            <a:r>
              <a:rPr lang="ru-RU" sz="1000" smtClean="0"/>
              <a:t>Продолжается формирование региональной эффективной системы среднего профессионального образования, ориентированной на современные вызовы. Новая сеть проектируется в соответствии со стратегией пространственного развития Волгоградской области.</a:t>
            </a:r>
          </a:p>
          <a:p>
            <a:pPr indent="449263">
              <a:lnSpc>
                <a:spcPct val="80000"/>
              </a:lnSpc>
            </a:pPr>
            <a:r>
              <a:rPr lang="ru-RU" sz="1000" smtClean="0"/>
              <a:t>В городах Волгоград, Волжский, Камышин, Михайловка, Котельниковском и Жирновском муниципальных районах многопрофильные ПОО будут ориентированы на крупные промышленные предприятия.</a:t>
            </a:r>
            <a:endParaRPr lang="ru-RU" sz="1000" i="1" smtClean="0"/>
          </a:p>
          <a:p>
            <a:pPr indent="449263">
              <a:lnSpc>
                <a:spcPct val="80000"/>
              </a:lnSpc>
            </a:pPr>
            <a:r>
              <a:rPr lang="ru-RU" sz="1000" i="1" smtClean="0"/>
              <a:t>( АО "ФНПЦ "Титан-Баррикады", ОАО "Волжский трубный завод", ОАО "Европейская Промышленная Корпорация", филиал ОАО "МРСК Юга" - "Волгоградэнерго", ОАО "Волгограднефтемаш", ООО "БК "Евразия", ООО СП "Волгодеминойл", ОАО "Каустик", ООО "ЕвроХим-ВолгаКалий", АО "Себряковцемент" и др.)</a:t>
            </a:r>
            <a:endParaRPr lang="ru-RU" sz="1000" smtClean="0"/>
          </a:p>
          <a:p>
            <a:pPr indent="449263">
              <a:lnSpc>
                <a:spcPct val="80000"/>
              </a:lnSpc>
            </a:pPr>
            <a:r>
              <a:rPr lang="ru-RU" sz="1000" smtClean="0"/>
              <a:t>Для обеспечения локальных центров роста в сельской местности многопрофильные учреждения СПО в Суровикинском, Новоаннинском, Еланском, Серафимовичском, Дубовском муниципальных районах, в Заволжье будут ориентированы на сельскохозяйственное производство.</a:t>
            </a:r>
          </a:p>
          <a:p>
            <a:pPr indent="449263">
              <a:lnSpc>
                <a:spcPct val="80000"/>
              </a:lnSpc>
            </a:pPr>
            <a:r>
              <a:rPr lang="ru-RU" sz="1000" smtClean="0"/>
              <a:t>Ряд учреждений СПО будут сохранять отраслевой принцип подготовки кадров </a:t>
            </a:r>
            <a:r>
              <a:rPr lang="ru-RU" sz="1000" i="1" smtClean="0"/>
              <a:t>(энергетика, водный, железнодорожный транспорт, строительство, сфера услуг, педагогика).</a:t>
            </a:r>
            <a:r>
              <a:rPr lang="ru-RU" sz="1000" smtClean="0"/>
              <a:t> Кроме этого отдельные учреждения будут ориентированы на открытие новых направлений подготовки в сфере цифровой экономики, логистики.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35041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z="1000" dirty="0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4CBDB-80D5-4C80-93C3-99AFF0218140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44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2C4B7-EE2B-470A-9A65-FCF5149BB4FC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86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A8AD6-EE1E-45E3-984C-2E6089AFCC41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xfrm>
            <a:off x="404813" y="4343400"/>
            <a:ext cx="6119812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000" dirty="0" smtClean="0">
              <a:latin typeface="Times New Roman" pitchFamily="18" charset="0"/>
            </a:endParaRP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33543-26B3-442B-93AF-EA533BF6016E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284663"/>
            <a:ext cx="6048375" cy="45354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7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xfrm>
            <a:off x="404813" y="4356100"/>
            <a:ext cx="6048375" cy="4102100"/>
          </a:xfrm>
          <a:noFill/>
          <a:ln/>
        </p:spPr>
        <p:txBody>
          <a:bodyPr/>
          <a:lstStyle/>
          <a:p>
            <a:endParaRPr lang="ru-RU" altLang="ru-RU" sz="1000" b="1" dirty="0" smtClean="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CD588-42AD-401C-89EC-E3E28284AB06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404813" y="4343400"/>
            <a:ext cx="6048375" cy="4114800"/>
          </a:xfrm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48B17-6A2E-4C21-B723-F6B89A15234A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91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800" b="1" dirty="0" smtClean="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8F099-61B9-4EF9-A3B1-E5AFD3975BBA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07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xfrm>
            <a:off x="404813" y="4343400"/>
            <a:ext cx="6048375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800" smtClean="0"/>
              <a:t>Современная школа – это прежде создание современной образовательной среды.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 Только в 5 муниципальных районах (Алексеевский, Жирновский, Клетский, Новоаннинский, Новониколаевский) и 4 городских округах (Волжский, Камышин, Урюпинск, Фролово) все школы соответствуют современным требованиям осуществления образовательного процесса. В остальных районах часть школ не соответствуют ряду показателей (94,1% - средний показатель соответствия современным требованиям по региону), отсутствуют теплые туалеты в 36 школах (4,5 %) (17 муниципальных образований: Быковский; Дубовский; Еланский; Калачевский; Камышинский; Котельниковский; Котовский; Нехаевский; Новониколаевский; Октябрьский; Палласовский; Руднянский; Светлоярский; Урюпинский, Фроловский, Чернышковский; г. Михайловка); в 2  школах требуется капитальный ремонт (Городищенский м.р. -1, Волгоград – 1 школа), отсутствуют актовые залы в 307 школах (39%), физкультурные залы в 56 школах (7,1%);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Доля обучающихся во вторую смену, ежегодно уменьшается, в 2017/2018 учебном году она составляла 7,7%; до конца 2018 года мы должны прийти к показателю - 6,6%.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Проблему по обновлению школьной инфраструктуры мы решаем при поддержке из федерального бюджета.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В рамках национального проекта "Развитие образования" строятся новые школы. В 2017 году завершено строительство школы на 1000 мест в Родниковой долине Советского района Волгограда (общий бюджет строительства - 559,8 млн. руб.), в 2018 году началось строительство школы на 1000 мест в Камышине, в 2019 году начнется строительство Россошинской школы на 500 мест в Городищенском муниципальном районе (общий бюджет строительства – 1068,5 млн. руб.).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По федеральной программе "Устойчивое развитие сельских территорий" завершается строительство школы в пос.Красный Октябрь Палласовского муниципального района (общий бюджет строительства – 130,2 млн. руб.).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В планах до 2030 года  в рамках национального проекта "Развитие образования" построить 33 новые школы на 23110 мест (потребуется: ФБ – 6383,4 млн. руб., ОБ – 1039,2 млн. руб, МБ – 259,5 млн. руб.).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Третий год проходит замена оконных блоков  в образовательных организациях (партийный проект, ежегодно выделяется по 150 млн. руб. из средств областного бюджета; с 2016 г. – выделено в муниципальные районы 450 млн. руб.; заменены 15942 оконных блока в 797 образовательных организациях; до 2020 года планируем заменить еще в 1700 образовательных организациях, на это необходимо еще 450 млн. руб.; надеемся, что   этот проект будет продолжен до того времени, когда во всех школах, детских садах, организациях дополнительного образования детей будут заменены все окна на новые).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В настоящее время  осуществляют подвоз 592 школьных автобуса, в том числе 155 новых автобусов, полученных за 2 года по федеральной программе (2016г. – 85 автобусов, 2017г. – 70 автобусов). Потребность в новых автобусах еще остается, необходимо еще 214 для обновления школьного автопарка. 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Для создания в сельских школах условий для занятия физической культурой и спортом в 2017 г. отремонтированы спортивные залы  в 16 школах, на их базе создано 16 спортивных клубов (ФБ – 20,3 млн. руб; ОБ – 5,09 млн. руб.), в 2018 году приступили к ремонту залов в 12 школах, на это выделено 15,6 млн. руб. федеральных средств и 2,5 млн. руб. областных средств.  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В рамках государственной программы "Доступная среда" в образовательных организациях создаются условия архитектурной доступности, приобретается специализированное учебное, компьютерное, реабилитационное оборудование. За период реализации программы (2012-2018 гг.) такие условия созданы в 232 образовательных организациях (187 общеобразовательных, 28 дошкольных и 17 организациях дополнительного образования детей). К 2030 году 100% детям-инвалидам будут созданы условия для получения качественного образования по месту их жительства.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588C5-7C73-4673-8209-408F3C1807B2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20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43400"/>
            <a:ext cx="6048375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xfrm>
            <a:off x="404813" y="4211638"/>
            <a:ext cx="6119812" cy="4246562"/>
          </a:xfrm>
          <a:noFill/>
          <a:ln/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ru-RU" altLang="ru-RU" sz="800" dirty="0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46145-5A76-43A2-8176-DEE6BE6B423D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17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xfrm>
            <a:off x="404813" y="4343400"/>
            <a:ext cx="5976937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ru-RU" sz="900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256FD-3575-45A2-A1A4-BD2F831BA8E1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56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88CF-2EC3-474B-982A-5E61E3F55BA2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0734-1B36-4050-B824-FA3707B12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F8EC-0DAE-4987-840B-35B8547239C5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B263-50B9-44ED-A39C-30F5E9D62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3494-9E67-4DE2-99A0-7662D7F864EB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EE80-56C1-4753-847B-70695ABF8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ED77-7AE4-40C1-95B3-9F3E6A3CAB28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2B36-295E-4E11-84B0-30A3DDED1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C12E-DF88-4C40-A881-72DBB0AA05C1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4D17-BD54-4255-B13F-ACC6642E20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F715-0A4E-4CB7-8796-401299D83858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14DB-AB46-460B-B165-56326BC98E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30C5-261F-4B5F-AD72-27FAA595C1FF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94B3-9206-4C6E-8EF1-DE4A1C7EA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3ABA-E20C-4ED7-8FCC-8AEA856540BE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A81F-4E25-4D78-9BD7-B299B1C05A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E01F-2A09-4E34-9BEB-E5DA1486BF54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15CE-4555-49B9-AB83-CA7BA7ED3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FA-6CF6-44AF-8700-1668C529D253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2D41-5C4D-4FE0-8825-A4BBCFDE1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46C2-FE1F-488E-B21C-64395F2A6CB8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3C0B-6CC4-4014-BE2D-7D65D6E4E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3E913-7B51-4775-A792-23F4CA346AAE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2C1B66-FF8A-48DC-94D0-5B460EF61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11" Type="http://schemas.openxmlformats.org/officeDocument/2006/relationships/image" Target="../media/image73.jpeg"/><Relationship Id="rId5" Type="http://schemas.openxmlformats.org/officeDocument/2006/relationships/image" Target="../media/image68.png"/><Relationship Id="rId10" Type="http://schemas.openxmlformats.org/officeDocument/2006/relationships/image" Target="../media/image72.jpeg"/><Relationship Id="rId4" Type="http://schemas.openxmlformats.org/officeDocument/2006/relationships/chart" Target="../charts/chart1.xml"/><Relationship Id="rId9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4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3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3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jpeg"/><Relationship Id="rId10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99.pn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10" Type="http://schemas.openxmlformats.org/officeDocument/2006/relationships/image" Target="../media/image113.png"/><Relationship Id="rId4" Type="http://schemas.openxmlformats.org/officeDocument/2006/relationships/image" Target="../media/image3.png"/><Relationship Id="rId9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4.pn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4.png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jpe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jpeg"/><Relationship Id="rId27" Type="http://schemas.openxmlformats.org/officeDocument/2006/relationships/image" Target="../media/image45.png"/><Relationship Id="rId30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microsoft.com/office/2007/relationships/hdphoto" Target="../media/hdphoto1.wdp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0413" cy="685958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ПЕРСПЕКТИВЫ РАЗВИТИЯ </a:t>
            </a: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СИСТЕМЫ ОБРАЗОВАНИЯ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МОЛОДЕЖНОЙ ПОЛИТИКИ ВОЛГОГРАДСКОЙ ОБЛАСТИ </a:t>
            </a: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2713" y="785813"/>
            <a:ext cx="91424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>
                <a:solidFill>
                  <a:srgbClr val="002060"/>
                </a:solidFill>
              </a:rPr>
              <a:t>КОМИТЕТ ОБРАЗОВАНИЯ, НАУКИ И МОЛОДЕЖНОЙ ПОЛИТИКИ ВОЛГОГРАДСКОЙ ОБЛАСТИ</a:t>
            </a:r>
            <a:endParaRPr lang="ru-RU" altLang="ru-RU" sz="20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339" name="Рисунок 5" descr="gerb_volgogradskoy_oblast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142875"/>
            <a:ext cx="714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069388" y="6061075"/>
            <a:ext cx="267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>
                <a:solidFill>
                  <a:srgbClr val="002060"/>
                </a:solidFill>
              </a:rPr>
              <a:t>ВОЛГОГРАД, 2018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95300" y="5653088"/>
            <a:ext cx="54229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</a:rPr>
              <a:t>Савина Лариса Михайловна,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</a:rPr>
              <a:t>председатель комитета образования, науки и молодежной политики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4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149975" y="3240088"/>
            <a:ext cx="5870575" cy="1374775"/>
          </a:xfrm>
          <a:prstGeom prst="rect">
            <a:avLst/>
          </a:prstGeom>
          <a:solidFill>
            <a:schemeClr val="accent3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124575" y="5035550"/>
            <a:ext cx="5870575" cy="1555750"/>
          </a:xfrm>
          <a:prstGeom prst="rect">
            <a:avLst/>
          </a:pr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25"/>
          <p:cNvSpPr/>
          <p:nvPr/>
        </p:nvSpPr>
        <p:spPr>
          <a:xfrm>
            <a:off x="6130925" y="2892425"/>
            <a:ext cx="5889625" cy="28575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149975" y="858838"/>
            <a:ext cx="5891213" cy="1965325"/>
          </a:xfrm>
          <a:prstGeom prst="rect">
            <a:avLst/>
          </a:pr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12725" y="2628900"/>
            <a:ext cx="5738813" cy="1930400"/>
          </a:xfrm>
          <a:prstGeom prst="rect">
            <a:avLst/>
          </a:prstGeom>
          <a:solidFill>
            <a:schemeClr val="accent6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20663" y="1006475"/>
            <a:ext cx="5730875" cy="1011238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25"/>
          <p:cNvSpPr/>
          <p:nvPr/>
        </p:nvSpPr>
        <p:spPr>
          <a:xfrm>
            <a:off x="223838" y="639763"/>
            <a:ext cx="5727700" cy="35083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656" name="Группа 53"/>
          <p:cNvGrpSpPr>
            <a:grpSpLocks/>
          </p:cNvGrpSpPr>
          <p:nvPr/>
        </p:nvGrpSpPr>
        <p:grpSpPr bwMode="auto">
          <a:xfrm>
            <a:off x="0" y="4597400"/>
            <a:ext cx="5951538" cy="1993900"/>
            <a:chOff x="204789" y="3303833"/>
            <a:chExt cx="5553661" cy="142215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03293" y="3636726"/>
              <a:ext cx="5355157" cy="1089262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Прямоугольник 25"/>
            <p:cNvSpPr/>
            <p:nvPr/>
          </p:nvSpPr>
          <p:spPr>
            <a:xfrm>
              <a:off x="410700" y="3316289"/>
              <a:ext cx="5347750" cy="28080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Прямоугольник 27"/>
            <p:cNvSpPr>
              <a:spLocks noChangeArrowheads="1"/>
            </p:cNvSpPr>
            <p:nvPr/>
          </p:nvSpPr>
          <p:spPr bwMode="auto">
            <a:xfrm>
              <a:off x="674384" y="3303833"/>
              <a:ext cx="4716686" cy="4857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приоритетный проект "Доступное дополнительное образование для детей"</a:t>
              </a:r>
            </a:p>
          </p:txBody>
        </p:sp>
        <p:sp>
          <p:nvSpPr>
            <p:cNvPr id="58" name="Прямоугольник 27"/>
            <p:cNvSpPr>
              <a:spLocks noChangeArrowheads="1"/>
            </p:cNvSpPr>
            <p:nvPr/>
          </p:nvSpPr>
          <p:spPr bwMode="auto">
            <a:xfrm>
              <a:off x="204789" y="4199474"/>
              <a:ext cx="2953854" cy="4857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900 </a:t>
              </a:r>
              <a:r>
                <a:rPr lang="ru-RU" altLang="ru-RU" sz="1600" dirty="0" smtClean="0">
                  <a:solidFill>
                    <a:srgbClr val="002060"/>
                  </a:solidFill>
                </a:rPr>
                <a:t>обучающихся;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600" dirty="0" smtClean="0">
                  <a:solidFill>
                    <a:srgbClr val="002060"/>
                  </a:solidFill>
                </a:rPr>
                <a:t>на базе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ru-RU" altLang="ru-RU" sz="1600" dirty="0" smtClean="0">
                  <a:solidFill>
                    <a:srgbClr val="002060"/>
                  </a:solidFill>
                </a:rPr>
                <a:t>ВолГТУ и Детской РЖД</a:t>
              </a:r>
            </a:p>
          </p:txBody>
        </p:sp>
        <p:sp>
          <p:nvSpPr>
            <p:cNvPr id="60" name="Прямоугольник 27"/>
            <p:cNvSpPr>
              <a:spLocks noChangeArrowheads="1"/>
            </p:cNvSpPr>
            <p:nvPr/>
          </p:nvSpPr>
          <p:spPr bwMode="auto">
            <a:xfrm>
              <a:off x="413663" y="3739765"/>
              <a:ext cx="4258942" cy="3815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ru-RU" altLang="ru-RU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71 785,5 </a:t>
              </a:r>
              <a:r>
                <a:rPr lang="ru-RU" altLang="ru-RU" sz="1400" dirty="0" smtClean="0">
                  <a:solidFill>
                    <a:srgbClr val="002060"/>
                  </a:solidFill>
                </a:rPr>
                <a:t>тыс. руб. федеральный бюджет</a:t>
              </a:r>
            </a:p>
            <a:p>
              <a:pPr eaLnBrk="1" hangingPunct="1">
                <a:lnSpc>
                  <a:spcPct val="80000"/>
                </a:lnSpc>
                <a:defRPr/>
              </a:pPr>
              <a:r>
                <a:rPr lang="ru-RU" altLang="ru-RU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11 686,0 </a:t>
              </a:r>
              <a:r>
                <a:rPr lang="ru-RU" altLang="ru-RU" sz="1400" dirty="0" smtClean="0">
                  <a:solidFill>
                    <a:srgbClr val="002060"/>
                  </a:solidFill>
                </a:rPr>
                <a:t>тыс. руб. областной бюджет</a:t>
              </a:r>
            </a:p>
          </p:txBody>
        </p:sp>
      </p:grpSp>
      <p:pic>
        <p:nvPicPr>
          <p:cNvPr id="22657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830763"/>
            <a:ext cx="23510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759700" y="5702300"/>
            <a:ext cx="23923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800" tIns="38400" rIns="76800" bIns="38400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</a:p>
          <a:p>
            <a:pPr algn="ctr">
              <a:lnSpc>
                <a:spcPts val="14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ГБДОУ ВО </a:t>
            </a:r>
          </a:p>
          <a:p>
            <a:pPr algn="ctr">
              <a:lnSpc>
                <a:spcPts val="14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"ЗЕЛЕНАЯ ВОЛНА"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775" y="893763"/>
            <a:ext cx="5205413" cy="1077912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algn="just"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79438" y="666750"/>
            <a:ext cx="7262813" cy="274638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дополнительного  образования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10475" y="2112963"/>
            <a:ext cx="4573588" cy="509587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возрасте от 5 до 18 лет охвачены дополнительным образованием -  к 2030 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63" y="1247775"/>
            <a:ext cx="857250" cy="446088"/>
          </a:xfrm>
          <a:prstGeom prst="rect">
            <a:avLst/>
          </a:prstGeom>
          <a:noFill/>
        </p:spPr>
        <p:txBody>
          <a:bodyPr wrap="none" lIns="76800" tIns="38400" rIns="76800" bIns="3840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42038" y="2862263"/>
            <a:ext cx="5899150" cy="355600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регионального модельного центра - 2019 г.</a:t>
            </a:r>
          </a:p>
        </p:txBody>
      </p:sp>
      <p:pic>
        <p:nvPicPr>
          <p:cNvPr id="22666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588" y="5567363"/>
            <a:ext cx="1317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27"/>
          <p:cNvSpPr>
            <a:spLocks noChangeArrowheads="1"/>
          </p:cNvSpPr>
          <p:nvPr/>
        </p:nvSpPr>
        <p:spPr bwMode="auto">
          <a:xfrm>
            <a:off x="3065463" y="6157913"/>
            <a:ext cx="3165475" cy="388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квантов</a:t>
            </a:r>
          </a:p>
        </p:txBody>
      </p:sp>
      <p:grpSp>
        <p:nvGrpSpPr>
          <p:cNvPr id="22668" name="Группа 61"/>
          <p:cNvGrpSpPr>
            <a:grpSpLocks/>
          </p:cNvGrpSpPr>
          <p:nvPr/>
        </p:nvGrpSpPr>
        <p:grpSpPr bwMode="auto">
          <a:xfrm>
            <a:off x="20638" y="2093913"/>
            <a:ext cx="5930900" cy="2500312"/>
            <a:chOff x="14288" y="909638"/>
            <a:chExt cx="5930293" cy="2500312"/>
          </a:xfrm>
        </p:grpSpPr>
        <p:sp>
          <p:nvSpPr>
            <p:cNvPr id="63" name="Прямоугольник 25"/>
            <p:cNvSpPr/>
            <p:nvPr/>
          </p:nvSpPr>
          <p:spPr>
            <a:xfrm>
              <a:off x="214293" y="909638"/>
              <a:ext cx="5730288" cy="5016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95" name="Прямоугольник 45"/>
            <p:cNvSpPr>
              <a:spLocks noChangeArrowheads="1"/>
            </p:cNvSpPr>
            <p:nvPr/>
          </p:nvSpPr>
          <p:spPr bwMode="auto">
            <a:xfrm>
              <a:off x="2244725" y="2390775"/>
              <a:ext cx="184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3" tIns="45712" rIns="91423" bIns="45712">
              <a:spAutoFit/>
            </a:bodyPr>
            <a:lstStyle/>
            <a:p>
              <a:pPr algn="ctr"/>
              <a:endParaRPr lang="ru-RU" altLang="ru-RU" sz="1600">
                <a:solidFill>
                  <a:srgbClr val="002060"/>
                </a:solidFill>
              </a:endParaRPr>
            </a:p>
          </p:txBody>
        </p:sp>
        <p:sp>
          <p:nvSpPr>
            <p:cNvPr id="22696" name="Прямоугольник 48"/>
            <p:cNvSpPr>
              <a:spLocks noChangeArrowheads="1"/>
            </p:cNvSpPr>
            <p:nvPr/>
          </p:nvSpPr>
          <p:spPr bwMode="auto">
            <a:xfrm>
              <a:off x="3803650" y="3073400"/>
              <a:ext cx="184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3" tIns="45712" rIns="91423" bIns="45712">
              <a:spAutoFit/>
            </a:bodyPr>
            <a:lstStyle/>
            <a:p>
              <a:pPr algn="ctr"/>
              <a:endParaRPr lang="ru-RU" altLang="ru-RU" sz="1600">
                <a:solidFill>
                  <a:srgbClr val="002060"/>
                </a:solidFill>
              </a:endParaRPr>
            </a:p>
          </p:txBody>
        </p:sp>
        <p:sp>
          <p:nvSpPr>
            <p:cNvPr id="22697" name="Прямоугольник 47"/>
            <p:cNvSpPr>
              <a:spLocks noChangeArrowheads="1"/>
            </p:cNvSpPr>
            <p:nvPr/>
          </p:nvSpPr>
          <p:spPr bwMode="auto">
            <a:xfrm>
              <a:off x="2279650" y="3040063"/>
              <a:ext cx="184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3" tIns="45712" rIns="91423" bIns="45712">
              <a:spAutoFit/>
            </a:bodyPr>
            <a:lstStyle/>
            <a:p>
              <a:pPr algn="ctr"/>
              <a:endParaRPr lang="ru-RU" altLang="ru-RU" sz="1600">
                <a:solidFill>
                  <a:srgbClr val="002060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42866" y="912813"/>
              <a:ext cx="5404885" cy="485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охват детей дополнительным образованием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altLang="ru-RU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 направленностям</a:t>
              </a:r>
            </a:p>
          </p:txBody>
        </p:sp>
        <p:graphicFrame>
          <p:nvGraphicFramePr>
            <p:cNvPr id="22648" name="Object 120"/>
            <p:cNvGraphicFramePr>
              <a:graphicFrameLocks/>
            </p:cNvGraphicFramePr>
            <p:nvPr/>
          </p:nvGraphicFramePr>
          <p:xfrm>
            <a:off x="14288" y="1277938"/>
            <a:ext cx="2574925" cy="1868487"/>
          </p:xfrm>
          <a:graphic>
            <a:graphicData uri="http://schemas.openxmlformats.org/presentationml/2006/ole">
              <p:oleObj spid="_x0000_s22683" name="Лист" r:id="rId7" imgW="2578831" imgH="1877731" progId="">
                <p:embed/>
              </p:oleObj>
            </a:graphicData>
          </a:graphic>
        </p:graphicFrame>
        <p:sp>
          <p:nvSpPr>
            <p:cNvPr id="69" name="Прямоугольник 68"/>
            <p:cNvSpPr/>
            <p:nvPr/>
          </p:nvSpPr>
          <p:spPr>
            <a:xfrm>
              <a:off x="2927052" y="1485900"/>
              <a:ext cx="123812" cy="119063"/>
            </a:xfrm>
            <a:prstGeom prst="rect">
              <a:avLst/>
            </a:prstGeom>
            <a:solidFill>
              <a:srgbClr val="5D7BB3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927052" y="1773238"/>
              <a:ext cx="123812" cy="119062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927052" y="2868613"/>
              <a:ext cx="123812" cy="119062"/>
            </a:xfrm>
            <a:prstGeom prst="rect">
              <a:avLst/>
            </a:prstGeom>
            <a:solidFill>
              <a:srgbClr val="00B0F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927052" y="2062163"/>
              <a:ext cx="123812" cy="119062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927052" y="2300288"/>
              <a:ext cx="123812" cy="119062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927052" y="2565400"/>
              <a:ext cx="123812" cy="119063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705" name="Rectangle 1"/>
            <p:cNvSpPr>
              <a:spLocks noChangeArrowheads="1"/>
            </p:cNvSpPr>
            <p:nvPr/>
          </p:nvSpPr>
          <p:spPr bwMode="auto">
            <a:xfrm>
              <a:off x="3067050" y="1424993"/>
              <a:ext cx="1526058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спортивная</a:t>
              </a:r>
            </a:p>
          </p:txBody>
        </p:sp>
        <p:sp>
          <p:nvSpPr>
            <p:cNvPr id="22706" name="Rectangle 1"/>
            <p:cNvSpPr>
              <a:spLocks noChangeArrowheads="1"/>
            </p:cNvSpPr>
            <p:nvPr/>
          </p:nvSpPr>
          <p:spPr bwMode="auto">
            <a:xfrm>
              <a:off x="3067050" y="1701800"/>
              <a:ext cx="1558925" cy="265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художественная</a:t>
              </a:r>
            </a:p>
          </p:txBody>
        </p:sp>
        <p:sp>
          <p:nvSpPr>
            <p:cNvPr id="22707" name="Rectangle 1"/>
            <p:cNvSpPr>
              <a:spLocks noChangeArrowheads="1"/>
            </p:cNvSpPr>
            <p:nvPr/>
          </p:nvSpPr>
          <p:spPr bwMode="auto">
            <a:xfrm>
              <a:off x="3067049" y="2016946"/>
              <a:ext cx="1988021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естественнонаучная</a:t>
              </a:r>
            </a:p>
          </p:txBody>
        </p:sp>
        <p:sp>
          <p:nvSpPr>
            <p:cNvPr id="22708" name="Rectangle 1"/>
            <p:cNvSpPr>
              <a:spLocks noChangeArrowheads="1"/>
            </p:cNvSpPr>
            <p:nvPr/>
          </p:nvSpPr>
          <p:spPr bwMode="auto">
            <a:xfrm>
              <a:off x="3067050" y="2206189"/>
              <a:ext cx="2700808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туристско-краеведческая</a:t>
              </a:r>
            </a:p>
          </p:txBody>
        </p:sp>
        <p:sp>
          <p:nvSpPr>
            <p:cNvPr id="22709" name="Rectangle 1"/>
            <p:cNvSpPr>
              <a:spLocks noChangeArrowheads="1"/>
            </p:cNvSpPr>
            <p:nvPr/>
          </p:nvSpPr>
          <p:spPr bwMode="auto">
            <a:xfrm>
              <a:off x="3067050" y="2478300"/>
              <a:ext cx="2551584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научно-техническая</a:t>
              </a:r>
            </a:p>
          </p:txBody>
        </p:sp>
        <p:sp>
          <p:nvSpPr>
            <p:cNvPr id="22710" name="Rectangle 1"/>
            <p:cNvSpPr>
              <a:spLocks noChangeArrowheads="1"/>
            </p:cNvSpPr>
            <p:nvPr/>
          </p:nvSpPr>
          <p:spPr bwMode="auto">
            <a:xfrm>
              <a:off x="3067050" y="2709863"/>
              <a:ext cx="2832571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400">
                  <a:solidFill>
                    <a:srgbClr val="002060"/>
                  </a:solidFill>
                </a:rPr>
                <a:t>другая (военно-патриотическая, социально-педагогическая)</a:t>
              </a:r>
            </a:p>
          </p:txBody>
        </p:sp>
        <p:sp>
          <p:nvSpPr>
            <p:cNvPr id="81" name="Прямоугольник 9"/>
            <p:cNvSpPr>
              <a:spLocks noChangeArrowheads="1"/>
            </p:cNvSpPr>
            <p:nvPr/>
          </p:nvSpPr>
          <p:spPr bwMode="auto">
            <a:xfrm>
              <a:off x="1269871" y="1893888"/>
              <a:ext cx="758747" cy="2397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altLang="ru-RU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42 556</a:t>
              </a:r>
            </a:p>
          </p:txBody>
        </p:sp>
        <p:sp>
          <p:nvSpPr>
            <p:cNvPr id="82" name="Прямоугольник 9"/>
            <p:cNvSpPr>
              <a:spLocks noChangeArrowheads="1"/>
            </p:cNvSpPr>
            <p:nvPr/>
          </p:nvSpPr>
          <p:spPr bwMode="auto">
            <a:xfrm>
              <a:off x="512712" y="2038350"/>
              <a:ext cx="757160" cy="2397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altLang="ru-RU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42 380</a:t>
              </a:r>
            </a:p>
          </p:txBody>
        </p:sp>
        <p:sp>
          <p:nvSpPr>
            <p:cNvPr id="83" name="Прямоугольник 9"/>
            <p:cNvSpPr>
              <a:spLocks noChangeArrowheads="1"/>
            </p:cNvSpPr>
            <p:nvPr/>
          </p:nvSpPr>
          <p:spPr bwMode="auto">
            <a:xfrm>
              <a:off x="766686" y="2470150"/>
              <a:ext cx="757160" cy="2397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altLang="ru-RU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41 686</a:t>
              </a:r>
            </a:p>
          </p:txBody>
        </p:sp>
        <p:sp>
          <p:nvSpPr>
            <p:cNvPr id="84" name="Прямоугольник 9"/>
            <p:cNvSpPr>
              <a:spLocks noChangeArrowheads="1"/>
            </p:cNvSpPr>
            <p:nvPr/>
          </p:nvSpPr>
          <p:spPr bwMode="auto">
            <a:xfrm>
              <a:off x="1736549" y="2854325"/>
              <a:ext cx="758747" cy="265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altLang="ru-RU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5 119</a:t>
              </a:r>
            </a:p>
          </p:txBody>
        </p:sp>
        <p:sp>
          <p:nvSpPr>
            <p:cNvPr id="85" name="Прямоугольник 9"/>
            <p:cNvSpPr>
              <a:spLocks noChangeArrowheads="1"/>
            </p:cNvSpPr>
            <p:nvPr/>
          </p:nvSpPr>
          <p:spPr bwMode="auto">
            <a:xfrm>
              <a:off x="2061953" y="2613025"/>
              <a:ext cx="758747" cy="265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altLang="ru-RU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4 507</a:t>
              </a:r>
            </a:p>
          </p:txBody>
        </p:sp>
        <p:sp>
          <p:nvSpPr>
            <p:cNvPr id="86" name="Прямоугольник 9"/>
            <p:cNvSpPr>
              <a:spLocks noChangeArrowheads="1"/>
            </p:cNvSpPr>
            <p:nvPr/>
          </p:nvSpPr>
          <p:spPr bwMode="auto">
            <a:xfrm>
              <a:off x="2033381" y="2278063"/>
              <a:ext cx="757160" cy="2651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altLang="ru-RU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6 258</a:t>
              </a: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1988936" y="2420938"/>
              <a:ext cx="225402" cy="6826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909569" y="2684463"/>
              <a:ext cx="266673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1766709" y="2811463"/>
              <a:ext cx="79367" cy="1143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69" name="Прямоугольник 4"/>
          <p:cNvSpPr>
            <a:spLocks noChangeArrowheads="1"/>
          </p:cNvSpPr>
          <p:nvPr/>
        </p:nvSpPr>
        <p:spPr bwMode="auto">
          <a:xfrm>
            <a:off x="1303338" y="1220788"/>
            <a:ext cx="765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17375E"/>
                </a:solidFill>
              </a:rPr>
              <a:t>охват </a:t>
            </a:r>
          </a:p>
          <a:p>
            <a:r>
              <a:rPr lang="ru-RU" sz="1400">
                <a:solidFill>
                  <a:srgbClr val="17375E"/>
                </a:solidFill>
              </a:rPr>
              <a:t>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5938" y="1495425"/>
            <a:ext cx="53022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тыс.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3713" y="1031875"/>
            <a:ext cx="569912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тыс.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1725" y="1101725"/>
            <a:ext cx="23098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детей в учреждениях ДО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25850" y="1562100"/>
            <a:ext cx="15208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детей в школах </a:t>
            </a:r>
          </a:p>
        </p:txBody>
      </p:sp>
      <p:cxnSp>
        <p:nvCxnSpPr>
          <p:cNvPr id="12" name="Прямая со стрелкой 11"/>
          <p:cNvCxnSpPr>
            <a:stCxn id="22669" idx="3"/>
            <a:endCxn id="8" idx="1"/>
          </p:cNvCxnSpPr>
          <p:nvPr/>
        </p:nvCxnSpPr>
        <p:spPr>
          <a:xfrm flipV="1">
            <a:off x="2068513" y="1309688"/>
            <a:ext cx="965200" cy="1714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22669" idx="3"/>
            <a:endCxn id="6" idx="1"/>
          </p:cNvCxnSpPr>
          <p:nvPr/>
        </p:nvCxnSpPr>
        <p:spPr>
          <a:xfrm>
            <a:off x="2068513" y="1481138"/>
            <a:ext cx="987425" cy="29051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25"/>
          <p:cNvSpPr/>
          <p:nvPr/>
        </p:nvSpPr>
        <p:spPr>
          <a:xfrm>
            <a:off x="6151563" y="530225"/>
            <a:ext cx="5889625" cy="28575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61012" y="-12942"/>
            <a:ext cx="65325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РЕБЕНКА"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8364538" y="446088"/>
            <a:ext cx="9255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3368338" y="1520825"/>
            <a:ext cx="5891212" cy="1011238"/>
          </a:xfrm>
          <a:prstGeom prst="rect">
            <a:avLst/>
          </a:pr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25"/>
          <p:cNvSpPr/>
          <p:nvPr/>
        </p:nvSpPr>
        <p:spPr>
          <a:xfrm>
            <a:off x="13369925" y="1190625"/>
            <a:ext cx="5889625" cy="2873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131216" y="1067064"/>
            <a:ext cx="714534" cy="714534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192838" y="2136775"/>
            <a:ext cx="885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84" name="Прямоугольник 95"/>
          <p:cNvSpPr>
            <a:spLocks noChangeArrowheads="1"/>
          </p:cNvSpPr>
          <p:nvPr/>
        </p:nvSpPr>
        <p:spPr bwMode="auto">
          <a:xfrm>
            <a:off x="6650038" y="3166925"/>
            <a:ext cx="43097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7375E"/>
                </a:solidFill>
              </a:rPr>
              <a:t>мониторинг базы </a:t>
            </a:r>
            <a:r>
              <a:rPr lang="ru-RU" sz="1400" dirty="0" smtClean="0">
                <a:solidFill>
                  <a:srgbClr val="17375E"/>
                </a:solidFill>
              </a:rPr>
              <a:t>дополнительного образования, </a:t>
            </a:r>
          </a:p>
          <a:p>
            <a:r>
              <a:rPr lang="ru-RU" sz="1400" dirty="0" smtClean="0">
                <a:solidFill>
                  <a:srgbClr val="17375E"/>
                </a:solidFill>
              </a:rPr>
              <a:t>культуры</a:t>
            </a:r>
            <a:r>
              <a:rPr lang="ru-RU" sz="1400" dirty="0">
                <a:solidFill>
                  <a:srgbClr val="17375E"/>
                </a:solidFill>
              </a:rPr>
              <a:t>, спорта, вузов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635750" y="3606205"/>
            <a:ext cx="5023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навигатора услуг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662163" y="3876449"/>
            <a:ext cx="5345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в работу учреждений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эффективных и новаторских образовательных систем по всему региону</a:t>
            </a:r>
          </a:p>
        </p:txBody>
      </p:sp>
      <p:pic>
        <p:nvPicPr>
          <p:cNvPr id="22687" name="Рисунок 10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7022" y="3272631"/>
            <a:ext cx="3048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88" name="Рисунок 11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5707" y="3629002"/>
            <a:ext cx="30321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89" name="Рисунок 1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8360" y="4094957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Прямоугольник 25"/>
          <p:cNvSpPr/>
          <p:nvPr/>
        </p:nvSpPr>
        <p:spPr>
          <a:xfrm>
            <a:off x="6105525" y="4687888"/>
            <a:ext cx="5889625" cy="28733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142163" y="4727575"/>
            <a:ext cx="3627437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68096">
              <a:lnSpc>
                <a:spcPts val="1600"/>
              </a:lnSpc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регионального центра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149975" y="5124450"/>
            <a:ext cx="5845175" cy="452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 и поддержки детей, проявивших выдающиеся способности на основе опыта "Сириус" </a:t>
            </a:r>
          </a:p>
        </p:txBody>
      </p:sp>
      <p:pic>
        <p:nvPicPr>
          <p:cNvPr id="22693" name="Рисунок 12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80625" y="5838825"/>
            <a:ext cx="1535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Заголовок 1"/>
          <p:cNvSpPr txBox="1">
            <a:spLocks/>
          </p:cNvSpPr>
          <p:nvPr/>
        </p:nvSpPr>
        <p:spPr>
          <a:xfrm>
            <a:off x="1019175" y="155575"/>
            <a:ext cx="565150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9465" y="132978"/>
            <a:ext cx="6532563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"УСПЕХ КАЖДОГО РЕБЕНКА"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543925" y="5446713"/>
            <a:ext cx="3455988" cy="86360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99013" y="6165850"/>
            <a:ext cx="3529012" cy="530225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99013" y="5518150"/>
            <a:ext cx="3529012" cy="576263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90500" y="6094413"/>
            <a:ext cx="4321175" cy="360362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0500" y="6499225"/>
            <a:ext cx="4321175" cy="360363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90500" y="5589588"/>
            <a:ext cx="4321175" cy="43180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7900" name="Группа 51"/>
          <p:cNvGrpSpPr>
            <a:grpSpLocks/>
          </p:cNvGrpSpPr>
          <p:nvPr/>
        </p:nvGrpSpPr>
        <p:grpSpPr bwMode="auto">
          <a:xfrm>
            <a:off x="0" y="5589588"/>
            <a:ext cx="8328025" cy="1270000"/>
            <a:chOff x="-6255043" y="6824409"/>
            <a:chExt cx="8327454" cy="1269554"/>
          </a:xfrm>
        </p:grpSpPr>
        <p:sp>
          <p:nvSpPr>
            <p:cNvPr id="53" name="Полилиния 52"/>
            <p:cNvSpPr/>
            <p:nvPr/>
          </p:nvSpPr>
          <p:spPr>
            <a:xfrm>
              <a:off x="-1240474" y="7471882"/>
              <a:ext cx="3168433" cy="382453"/>
            </a:xfrm>
            <a:custGeom>
              <a:avLst/>
              <a:gdLst>
                <a:gd name="connsiteX0" fmla="*/ 0 w 663389"/>
                <a:gd name="connsiteY0" fmla="*/ 0 h 753275"/>
                <a:gd name="connsiteX1" fmla="*/ 663389 w 663389"/>
                <a:gd name="connsiteY1" fmla="*/ 0 h 753275"/>
                <a:gd name="connsiteX2" fmla="*/ 663389 w 663389"/>
                <a:gd name="connsiteY2" fmla="*/ 753275 h 753275"/>
                <a:gd name="connsiteX3" fmla="*/ 0 w 663389"/>
                <a:gd name="connsiteY3" fmla="*/ 753275 h 753275"/>
                <a:gd name="connsiteX4" fmla="*/ 0 w 663389"/>
                <a:gd name="connsiteY4" fmla="*/ 0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389" h="753275">
                  <a:moveTo>
                    <a:pt x="0" y="0"/>
                  </a:moveTo>
                  <a:lnTo>
                    <a:pt x="663389" y="0"/>
                  </a:lnTo>
                  <a:lnTo>
                    <a:pt x="663389" y="753275"/>
                  </a:lnTo>
                  <a:lnTo>
                    <a:pt x="0" y="7532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1717" tIns="0" rIns="0" bIns="0" spcCol="1270"/>
            <a:lstStyle/>
            <a:p>
              <a:pPr algn="ctr" defTabSz="488950">
                <a:lnSpc>
                  <a:spcPts val="12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Организация профильных (</a:t>
              </a:r>
              <a:r>
                <a:rPr lang="ru-RU" sz="1200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профориентационных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 смен</a:t>
              </a: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-1383339" y="6824409"/>
              <a:ext cx="3455750" cy="504648"/>
            </a:xfrm>
            <a:custGeom>
              <a:avLst/>
              <a:gdLst>
                <a:gd name="connsiteX0" fmla="*/ 0 w 840630"/>
                <a:gd name="connsiteY0" fmla="*/ 0 h 1326145"/>
                <a:gd name="connsiteX1" fmla="*/ 840630 w 840630"/>
                <a:gd name="connsiteY1" fmla="*/ 0 h 1326145"/>
                <a:gd name="connsiteX2" fmla="*/ 840630 w 840630"/>
                <a:gd name="connsiteY2" fmla="*/ 1326145 h 1326145"/>
                <a:gd name="connsiteX3" fmla="*/ 0 w 840630"/>
                <a:gd name="connsiteY3" fmla="*/ 1326145 h 1326145"/>
                <a:gd name="connsiteX4" fmla="*/ 0 w 840630"/>
                <a:gd name="connsiteY4" fmla="*/ 0 h 132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630" h="1326145">
                  <a:moveTo>
                    <a:pt x="0" y="0"/>
                  </a:moveTo>
                  <a:lnTo>
                    <a:pt x="840630" y="0"/>
                  </a:lnTo>
                  <a:lnTo>
                    <a:pt x="840630" y="1326145"/>
                  </a:lnTo>
                  <a:lnTo>
                    <a:pt x="0" y="1326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6600" tIns="0" rIns="0" bIns="0" spcCol="1270"/>
            <a:lstStyle/>
            <a:p>
              <a:pPr algn="ctr" defTabSz="488950">
                <a:lnSpc>
                  <a:spcPts val="12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Внедрение сертификатов на отдых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оздоровление детей в организации отдыха детей и их оздоровления</a:t>
              </a: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-6255043" y="7329057"/>
              <a:ext cx="4438346" cy="360235"/>
            </a:xfrm>
            <a:custGeom>
              <a:avLst/>
              <a:gdLst>
                <a:gd name="connsiteX0" fmla="*/ 0 w 977359"/>
                <a:gd name="connsiteY0" fmla="*/ 0 h 1778743"/>
                <a:gd name="connsiteX1" fmla="*/ 977359 w 977359"/>
                <a:gd name="connsiteY1" fmla="*/ 0 h 1778743"/>
                <a:gd name="connsiteX2" fmla="*/ 977359 w 977359"/>
                <a:gd name="connsiteY2" fmla="*/ 1778743 h 1778743"/>
                <a:gd name="connsiteX3" fmla="*/ 0 w 977359"/>
                <a:gd name="connsiteY3" fmla="*/ 1778743 h 1778743"/>
                <a:gd name="connsiteX4" fmla="*/ 0 w 977359"/>
                <a:gd name="connsiteY4" fmla="*/ 0 h 177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359" h="1778743">
                  <a:moveTo>
                    <a:pt x="0" y="0"/>
                  </a:moveTo>
                  <a:lnTo>
                    <a:pt x="977359" y="0"/>
                  </a:lnTo>
                  <a:lnTo>
                    <a:pt x="977359" y="1778743"/>
                  </a:lnTo>
                  <a:lnTo>
                    <a:pt x="0" y="17787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800" tIns="0" rIns="0" bIns="0" spcCol="1270"/>
            <a:lstStyle/>
            <a:p>
              <a:pPr algn="ctr" defTabSz="488950">
                <a:lnSpc>
                  <a:spcPts val="12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Категоризация организаций отдыха детей и их оздоровления в зависимости от созданных условий</a:t>
              </a: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-5993123" y="6895821"/>
              <a:ext cx="4249446" cy="245977"/>
            </a:xfrm>
            <a:custGeom>
              <a:avLst/>
              <a:gdLst>
                <a:gd name="connsiteX0" fmla="*/ 0 w 1012807"/>
                <a:gd name="connsiteY0" fmla="*/ 0 h 1168198"/>
                <a:gd name="connsiteX1" fmla="*/ 1012807 w 1012807"/>
                <a:gd name="connsiteY1" fmla="*/ 0 h 1168198"/>
                <a:gd name="connsiteX2" fmla="*/ 1012807 w 1012807"/>
                <a:gd name="connsiteY2" fmla="*/ 1168198 h 1168198"/>
                <a:gd name="connsiteX3" fmla="*/ 0 w 1012807"/>
                <a:gd name="connsiteY3" fmla="*/ 1168198 h 1168198"/>
                <a:gd name="connsiteX4" fmla="*/ 0 w 1012807"/>
                <a:gd name="connsiteY4" fmla="*/ 0 h 116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07" h="1168198">
                  <a:moveTo>
                    <a:pt x="0" y="0"/>
                  </a:moveTo>
                  <a:lnTo>
                    <a:pt x="1012807" y="0"/>
                  </a:lnTo>
                  <a:lnTo>
                    <a:pt x="1012807" y="1168198"/>
                  </a:lnTo>
                  <a:lnTo>
                    <a:pt x="0" y="11681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6366" tIns="0" rIns="0" bIns="0" spcCol="1270"/>
            <a:lstStyle/>
            <a:p>
              <a:pPr algn="ctr" defTabSz="355600">
                <a:lnSpc>
                  <a:spcPts val="12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Единый уполномоченный орган в сфере организации отдыха и оздоровления детей</a:t>
              </a: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-6064556" y="7733727"/>
              <a:ext cx="4320879" cy="360236"/>
            </a:xfrm>
            <a:custGeom>
              <a:avLst/>
              <a:gdLst>
                <a:gd name="connsiteX0" fmla="*/ 0 w 1012807"/>
                <a:gd name="connsiteY0" fmla="*/ 0 h 2329457"/>
                <a:gd name="connsiteX1" fmla="*/ 1012807 w 1012807"/>
                <a:gd name="connsiteY1" fmla="*/ 0 h 2329457"/>
                <a:gd name="connsiteX2" fmla="*/ 1012807 w 1012807"/>
                <a:gd name="connsiteY2" fmla="*/ 2329457 h 2329457"/>
                <a:gd name="connsiteX3" fmla="*/ 0 w 1012807"/>
                <a:gd name="connsiteY3" fmla="*/ 2329457 h 2329457"/>
                <a:gd name="connsiteX4" fmla="*/ 0 w 1012807"/>
                <a:gd name="connsiteY4" fmla="*/ 0 h 232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07" h="2329457">
                  <a:moveTo>
                    <a:pt x="0" y="0"/>
                  </a:moveTo>
                  <a:lnTo>
                    <a:pt x="1012807" y="0"/>
                  </a:lnTo>
                  <a:lnTo>
                    <a:pt x="1012807" y="2329457"/>
                  </a:lnTo>
                  <a:lnTo>
                    <a:pt x="0" y="2329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11983" tIns="0" rIns="0" bIns="0" spcCol="1270"/>
            <a:lstStyle/>
            <a:p>
              <a:pPr algn="ctr" defTabSz="355600">
                <a:lnSpc>
                  <a:spcPts val="12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Расширение спектра предоставляемых услуг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для детей с ОВЗ</a:t>
              </a: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151063" y="477466"/>
            <a:ext cx="84439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детский лагерь — новое образовательное пространство</a:t>
            </a:r>
          </a:p>
        </p:txBody>
      </p:sp>
      <p:grpSp>
        <p:nvGrpSpPr>
          <p:cNvPr id="37902" name="Группа 58"/>
          <p:cNvGrpSpPr>
            <a:grpSpLocks/>
          </p:cNvGrpSpPr>
          <p:nvPr/>
        </p:nvGrpSpPr>
        <p:grpSpPr bwMode="auto">
          <a:xfrm>
            <a:off x="119063" y="4438650"/>
            <a:ext cx="4295775" cy="1079500"/>
            <a:chOff x="624958" y="2465778"/>
            <a:chExt cx="3229358" cy="214599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24958" y="2465778"/>
              <a:ext cx="3229358" cy="2145994"/>
            </a:xfrm>
            <a:prstGeom prst="rect">
              <a:avLst/>
            </a:prstGeom>
            <a:ln w="19050">
              <a:noFill/>
              <a:prstDash val="dash"/>
            </a:ln>
          </p:spPr>
          <p:txBody>
            <a:bodyPr>
              <a:spAutoFit/>
            </a:bodyPr>
            <a:lstStyle/>
            <a:p>
              <a:pPr algn="ctr" defTabSz="1219170" fontAlgn="t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изменение вектора развития системы детских лагерей: от места отдыха и оздоровления детей к новому самостоятельному сегменту образовательной системы, расширяющему возможности основного и дополнительного образования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24958" y="2465778"/>
              <a:ext cx="3229358" cy="212074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7903" name="Группа 61"/>
          <p:cNvGrpSpPr>
            <a:grpSpLocks/>
          </p:cNvGrpSpPr>
          <p:nvPr/>
        </p:nvGrpSpPr>
        <p:grpSpPr bwMode="auto">
          <a:xfrm>
            <a:off x="4799013" y="4438650"/>
            <a:ext cx="3529012" cy="1008063"/>
            <a:chOff x="4612783" y="2268914"/>
            <a:chExt cx="3229358" cy="2121469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678154" y="2419255"/>
              <a:ext cx="3041960" cy="938790"/>
            </a:xfrm>
            <a:prstGeom prst="rect">
              <a:avLst/>
            </a:prstGeom>
            <a:ln w="19050">
              <a:noFill/>
              <a:prstDash val="dash"/>
            </a:ln>
          </p:spPr>
          <p:txBody>
            <a:bodyPr>
              <a:spAutoFit/>
            </a:bodyPr>
            <a:lstStyle/>
            <a:p>
              <a:pPr algn="ctr" defTabSz="1219170" fontAlgn="t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объединение школы, дополнительного образования, детских лагерей и организаций-партнеров в единое образовательное пространство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612783" y="2268914"/>
              <a:ext cx="3229358" cy="212146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7904" name="Группа 64"/>
          <p:cNvGrpSpPr>
            <a:grpSpLocks/>
          </p:cNvGrpSpPr>
          <p:nvPr/>
        </p:nvGrpSpPr>
        <p:grpSpPr bwMode="auto">
          <a:xfrm>
            <a:off x="8543925" y="4438650"/>
            <a:ext cx="3384550" cy="838200"/>
            <a:chOff x="8320311" y="5041625"/>
            <a:chExt cx="3243955" cy="2121469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8402475" y="5222433"/>
              <a:ext cx="3161791" cy="771443"/>
            </a:xfrm>
            <a:prstGeom prst="rect">
              <a:avLst/>
            </a:prstGeom>
            <a:ln w="19050">
              <a:noFill/>
              <a:prstDash val="dash"/>
            </a:ln>
          </p:spPr>
          <p:txBody>
            <a:bodyPr>
              <a:spAutoFit/>
            </a:bodyPr>
            <a:lstStyle/>
            <a:p>
              <a:pPr algn="ctr" defTabSz="1219170" fontAlgn="t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современные инновационные педагогические технологии в формировании пространства образования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8320311" y="5041625"/>
              <a:ext cx="3228739" cy="212146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</p:grpSp>
      <p:sp>
        <p:nvSpPr>
          <p:cNvPr id="68" name="Полилиния 67"/>
          <p:cNvSpPr/>
          <p:nvPr/>
        </p:nvSpPr>
        <p:spPr>
          <a:xfrm>
            <a:off x="8686800" y="5518150"/>
            <a:ext cx="3168650" cy="382588"/>
          </a:xfrm>
          <a:custGeom>
            <a:avLst/>
            <a:gdLst>
              <a:gd name="connsiteX0" fmla="*/ 0 w 663389"/>
              <a:gd name="connsiteY0" fmla="*/ 0 h 753275"/>
              <a:gd name="connsiteX1" fmla="*/ 663389 w 663389"/>
              <a:gd name="connsiteY1" fmla="*/ 0 h 753275"/>
              <a:gd name="connsiteX2" fmla="*/ 663389 w 663389"/>
              <a:gd name="connsiteY2" fmla="*/ 753275 h 753275"/>
              <a:gd name="connsiteX3" fmla="*/ 0 w 663389"/>
              <a:gd name="connsiteY3" fmla="*/ 753275 h 753275"/>
              <a:gd name="connsiteX4" fmla="*/ 0 w 663389"/>
              <a:gd name="connsiteY4" fmla="*/ 0 h 75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389" h="753275">
                <a:moveTo>
                  <a:pt x="0" y="0"/>
                </a:moveTo>
                <a:lnTo>
                  <a:pt x="663389" y="0"/>
                </a:lnTo>
                <a:lnTo>
                  <a:pt x="663389" y="753275"/>
                </a:lnTo>
                <a:lnTo>
                  <a:pt x="0" y="7532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1717" tIns="0" rIns="0" bIns="0" spcCol="1270"/>
          <a:lstStyle/>
          <a:p>
            <a:pPr algn="ctr" fontAlgn="t">
              <a:lnSpc>
                <a:spcPts val="12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организаций отдыха детей и их оздоровления и вузов региона в части подготовки квалифицированных кадров и ранней профориентации</a:t>
            </a:r>
          </a:p>
        </p:txBody>
      </p:sp>
      <p:graphicFrame>
        <p:nvGraphicFramePr>
          <p:cNvPr id="69" name="Диаграмма 68"/>
          <p:cNvGraphicFramePr/>
          <p:nvPr/>
        </p:nvGraphicFramePr>
        <p:xfrm>
          <a:off x="-1512168" y="1742920"/>
          <a:ext cx="559115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7907" name="Picture 6" descr="https://www.euroquip.com.au/wp-content/uploads/kids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775" y="1630363"/>
            <a:ext cx="574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олилиния 70"/>
          <p:cNvSpPr/>
          <p:nvPr/>
        </p:nvSpPr>
        <p:spPr>
          <a:xfrm>
            <a:off x="4943475" y="1773238"/>
            <a:ext cx="4751388" cy="504825"/>
          </a:xfrm>
          <a:custGeom>
            <a:avLst/>
            <a:gdLst>
              <a:gd name="connsiteX0" fmla="*/ 0 w 840630"/>
              <a:gd name="connsiteY0" fmla="*/ 0 h 1326145"/>
              <a:gd name="connsiteX1" fmla="*/ 840630 w 840630"/>
              <a:gd name="connsiteY1" fmla="*/ 0 h 1326145"/>
              <a:gd name="connsiteX2" fmla="*/ 840630 w 840630"/>
              <a:gd name="connsiteY2" fmla="*/ 1326145 h 1326145"/>
              <a:gd name="connsiteX3" fmla="*/ 0 w 840630"/>
              <a:gd name="connsiteY3" fmla="*/ 1326145 h 1326145"/>
              <a:gd name="connsiteX4" fmla="*/ 0 w 840630"/>
              <a:gd name="connsiteY4" fmla="*/ 0 h 13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30" h="1326145">
                <a:moveTo>
                  <a:pt x="0" y="0"/>
                </a:moveTo>
                <a:lnTo>
                  <a:pt x="840630" y="0"/>
                </a:lnTo>
                <a:lnTo>
                  <a:pt x="840630" y="1326145"/>
                </a:lnTo>
                <a:lnTo>
                  <a:pt x="0" y="1326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6600" tIns="0" rIns="0" bIns="0" spcCol="1270"/>
          <a:lstStyle/>
          <a:p>
            <a:pPr defTabSz="488950">
              <a:lnSpc>
                <a:spcPts val="12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Численность детей и подростков в возрасте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7-17 лет, проживающих в регионе</a:t>
            </a:r>
          </a:p>
        </p:txBody>
      </p:sp>
      <p:graphicFrame>
        <p:nvGraphicFramePr>
          <p:cNvPr id="72" name="Диаграмма 71"/>
          <p:cNvGraphicFramePr/>
          <p:nvPr/>
        </p:nvGraphicFramePr>
        <p:xfrm>
          <a:off x="4150990" y="2133650"/>
          <a:ext cx="93610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3" name="Полилиния 72"/>
          <p:cNvSpPr/>
          <p:nvPr/>
        </p:nvSpPr>
        <p:spPr>
          <a:xfrm>
            <a:off x="4943475" y="2278063"/>
            <a:ext cx="4535488" cy="503237"/>
          </a:xfrm>
          <a:custGeom>
            <a:avLst/>
            <a:gdLst>
              <a:gd name="connsiteX0" fmla="*/ 0 w 840630"/>
              <a:gd name="connsiteY0" fmla="*/ 0 h 1326145"/>
              <a:gd name="connsiteX1" fmla="*/ 840630 w 840630"/>
              <a:gd name="connsiteY1" fmla="*/ 0 h 1326145"/>
              <a:gd name="connsiteX2" fmla="*/ 840630 w 840630"/>
              <a:gd name="connsiteY2" fmla="*/ 1326145 h 1326145"/>
              <a:gd name="connsiteX3" fmla="*/ 0 w 840630"/>
              <a:gd name="connsiteY3" fmla="*/ 1326145 h 1326145"/>
              <a:gd name="connsiteX4" fmla="*/ 0 w 840630"/>
              <a:gd name="connsiteY4" fmla="*/ 0 h 13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30" h="1326145">
                <a:moveTo>
                  <a:pt x="0" y="0"/>
                </a:moveTo>
                <a:lnTo>
                  <a:pt x="840630" y="0"/>
                </a:lnTo>
                <a:lnTo>
                  <a:pt x="840630" y="1326145"/>
                </a:lnTo>
                <a:lnTo>
                  <a:pt x="0" y="1326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6600" tIns="0" rIns="0" bIns="0" spcCol="1270"/>
          <a:lstStyle/>
          <a:p>
            <a:pPr defTabSz="488950">
              <a:lnSpc>
                <a:spcPts val="12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Охват детей услугами отдыха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оздоровления (% от общей численности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 и подростков)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006974" y="2709714"/>
            <a:ext cx="1254139" cy="792088"/>
          </a:xfrm>
          <a:prstGeom prst="rect">
            <a:avLst/>
          </a:prstGeom>
        </p:spPr>
      </p:pic>
      <p:sp>
        <p:nvSpPr>
          <p:cNvPr id="75" name="Полилиния 74"/>
          <p:cNvSpPr/>
          <p:nvPr/>
        </p:nvSpPr>
        <p:spPr>
          <a:xfrm>
            <a:off x="4943475" y="2854325"/>
            <a:ext cx="4319588" cy="503238"/>
          </a:xfrm>
          <a:custGeom>
            <a:avLst/>
            <a:gdLst>
              <a:gd name="connsiteX0" fmla="*/ 0 w 840630"/>
              <a:gd name="connsiteY0" fmla="*/ 0 h 1326145"/>
              <a:gd name="connsiteX1" fmla="*/ 840630 w 840630"/>
              <a:gd name="connsiteY1" fmla="*/ 0 h 1326145"/>
              <a:gd name="connsiteX2" fmla="*/ 840630 w 840630"/>
              <a:gd name="connsiteY2" fmla="*/ 1326145 h 1326145"/>
              <a:gd name="connsiteX3" fmla="*/ 0 w 840630"/>
              <a:gd name="connsiteY3" fmla="*/ 1326145 h 1326145"/>
              <a:gd name="connsiteX4" fmla="*/ 0 w 840630"/>
              <a:gd name="connsiteY4" fmla="*/ 0 h 13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30" h="1326145">
                <a:moveTo>
                  <a:pt x="0" y="0"/>
                </a:moveTo>
                <a:lnTo>
                  <a:pt x="840630" y="0"/>
                </a:lnTo>
                <a:lnTo>
                  <a:pt x="840630" y="1326145"/>
                </a:lnTo>
                <a:lnTo>
                  <a:pt x="0" y="1326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6600" tIns="0" rIns="0" bIns="0" spcCol="1270"/>
          <a:lstStyle/>
          <a:p>
            <a:pPr defTabSz="488950">
              <a:lnSpc>
                <a:spcPts val="12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загородных организаций отдыха детей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их оздоровления  (% от общего количества организаций отдыха детей и их оздоровления)</a:t>
            </a:r>
          </a:p>
        </p:txBody>
      </p:sp>
      <p:sp>
        <p:nvSpPr>
          <p:cNvPr id="76" name="Полилиния 75"/>
          <p:cNvSpPr/>
          <p:nvPr/>
        </p:nvSpPr>
        <p:spPr>
          <a:xfrm>
            <a:off x="5014913" y="3430588"/>
            <a:ext cx="4321175" cy="503237"/>
          </a:xfrm>
          <a:custGeom>
            <a:avLst/>
            <a:gdLst>
              <a:gd name="connsiteX0" fmla="*/ 0 w 840630"/>
              <a:gd name="connsiteY0" fmla="*/ 0 h 1326145"/>
              <a:gd name="connsiteX1" fmla="*/ 840630 w 840630"/>
              <a:gd name="connsiteY1" fmla="*/ 0 h 1326145"/>
              <a:gd name="connsiteX2" fmla="*/ 840630 w 840630"/>
              <a:gd name="connsiteY2" fmla="*/ 1326145 h 1326145"/>
              <a:gd name="connsiteX3" fmla="*/ 0 w 840630"/>
              <a:gd name="connsiteY3" fmla="*/ 1326145 h 1326145"/>
              <a:gd name="connsiteX4" fmla="*/ 0 w 840630"/>
              <a:gd name="connsiteY4" fmla="*/ 0 h 13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30" h="1326145">
                <a:moveTo>
                  <a:pt x="0" y="0"/>
                </a:moveTo>
                <a:lnTo>
                  <a:pt x="840630" y="0"/>
                </a:lnTo>
                <a:lnTo>
                  <a:pt x="840630" y="1326145"/>
                </a:lnTo>
                <a:lnTo>
                  <a:pt x="0" y="1326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6600" tIns="0" rIns="0" bIns="0" spcCol="1270"/>
          <a:lstStyle/>
          <a:p>
            <a:pPr defTabSz="488950">
              <a:lnSpc>
                <a:spcPts val="12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негосударственных (не муниципальных) организаций отдыха детей и их оздоровления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(% от общего количества организаций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отдыха детей и их оздоровления)</a:t>
            </a:r>
          </a:p>
        </p:txBody>
      </p:sp>
      <p:pic>
        <p:nvPicPr>
          <p:cNvPr id="77" name="Picture 4" descr="https://cdn0.iconfinder.com/data/icons/finance-glyph-2/33/wallet-51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67014" y="3861842"/>
            <a:ext cx="537069" cy="537069"/>
          </a:xfrm>
          <a:prstGeom prst="rect">
            <a:avLst/>
          </a:prstGeom>
          <a:noFill/>
        </p:spPr>
      </p:pic>
      <p:sp>
        <p:nvSpPr>
          <p:cNvPr id="78" name="Полилиния 77"/>
          <p:cNvSpPr/>
          <p:nvPr/>
        </p:nvSpPr>
        <p:spPr>
          <a:xfrm>
            <a:off x="5014913" y="4149725"/>
            <a:ext cx="2952750" cy="288925"/>
          </a:xfrm>
          <a:custGeom>
            <a:avLst/>
            <a:gdLst>
              <a:gd name="connsiteX0" fmla="*/ 0 w 840630"/>
              <a:gd name="connsiteY0" fmla="*/ 0 h 1326145"/>
              <a:gd name="connsiteX1" fmla="*/ 840630 w 840630"/>
              <a:gd name="connsiteY1" fmla="*/ 0 h 1326145"/>
              <a:gd name="connsiteX2" fmla="*/ 840630 w 840630"/>
              <a:gd name="connsiteY2" fmla="*/ 1326145 h 1326145"/>
              <a:gd name="connsiteX3" fmla="*/ 0 w 840630"/>
              <a:gd name="connsiteY3" fmla="*/ 1326145 h 1326145"/>
              <a:gd name="connsiteX4" fmla="*/ 0 w 840630"/>
              <a:gd name="connsiteY4" fmla="*/ 0 h 13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30" h="1326145">
                <a:moveTo>
                  <a:pt x="0" y="0"/>
                </a:moveTo>
                <a:lnTo>
                  <a:pt x="840630" y="0"/>
                </a:lnTo>
                <a:lnTo>
                  <a:pt x="840630" y="1326145"/>
                </a:lnTo>
                <a:lnTo>
                  <a:pt x="0" y="1326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6600" tIns="0" rIns="0" bIns="0" spcCol="1270"/>
          <a:lstStyle/>
          <a:p>
            <a:pPr defTabSz="488950">
              <a:lnSpc>
                <a:spcPts val="12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путёвки, руб.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904288" y="1773238"/>
            <a:ext cx="1150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277 584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336088" y="2349500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07525" y="2925763"/>
            <a:ext cx="576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407525" y="3430588"/>
            <a:ext cx="792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831263" y="3933825"/>
            <a:ext cx="1223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17 206,5</a:t>
            </a:r>
          </a:p>
        </p:txBody>
      </p:sp>
      <p:pic>
        <p:nvPicPr>
          <p:cNvPr id="37921" name="Picture 6" descr="C:\Users\g_gubarev\Desktop\1\Лого Смен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5225" y="3357563"/>
            <a:ext cx="93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2" name="Picture 5" descr="C:\Users\g_gubarev\Desktop\1\Лого Орлено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55225" y="2420938"/>
            <a:ext cx="8651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3" name="Picture 4" descr="C:\Users\g_gubarev\Desktop\1\Лого Артек.jpg"/>
          <p:cNvPicPr>
            <a:picLocks noChangeAspect="1" noChangeArrowheads="1"/>
          </p:cNvPicPr>
          <p:nvPr/>
        </p:nvPicPr>
        <p:blipFill>
          <a:blip r:embed="rId11" cstate="print"/>
          <a:srcRect l="17647" t="11111" r="17647" b="11111"/>
          <a:stretch>
            <a:fillRect/>
          </a:stretch>
        </p:blipFill>
        <p:spPr bwMode="auto">
          <a:xfrm>
            <a:off x="9912350" y="1557338"/>
            <a:ext cx="10731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tretch>
            <a:fillRect/>
          </a:stretch>
        </p:blipFill>
        <p:spPr>
          <a:xfrm>
            <a:off x="4367014" y="3357786"/>
            <a:ext cx="576064" cy="46994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1063288" y="1701800"/>
            <a:ext cx="1008062" cy="604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315 детей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991850" y="2493963"/>
            <a:ext cx="1198563" cy="604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 ребенок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991850" y="3502025"/>
            <a:ext cx="1008063" cy="604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 детей</a:t>
            </a:r>
          </a:p>
        </p:txBody>
      </p:sp>
      <p:grpSp>
        <p:nvGrpSpPr>
          <p:cNvPr id="37928" name="Группа 90"/>
          <p:cNvGrpSpPr>
            <a:grpSpLocks/>
          </p:cNvGrpSpPr>
          <p:nvPr/>
        </p:nvGrpSpPr>
        <p:grpSpPr bwMode="auto">
          <a:xfrm>
            <a:off x="2190750" y="2244725"/>
            <a:ext cx="2144713" cy="1408113"/>
            <a:chOff x="8097564" y="915441"/>
            <a:chExt cx="2144252" cy="1408129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8108675" y="1048793"/>
              <a:ext cx="134908" cy="12541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37930" name="Rectangle 1"/>
            <p:cNvSpPr>
              <a:spLocks noChangeArrowheads="1"/>
            </p:cNvSpPr>
            <p:nvPr/>
          </p:nvSpPr>
          <p:spPr bwMode="auto">
            <a:xfrm>
              <a:off x="8256758" y="915441"/>
              <a:ext cx="1976090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лагеря дневного пребывания школьников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8097564" y="1450435"/>
              <a:ext cx="134909" cy="125413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37932" name="Rectangle 1"/>
            <p:cNvSpPr>
              <a:spLocks noChangeArrowheads="1"/>
            </p:cNvSpPr>
            <p:nvPr/>
          </p:nvSpPr>
          <p:spPr bwMode="auto">
            <a:xfrm>
              <a:off x="8265726" y="1296861"/>
              <a:ext cx="1976090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организации отдыха </a:t>
              </a:r>
            </a:p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и оздоровления детей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8102326" y="1752064"/>
              <a:ext cx="134908" cy="125413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37934" name="Rectangle 1"/>
            <p:cNvSpPr>
              <a:spLocks noChangeArrowheads="1"/>
            </p:cNvSpPr>
            <p:nvPr/>
          </p:nvSpPr>
          <p:spPr bwMode="auto">
            <a:xfrm>
              <a:off x="8256555" y="1694750"/>
              <a:ext cx="197609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палаточные лагеря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8097564" y="2056867"/>
              <a:ext cx="134909" cy="125413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37936" name="Rectangle 1"/>
            <p:cNvSpPr>
              <a:spLocks noChangeArrowheads="1"/>
            </p:cNvSpPr>
            <p:nvPr/>
          </p:nvSpPr>
          <p:spPr bwMode="auto">
            <a:xfrm>
              <a:off x="8239508" y="1935772"/>
              <a:ext cx="1976090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санаторно-оздоровительные лагеря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46360" y="906837"/>
            <a:ext cx="408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17375E"/>
                </a:solidFill>
              </a:rPr>
              <a:t>финансирование  мероприятий отдыха и оздоровления детей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24320" y="818690"/>
            <a:ext cx="3309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361,3</a:t>
            </a:r>
            <a:r>
              <a:rPr lang="ru-RU" sz="1400" dirty="0">
                <a:solidFill>
                  <a:srgbClr val="17375E"/>
                </a:solidFill>
              </a:rPr>
              <a:t> </a:t>
            </a:r>
            <a:r>
              <a:rPr lang="ru-RU" sz="1400" dirty="0" smtClean="0">
                <a:solidFill>
                  <a:srgbClr val="17375E"/>
                </a:solidFill>
              </a:rPr>
              <a:t>млн</a:t>
            </a:r>
            <a:r>
              <a:rPr lang="ru-RU" sz="1400" dirty="0">
                <a:solidFill>
                  <a:srgbClr val="17375E"/>
                </a:solidFill>
              </a:rPr>
              <a:t>. рублей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88652" y="1152709"/>
            <a:ext cx="1848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65,3</a:t>
            </a:r>
            <a:r>
              <a:rPr lang="ru-RU" sz="1400" dirty="0">
                <a:solidFill>
                  <a:srgbClr val="17375E"/>
                </a:solidFill>
              </a:rPr>
              <a:t> млн.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9465" y="829004"/>
            <a:ext cx="218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17375E"/>
                </a:solidFill>
              </a:rPr>
              <a:t>областной бюджет</a:t>
            </a:r>
            <a:endParaRPr lang="ru-RU" sz="1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624908" y="1241129"/>
            <a:ext cx="199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17375E"/>
                </a:solidFill>
              </a:rPr>
              <a:t>местный бюджет</a:t>
            </a:r>
            <a:endParaRPr lang="ru-RU" sz="1800" dirty="0"/>
          </a:p>
        </p:txBody>
      </p:sp>
      <p:cxnSp>
        <p:nvCxnSpPr>
          <p:cNvPr id="11" name="Прямая со стрелкой 10"/>
          <p:cNvCxnSpPr>
            <a:stCxn id="2" idx="3"/>
            <a:endCxn id="7" idx="1"/>
          </p:cNvCxnSpPr>
          <p:nvPr/>
        </p:nvCxnSpPr>
        <p:spPr>
          <a:xfrm flipV="1">
            <a:off x="4829636" y="1013670"/>
            <a:ext cx="789829" cy="21633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2" idx="3"/>
            <a:endCxn id="70" idx="1"/>
          </p:cNvCxnSpPr>
          <p:nvPr/>
        </p:nvCxnSpPr>
        <p:spPr>
          <a:xfrm>
            <a:off x="4829636" y="1230003"/>
            <a:ext cx="795272" cy="19579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Заголовок 1"/>
          <p:cNvSpPr txBox="1">
            <a:spLocks/>
          </p:cNvSpPr>
          <p:nvPr/>
        </p:nvSpPr>
        <p:spPr>
          <a:xfrm>
            <a:off x="1019175" y="155575"/>
            <a:ext cx="565150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l="13524" t="5122" r="13234" b="17524"/>
          <a:stretch/>
        </p:blipFill>
        <p:spPr bwMode="auto">
          <a:xfrm>
            <a:off x="159829" y="1106639"/>
            <a:ext cx="6296600" cy="529416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4274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019175" y="1555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54276" name="Прямоугольник 160"/>
          <p:cNvSpPr>
            <a:spLocks noChangeArrowheads="1"/>
          </p:cNvSpPr>
          <p:nvPr/>
        </p:nvSpPr>
        <p:spPr bwMode="auto">
          <a:xfrm>
            <a:off x="6343650" y="1671638"/>
            <a:ext cx="528320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431800" y="1539875"/>
            <a:ext cx="67437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8" name="Прямоугольник 46"/>
          <p:cNvSpPr>
            <a:spLocks noChangeArrowheads="1"/>
          </p:cNvSpPr>
          <p:nvPr/>
        </p:nvSpPr>
        <p:spPr bwMode="auto">
          <a:xfrm>
            <a:off x="422275" y="1031875"/>
            <a:ext cx="48625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endParaRPr lang="ru-RU" sz="1600">
              <a:solidFill>
                <a:srgbClr val="17375E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988262" y="4234966"/>
            <a:ext cx="537707" cy="527533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880327" y="2564049"/>
            <a:ext cx="356304" cy="349563"/>
          </a:xfrm>
          <a:prstGeom prst="rect">
            <a:avLst/>
          </a:prstGeom>
        </p:spPr>
      </p:pic>
      <p:pic>
        <p:nvPicPr>
          <p:cNvPr id="10255" name="Рисунок 1025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33913" y="1252631"/>
            <a:ext cx="831474" cy="815743"/>
          </a:xfrm>
          <a:prstGeom prst="rect">
            <a:avLst/>
          </a:prstGeom>
        </p:spPr>
      </p:pic>
      <p:pic>
        <p:nvPicPr>
          <p:cNvPr id="238" name="Рисунок 23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191540" y="1149347"/>
            <a:ext cx="831474" cy="815743"/>
          </a:xfrm>
          <a:prstGeom prst="rect">
            <a:avLst/>
          </a:prstGeom>
        </p:spPr>
      </p:pic>
      <p:pic>
        <p:nvPicPr>
          <p:cNvPr id="239" name="Рисунок 23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403340" y="3282814"/>
            <a:ext cx="831474" cy="815743"/>
          </a:xfrm>
          <a:prstGeom prst="rect">
            <a:avLst/>
          </a:prstGeom>
        </p:spPr>
      </p:pic>
      <p:pic>
        <p:nvPicPr>
          <p:cNvPr id="240" name="Рисунок 23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076122" y="3091362"/>
            <a:ext cx="831474" cy="81574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661432" y="2636280"/>
            <a:ext cx="366334" cy="359402"/>
          </a:xfrm>
          <a:prstGeom prst="rect">
            <a:avLst/>
          </a:prstGeom>
        </p:spPr>
      </p:pic>
      <p:pic>
        <p:nvPicPr>
          <p:cNvPr id="257" name="Рисунок 25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454629" y="3024050"/>
            <a:ext cx="341334" cy="319739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943093" y="5743803"/>
            <a:ext cx="505006" cy="473057"/>
          </a:xfrm>
          <a:prstGeom prst="rect">
            <a:avLst/>
          </a:prstGeom>
        </p:spPr>
      </p:pic>
      <p:pic>
        <p:nvPicPr>
          <p:cNvPr id="259" name="Рисунок 25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390497" y="1391581"/>
            <a:ext cx="355845" cy="333332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494635" y="2727102"/>
            <a:ext cx="278649" cy="261020"/>
          </a:xfrm>
          <a:prstGeom prst="rect">
            <a:avLst/>
          </a:prstGeom>
        </p:spPr>
      </p:pic>
      <p:pic>
        <p:nvPicPr>
          <p:cNvPr id="261" name="Рисунок 26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66259" y="2237982"/>
            <a:ext cx="342079" cy="320437"/>
          </a:xfrm>
          <a:prstGeom prst="rect">
            <a:avLst/>
          </a:prstGeom>
        </p:spPr>
      </p:pic>
      <p:pic>
        <p:nvPicPr>
          <p:cNvPr id="262" name="Рисунок 261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83035" y="2334453"/>
            <a:ext cx="346299" cy="324390"/>
          </a:xfrm>
          <a:prstGeom prst="rect">
            <a:avLst/>
          </a:prstGeom>
        </p:spPr>
      </p:pic>
      <p:pic>
        <p:nvPicPr>
          <p:cNvPr id="263" name="Рисунок 262" descr="книга 1 красн.png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3660" y="2373796"/>
            <a:ext cx="289895" cy="289895"/>
          </a:xfrm>
          <a:prstGeom prst="rect">
            <a:avLst/>
          </a:prstGeom>
        </p:spPr>
      </p:pic>
      <p:pic>
        <p:nvPicPr>
          <p:cNvPr id="264" name="Рисунок 263" descr="книга 1 красн.png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5796" y="2059354"/>
            <a:ext cx="369741" cy="369741"/>
          </a:xfrm>
          <a:prstGeom prst="rect">
            <a:avLst/>
          </a:prstGeom>
        </p:spPr>
      </p:pic>
      <p:pic>
        <p:nvPicPr>
          <p:cNvPr id="265" name="Рисунок 264" descr="книга 1 красн.png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9514" y="2340021"/>
            <a:ext cx="400642" cy="400642"/>
          </a:xfrm>
          <a:prstGeom prst="rect">
            <a:avLst/>
          </a:prstGeom>
        </p:spPr>
      </p:pic>
      <p:pic>
        <p:nvPicPr>
          <p:cNvPr id="266" name="Рисунок 265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434035" y="5384448"/>
            <a:ext cx="288964" cy="346324"/>
          </a:xfrm>
          <a:prstGeom prst="rect">
            <a:avLst/>
          </a:prstGeom>
        </p:spPr>
      </p:pic>
      <p:pic>
        <p:nvPicPr>
          <p:cNvPr id="306" name="Рисунок 3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499259" y="1391852"/>
            <a:ext cx="366334" cy="359402"/>
          </a:xfrm>
          <a:prstGeom prst="rect">
            <a:avLst/>
          </a:prstGeom>
        </p:spPr>
      </p:pic>
      <p:pic>
        <p:nvPicPr>
          <p:cNvPr id="307" name="Рисунок 30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367262" y="4623076"/>
            <a:ext cx="824680" cy="452273"/>
          </a:xfrm>
          <a:prstGeom prst="rect">
            <a:avLst/>
          </a:prstGeom>
        </p:spPr>
      </p:pic>
      <p:pic>
        <p:nvPicPr>
          <p:cNvPr id="308" name="Рисунок 30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165480" y="1856783"/>
            <a:ext cx="841491" cy="461493"/>
          </a:xfrm>
          <a:prstGeom prst="rect">
            <a:avLst/>
          </a:prstGeom>
        </p:spPr>
      </p:pic>
      <p:grpSp>
        <p:nvGrpSpPr>
          <p:cNvPr id="54299" name="Группа 10259"/>
          <p:cNvGrpSpPr>
            <a:grpSpLocks/>
          </p:cNvGrpSpPr>
          <p:nvPr/>
        </p:nvGrpSpPr>
        <p:grpSpPr bwMode="auto">
          <a:xfrm>
            <a:off x="3148013" y="4518025"/>
            <a:ext cx="2228850" cy="1614488"/>
            <a:chOff x="3719757" y="4819903"/>
            <a:chExt cx="2229306" cy="1614093"/>
          </a:xfrm>
        </p:grpSpPr>
        <p:grpSp>
          <p:nvGrpSpPr>
            <p:cNvPr id="54335" name="Группа 10258"/>
            <p:cNvGrpSpPr>
              <a:grpSpLocks/>
            </p:cNvGrpSpPr>
            <p:nvPr/>
          </p:nvGrpSpPr>
          <p:grpSpPr bwMode="auto">
            <a:xfrm>
              <a:off x="3719757" y="4819903"/>
              <a:ext cx="2108631" cy="1614093"/>
              <a:chOff x="3719757" y="4819903"/>
              <a:chExt cx="2108631" cy="1614093"/>
            </a:xfrm>
          </p:grpSpPr>
          <p:sp>
            <p:nvSpPr>
              <p:cNvPr id="245" name="Овал 244"/>
              <p:cNvSpPr/>
              <p:nvPr/>
            </p:nvSpPr>
            <p:spPr>
              <a:xfrm>
                <a:off x="3719757" y="4819903"/>
                <a:ext cx="157194" cy="1523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Овал 245"/>
              <p:cNvSpPr/>
              <p:nvPr/>
            </p:nvSpPr>
            <p:spPr>
              <a:xfrm>
                <a:off x="4564480" y="5237314"/>
                <a:ext cx="1263908" cy="119668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7" name="Прямая со стрелкой 246"/>
              <p:cNvCxnSpPr>
                <a:stCxn id="245" idx="5"/>
                <a:endCxn id="246" idx="1"/>
              </p:cNvCxnSpPr>
              <p:nvPr/>
            </p:nvCxnSpPr>
            <p:spPr>
              <a:xfrm>
                <a:off x="3853134" y="4950046"/>
                <a:ext cx="895533" cy="4634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8" name="Рисунок 247" descr="книга 1 красн.png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697015" y="5502181"/>
                <a:ext cx="282579" cy="282579"/>
              </a:xfrm>
              <a:prstGeom prst="rect">
                <a:avLst/>
              </a:prstGeom>
            </p:spPr>
          </p:pic>
          <p:sp>
            <p:nvSpPr>
              <p:cNvPr id="250" name="TextBox 249"/>
              <p:cNvSpPr txBox="1"/>
              <p:nvPr/>
            </p:nvSpPr>
            <p:spPr>
              <a:xfrm>
                <a:off x="4888396" y="5561085"/>
                <a:ext cx="527158" cy="4618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pic>
            <p:nvPicPr>
              <p:cNvPr id="54342" name="Рисунок 251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27979" y="6016886"/>
                <a:ext cx="372117" cy="372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" name="Рисунок 252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5060600" y="5246331"/>
                <a:ext cx="321831" cy="321831"/>
              </a:xfrm>
              <a:prstGeom prst="rect">
                <a:avLst/>
              </a:prstGeom>
            </p:spPr>
          </p:pic>
          <p:pic>
            <p:nvPicPr>
              <p:cNvPr id="254" name="Рисунок 253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4682439" y="5784988"/>
                <a:ext cx="324754" cy="292278"/>
              </a:xfrm>
              <a:prstGeom prst="rect">
                <a:avLst/>
              </a:prstGeom>
            </p:spPr>
          </p:pic>
          <p:pic>
            <p:nvPicPr>
              <p:cNvPr id="255" name="Рисунок 254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5332680" y="5376389"/>
                <a:ext cx="390156" cy="390156"/>
              </a:xfrm>
              <a:prstGeom prst="rect">
                <a:avLst/>
              </a:prstGeom>
            </p:spPr>
          </p:pic>
        </p:grpSp>
        <p:pic>
          <p:nvPicPr>
            <p:cNvPr id="309" name="Рисунок 30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199003" y="5832944"/>
              <a:ext cx="750060" cy="411350"/>
            </a:xfrm>
            <a:prstGeom prst="rect">
              <a:avLst/>
            </a:prstGeom>
          </p:spPr>
        </p:pic>
      </p:grpSp>
      <p:sp>
        <p:nvSpPr>
          <p:cNvPr id="311" name="TextBox 15"/>
          <p:cNvSpPr txBox="1">
            <a:spLocks noChangeArrowheads="1"/>
          </p:cNvSpPr>
          <p:nvPr/>
        </p:nvSpPr>
        <p:spPr bwMode="auto">
          <a:xfrm>
            <a:off x="5529263" y="884238"/>
            <a:ext cx="6910387" cy="757237"/>
          </a:xfrm>
          <a:prstGeom prst="rect">
            <a:avLst/>
          </a:prstGeom>
          <a:solidFill>
            <a:schemeClr val="bg1">
              <a:alpha val="36862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 - многопрофильные профессиональные образовательные организации, в том числе 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ru-RU" altLang="ru-RU" sz="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опорные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926138" y="1924492"/>
            <a:ext cx="7238978" cy="1517982"/>
            <a:chOff x="5991094" y="1134449"/>
            <a:chExt cx="7238978" cy="1517982"/>
          </a:xfrm>
          <a:noFill/>
        </p:grpSpPr>
        <p:grpSp>
          <p:nvGrpSpPr>
            <p:cNvPr id="5" name="Группа 4"/>
            <p:cNvGrpSpPr/>
            <p:nvPr/>
          </p:nvGrpSpPr>
          <p:grpSpPr>
            <a:xfrm>
              <a:off x="5991094" y="1159189"/>
              <a:ext cx="7238978" cy="1493242"/>
              <a:chOff x="6046558" y="1159189"/>
              <a:chExt cx="7238978" cy="1493242"/>
            </a:xfrm>
            <a:grpFill/>
          </p:grpSpPr>
          <p:grpSp>
            <p:nvGrpSpPr>
              <p:cNvPr id="3" name="Группа 2"/>
              <p:cNvGrpSpPr/>
              <p:nvPr/>
            </p:nvGrpSpPr>
            <p:grpSpPr>
              <a:xfrm>
                <a:off x="6046558" y="1159189"/>
                <a:ext cx="7238978" cy="1493242"/>
                <a:chOff x="6073262" y="1082015"/>
                <a:chExt cx="7238978" cy="1493242"/>
              </a:xfrm>
              <a:grpFill/>
            </p:grpSpPr>
            <p:sp>
              <p:nvSpPr>
                <p:cNvPr id="268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073264" y="1158326"/>
                  <a:ext cx="2352067" cy="238133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0" hangingPunct="0">
                    <a:lnSpc>
                      <a:spcPct val="80000"/>
                    </a:lnSpc>
                    <a:defRPr/>
                  </a:pPr>
                  <a:r>
                    <a: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ПРОМЫШЛЕННЫЙ СЕКТОР </a:t>
                  </a:r>
                </a:p>
              </p:txBody>
            </p:sp>
            <p:grpSp>
              <p:nvGrpSpPr>
                <p:cNvPr id="10268" name="Группа 10267"/>
                <p:cNvGrpSpPr>
                  <a:grpSpLocks/>
                </p:cNvGrpSpPr>
                <p:nvPr/>
              </p:nvGrpSpPr>
              <p:grpSpPr bwMode="auto">
                <a:xfrm>
                  <a:off x="6073262" y="1430183"/>
                  <a:ext cx="4902199" cy="313932"/>
                  <a:chOff x="6260745" y="2965183"/>
                  <a:chExt cx="4902358" cy="312987"/>
                </a:xfrm>
                <a:grpFill/>
              </p:grpSpPr>
              <p:sp>
                <p:nvSpPr>
                  <p:cNvPr id="285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0745" y="2994040"/>
                    <a:ext cx="4902358" cy="23934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СЕЛЬСКОЕ</a:t>
                    </a:r>
                    <a:r>
                      <a:rPr lang="ru-RU" alt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ХОЗЯЙСТВО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88789" y="2965183"/>
                    <a:ext cx="714398" cy="3129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7" name="Группа 10266"/>
                <p:cNvGrpSpPr>
                  <a:grpSpLocks/>
                </p:cNvGrpSpPr>
                <p:nvPr/>
              </p:nvGrpSpPr>
              <p:grpSpPr bwMode="auto">
                <a:xfrm>
                  <a:off x="9516527" y="1350089"/>
                  <a:ext cx="3795713" cy="387799"/>
                  <a:chOff x="9704349" y="2881514"/>
                  <a:chExt cx="3796149" cy="388403"/>
                </a:xfrm>
                <a:grpFill/>
              </p:grpSpPr>
              <p:sp>
                <p:nvSpPr>
                  <p:cNvPr id="28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4349" y="2881514"/>
                    <a:ext cx="3796149" cy="38840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СТРОИТЕЛЬСТВО, </a:t>
                    </a:r>
                    <a:endParaRPr lang="ru-RU" altLang="ru-RU" sz="12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ЖКХ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8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56025" y="2888456"/>
                    <a:ext cx="689054" cy="31442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0266" name="Группа 10265"/>
                <p:cNvGrpSpPr>
                  <a:grpSpLocks/>
                </p:cNvGrpSpPr>
                <p:nvPr/>
              </p:nvGrpSpPr>
              <p:grpSpPr bwMode="auto">
                <a:xfrm>
                  <a:off x="9503095" y="1082015"/>
                  <a:ext cx="2407845" cy="313932"/>
                  <a:chOff x="9690657" y="2616015"/>
                  <a:chExt cx="2407894" cy="313748"/>
                </a:xfrm>
                <a:grpFill/>
              </p:grpSpPr>
              <p:sp>
                <p:nvSpPr>
                  <p:cNvPr id="289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90657" y="2644690"/>
                    <a:ext cx="1154505" cy="23992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ТРАНСПОРТ </a:t>
                    </a:r>
                  </a:p>
                </p:txBody>
              </p:sp>
              <p:sp>
                <p:nvSpPr>
                  <p:cNvPr id="290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55600" y="2616015"/>
                    <a:ext cx="642951" cy="31374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5" name="Группа 10264"/>
                <p:cNvGrpSpPr>
                  <a:grpSpLocks/>
                </p:cNvGrpSpPr>
                <p:nvPr/>
              </p:nvGrpSpPr>
              <p:grpSpPr bwMode="auto">
                <a:xfrm>
                  <a:off x="9512117" y="2261325"/>
                  <a:ext cx="2913062" cy="313932"/>
                  <a:chOff x="9699988" y="3795336"/>
                  <a:chExt cx="2913330" cy="313336"/>
                </a:xfrm>
                <a:grpFill/>
              </p:grpSpPr>
              <p:sp>
                <p:nvSpPr>
                  <p:cNvPr id="291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99988" y="3839973"/>
                    <a:ext cx="2913330" cy="23961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УСЛУГИ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2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72800" y="3795336"/>
                    <a:ext cx="642997" cy="31333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4" name="Группа 10263"/>
                <p:cNvGrpSpPr>
                  <a:grpSpLocks/>
                </p:cNvGrpSpPr>
                <p:nvPr/>
              </p:nvGrpSpPr>
              <p:grpSpPr bwMode="auto">
                <a:xfrm>
                  <a:off x="9476644" y="1973645"/>
                  <a:ext cx="3268662" cy="313932"/>
                  <a:chOff x="9664292" y="3512101"/>
                  <a:chExt cx="3268698" cy="312476"/>
                </a:xfrm>
                <a:grpFill/>
              </p:grpSpPr>
              <p:sp>
                <p:nvSpPr>
                  <p:cNvPr id="293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64292" y="3542153"/>
                    <a:ext cx="3268698" cy="23895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ОБРАЗОВАНИЕ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4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66572" y="3512101"/>
                    <a:ext cx="714383" cy="3124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62" name="Группа 10261"/>
                <p:cNvGrpSpPr>
                  <a:grpSpLocks/>
                </p:cNvGrpSpPr>
                <p:nvPr/>
              </p:nvGrpSpPr>
              <p:grpSpPr bwMode="auto">
                <a:xfrm>
                  <a:off x="6106894" y="1722430"/>
                  <a:ext cx="2457695" cy="315970"/>
                  <a:chOff x="6295331" y="3258199"/>
                  <a:chExt cx="2457373" cy="315464"/>
                </a:xfrm>
                <a:grpFill/>
              </p:grpSpPr>
              <p:sp>
                <p:nvSpPr>
                  <p:cNvPr id="29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95331" y="3258199"/>
                    <a:ext cx="1520518" cy="2396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ЭКОНОМИКА</a:t>
                    </a:r>
                    <a:endParaRPr lang="ru-RU" altLang="ru-RU" sz="1200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8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01055" y="3260234"/>
                    <a:ext cx="251649" cy="31342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0" hangingPunct="0">
                      <a:lnSpc>
                        <a:spcPct val="80000"/>
                      </a:lnSpc>
                      <a:defRPr/>
                    </a:pPr>
                    <a:r>
                      <a:rPr lang="ru-RU" alt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ru-RU" altLang="ru-RU" sz="1800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9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9522825" y="1703000"/>
                  <a:ext cx="2638425" cy="240066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0" hangingPunct="0">
                    <a:lnSpc>
                      <a:spcPct val="80000"/>
                    </a:lnSpc>
                    <a:defRPr/>
                  </a:pPr>
                  <a:r>
                    <a:rPr lang="ru-RU" altLang="ru-RU" sz="12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ЭНЕРГЕТИКА</a:t>
                  </a:r>
                  <a:endParaRPr lang="ru-RU" alt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" name="TextBox 15"/>
              <p:cNvSpPr txBox="1">
                <a:spLocks noChangeArrowheads="1"/>
              </p:cNvSpPr>
              <p:nvPr/>
            </p:nvSpPr>
            <p:spPr bwMode="auto">
              <a:xfrm>
                <a:off x="8269839" y="1164416"/>
                <a:ext cx="714375" cy="31393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>
                  <a:lnSpc>
                    <a:spcPct val="80000"/>
                  </a:lnSpc>
                  <a:defRPr/>
                </a:pPr>
                <a:r>
                  <a:rPr lang="ru-RU" altLang="ru-RU" sz="18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ru-RU" altLang="ru-RU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8615134" y="1134449"/>
              <a:ext cx="325630" cy="319468"/>
            </a:xfrm>
            <a:prstGeom prst="rect">
              <a:avLst/>
            </a:prstGeom>
            <a:grpFill/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8542779" y="1532132"/>
              <a:ext cx="409240" cy="224537"/>
            </a:xfrm>
            <a:prstGeom prst="rect">
              <a:avLst/>
            </a:prstGeom>
            <a:grpFill/>
          </p:spPr>
        </p:pic>
        <p:pic>
          <p:nvPicPr>
            <p:cNvPr id="6" name="Picture 2" descr="ÐÐ°ÑÑÐ¸Ð½ÐºÐ¸ Ð¿Ð¾ Ð·Ð°Ð¿ÑÐ¾ÑÑ ÑÑÑÐ¾Ð¸ÑÐµÐ»Ñ Ð¿Ð¸ÐºÑÐ¾Ð³ÑÐ°Ð¼Ð¼Ð°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1537594" y="1480173"/>
              <a:ext cx="187760" cy="187760"/>
            </a:xfrm>
            <a:prstGeom prst="rect">
              <a:avLst/>
            </a:prstGeom>
            <a:grpFill/>
            <a:extLst/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11525528" y="1214422"/>
              <a:ext cx="224054" cy="201738"/>
            </a:xfrm>
            <a:prstGeom prst="rect">
              <a:avLst/>
            </a:prstGeom>
            <a:grpFill/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11565216" y="2373598"/>
              <a:ext cx="221536" cy="221636"/>
            </a:xfrm>
            <a:prstGeom prst="rect">
              <a:avLst/>
            </a:prstGeom>
            <a:grpFill/>
          </p:spPr>
        </p:pic>
        <p:pic>
          <p:nvPicPr>
            <p:cNvPr id="145" name="Рисунок 144" descr="книга 1 красн.pn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1519076" y="2068283"/>
              <a:ext cx="262573" cy="262691"/>
            </a:xfrm>
            <a:prstGeom prst="rect">
              <a:avLst/>
            </a:prstGeom>
            <a:grpFill/>
          </p:spPr>
        </p:pic>
        <p:pic>
          <p:nvPicPr>
            <p:cNvPr id="147" name="Рисунок 251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646611" y="1839471"/>
              <a:ext cx="200443" cy="2005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6043613" y="1625600"/>
            <a:ext cx="2184400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многопрофильные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9802813" y="1631950"/>
            <a:ext cx="1466850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отраслевые</a:t>
            </a:r>
          </a:p>
        </p:txBody>
      </p:sp>
      <p:sp>
        <p:nvSpPr>
          <p:cNvPr id="242" name="TextBox 15"/>
          <p:cNvSpPr txBox="1">
            <a:spLocks noChangeArrowheads="1"/>
          </p:cNvSpPr>
          <p:nvPr/>
        </p:nvSpPr>
        <p:spPr bwMode="auto">
          <a:xfrm>
            <a:off x="11131550" y="2517775"/>
            <a:ext cx="688975" cy="314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lnSpc>
                <a:spcPct val="80000"/>
              </a:lnSpc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441990" y="2488012"/>
            <a:ext cx="293878" cy="294330"/>
          </a:xfrm>
          <a:prstGeom prst="rect">
            <a:avLst/>
          </a:prstGeom>
          <a:noFill/>
          <a:extLst/>
        </p:spPr>
      </p:pic>
      <p:sp>
        <p:nvSpPr>
          <p:cNvPr id="54306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24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363" y="6367463"/>
            <a:ext cx="60928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локальные центры роста в сельской местности.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6363" y="4149725"/>
            <a:ext cx="69183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-Волжская агломерация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62713" y="4587875"/>
            <a:ext cx="54625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коридор экономического роста на участке территории вдоль трассы "Каспий" Волгоград-Михайловка;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1438" y="5200650"/>
            <a:ext cx="54641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минерально-сырьевой и индустриальный центр (Котовский,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Жирновский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Камышинский районы, г. Камышин);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61125" y="5900738"/>
            <a:ext cx="49276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минерально-сырьевой центр в Котельниковский районе;</a:t>
            </a:r>
            <a:endParaRPr lang="ru-RU" sz="14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5807075" y="3478213"/>
            <a:ext cx="6197600" cy="53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altLang="ru-RU" sz="180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стратегия социально-экономического развития Волгоградской области (проект):</a:t>
            </a:r>
          </a:p>
        </p:txBody>
      </p:sp>
      <p:pic>
        <p:nvPicPr>
          <p:cNvPr id="54314" name="Рисунок 118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30925" y="4162425"/>
            <a:ext cx="3032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5" name="Рисунок 119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35688" y="4735513"/>
            <a:ext cx="3032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6" name="Рисунок 120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30925" y="5353050"/>
            <a:ext cx="3032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7" name="Рисунок 121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30925" y="5905500"/>
            <a:ext cx="3032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8" name="Рисунок 123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30925" y="6372225"/>
            <a:ext cx="3032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319" name="Группа 10258"/>
          <p:cNvGrpSpPr>
            <a:grpSpLocks/>
          </p:cNvGrpSpPr>
          <p:nvPr/>
        </p:nvGrpSpPr>
        <p:grpSpPr bwMode="auto">
          <a:xfrm>
            <a:off x="1681163" y="703263"/>
            <a:ext cx="1025525" cy="2100262"/>
            <a:chOff x="3014208" y="2873654"/>
            <a:chExt cx="1025279" cy="2098612"/>
          </a:xfrm>
        </p:grpSpPr>
        <p:sp>
          <p:nvSpPr>
            <p:cNvPr id="100" name="Овал 99"/>
            <p:cNvSpPr/>
            <p:nvPr/>
          </p:nvSpPr>
          <p:spPr>
            <a:xfrm>
              <a:off x="3720476" y="4819986"/>
              <a:ext cx="157125" cy="152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 rot="10800000">
              <a:off x="3014208" y="2873654"/>
              <a:ext cx="1025279" cy="542498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" name="Прямая со стрелкой 101"/>
            <p:cNvCxnSpPr>
              <a:stCxn id="100" idx="0"/>
              <a:endCxn id="101" idx="0"/>
            </p:cNvCxnSpPr>
            <p:nvPr/>
          </p:nvCxnSpPr>
          <p:spPr>
            <a:xfrm flipH="1" flipV="1">
              <a:off x="3526847" y="3416152"/>
              <a:ext cx="271398" cy="1403833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Прямоугольник 112"/>
          <p:cNvSpPr/>
          <p:nvPr/>
        </p:nvSpPr>
        <p:spPr>
          <a:xfrm>
            <a:off x="1646238" y="793750"/>
            <a:ext cx="1073150" cy="403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157,6</a:t>
            </a:r>
          </a:p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pSp>
        <p:nvGrpSpPr>
          <p:cNvPr id="54321" name="Группа 10258"/>
          <p:cNvGrpSpPr>
            <a:grpSpLocks/>
          </p:cNvGrpSpPr>
          <p:nvPr/>
        </p:nvGrpSpPr>
        <p:grpSpPr bwMode="auto">
          <a:xfrm>
            <a:off x="4148138" y="1003300"/>
            <a:ext cx="1423987" cy="1849438"/>
            <a:chOff x="3719757" y="3123796"/>
            <a:chExt cx="1424430" cy="1848470"/>
          </a:xfrm>
        </p:grpSpPr>
        <p:sp>
          <p:nvSpPr>
            <p:cNvPr id="126" name="Овал 125"/>
            <p:cNvSpPr/>
            <p:nvPr/>
          </p:nvSpPr>
          <p:spPr>
            <a:xfrm>
              <a:off x="3719757" y="4819946"/>
              <a:ext cx="157211" cy="1523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 rot="10800000">
              <a:off x="4118343" y="3123796"/>
              <a:ext cx="1025844" cy="542641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8" name="Прямая со стрелкой 127"/>
            <p:cNvCxnSpPr>
              <a:stCxn id="126" idx="0"/>
              <a:endCxn id="127" idx="0"/>
            </p:cNvCxnSpPr>
            <p:nvPr/>
          </p:nvCxnSpPr>
          <p:spPr>
            <a:xfrm flipV="1">
              <a:off x="3797568" y="3666437"/>
              <a:ext cx="833697" cy="115350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Прямоугольник 128"/>
          <p:cNvSpPr/>
          <p:nvPr/>
        </p:nvSpPr>
        <p:spPr>
          <a:xfrm>
            <a:off x="4522788" y="1130300"/>
            <a:ext cx="1073150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187,0</a:t>
            </a:r>
          </a:p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pSp>
        <p:nvGrpSpPr>
          <p:cNvPr id="54323" name="Группа 10258"/>
          <p:cNvGrpSpPr>
            <a:grpSpLocks/>
          </p:cNvGrpSpPr>
          <p:nvPr/>
        </p:nvGrpSpPr>
        <p:grpSpPr bwMode="auto">
          <a:xfrm>
            <a:off x="552450" y="5959475"/>
            <a:ext cx="1516063" cy="611188"/>
            <a:chOff x="2359718" y="4819903"/>
            <a:chExt cx="1517233" cy="611128"/>
          </a:xfrm>
        </p:grpSpPr>
        <p:sp>
          <p:nvSpPr>
            <p:cNvPr id="131" name="Овал 130"/>
            <p:cNvSpPr/>
            <p:nvPr/>
          </p:nvSpPr>
          <p:spPr>
            <a:xfrm>
              <a:off x="3719667" y="4819903"/>
              <a:ext cx="157284" cy="1523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 rot="10800000">
              <a:off x="2359718" y="4888159"/>
              <a:ext cx="1024728" cy="542872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3" name="Прямая со стрелкой 132"/>
            <p:cNvCxnSpPr>
              <a:stCxn id="131" idx="2"/>
              <a:endCxn id="132" idx="3"/>
            </p:cNvCxnSpPr>
            <p:nvPr/>
          </p:nvCxnSpPr>
          <p:spPr>
            <a:xfrm flipH="1">
              <a:off x="3235106" y="4896096"/>
              <a:ext cx="484561" cy="7143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Прямоугольник 133"/>
          <p:cNvSpPr/>
          <p:nvPr/>
        </p:nvSpPr>
        <p:spPr>
          <a:xfrm>
            <a:off x="533400" y="6113463"/>
            <a:ext cx="1073150" cy="403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21,2</a:t>
            </a:r>
          </a:p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3738563" y="6205538"/>
            <a:ext cx="17907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1 257,7 </a:t>
            </a:r>
          </a:p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519738" y="-26590"/>
            <a:ext cx="66913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endParaRPr lang="ru-RU" sz="20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ПРОФЕССИОНАЛЫ"</a:t>
            </a:r>
          </a:p>
        </p:txBody>
      </p:sp>
    </p:spTree>
    <p:extLst>
      <p:ext uri="{BB962C8B-B14F-4D97-AF65-F5344CB8AC3E}">
        <p14:creationId xmlns="" xmlns:p14="http://schemas.microsoft.com/office/powerpoint/2010/main" val="11179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оугольник 25"/>
          <p:cNvSpPr/>
          <p:nvPr/>
        </p:nvSpPr>
        <p:spPr>
          <a:xfrm>
            <a:off x="45371" y="473677"/>
            <a:ext cx="5420123" cy="1449388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25"/>
          <p:cNvSpPr/>
          <p:nvPr/>
        </p:nvSpPr>
        <p:spPr>
          <a:xfrm>
            <a:off x="5648909" y="976189"/>
            <a:ext cx="6455554" cy="1395413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050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47259" y="-1879"/>
            <a:ext cx="66913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endParaRPr lang="ru-RU" sz="20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ПРОФЕССИОНАЛЫ"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966913" y="3068687"/>
            <a:ext cx="18415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spc="-1260" baseline="20833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06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72" y="43465"/>
            <a:ext cx="5434176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9"/>
          <p:cNvSpPr txBox="1">
            <a:spLocks noChangeArrowheads="1"/>
          </p:cNvSpPr>
          <p:nvPr/>
        </p:nvSpPr>
        <p:spPr bwMode="auto">
          <a:xfrm>
            <a:off x="2299621" y="89502"/>
            <a:ext cx="170599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Абилимпикс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/>
          </p:nvPr>
        </p:nvGraphicFramePr>
        <p:xfrm>
          <a:off x="5648907" y="992064"/>
          <a:ext cx="6435676" cy="131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8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8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9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8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12-16 ноября 2018 года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273971" y="567340"/>
          <a:ext cx="5004164" cy="1284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1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1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508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 октября 2018 года</a:t>
                      </a:r>
                    </a:p>
                  </a:txBody>
                  <a:tcPr marT="45676" marB="45676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7" name="Прямоугольник 25"/>
          <p:cNvSpPr/>
          <p:nvPr/>
        </p:nvSpPr>
        <p:spPr>
          <a:xfrm>
            <a:off x="5648908" y="617414"/>
            <a:ext cx="6435675" cy="32385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802897" y="584077"/>
            <a:ext cx="643567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"Молодые профессионалы" (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WSR)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0841" y="6282636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из Волгоградской области в десятке сильнейших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49" t="30048" r="16922"/>
          <a:stretch/>
        </p:blipFill>
        <p:spPr>
          <a:xfrm>
            <a:off x="3064420" y="2956809"/>
            <a:ext cx="3600400" cy="208552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21" t="25856" r="4750"/>
          <a:stretch/>
        </p:blipFill>
        <p:spPr>
          <a:xfrm>
            <a:off x="312346" y="2137021"/>
            <a:ext cx="2614508" cy="26762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59"/>
          <a:stretch/>
        </p:blipFill>
        <p:spPr>
          <a:xfrm>
            <a:off x="6894661" y="3141762"/>
            <a:ext cx="2215368" cy="256217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60" t="25856" r="39765"/>
          <a:stretch/>
        </p:blipFill>
        <p:spPr>
          <a:xfrm>
            <a:off x="9508876" y="3141762"/>
            <a:ext cx="2304256" cy="25554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40478" y="20410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6934" y="2193364"/>
            <a:ext cx="72938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студентов профессиональных образовательных организаций Волгоградской области вышли в Финал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Национального чемпионата "Молодые профессионалы " (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Russia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9516" y="4770077"/>
            <a:ext cx="14524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Саенко Елена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Николаевна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наставник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413" y="1886727"/>
            <a:ext cx="3026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Волгоградский строительный техникум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768" y="4773772"/>
            <a:ext cx="1426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Логоза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Анастасия студентка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590" y="5437909"/>
            <a:ext cx="3043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золотую медаль в компетенции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Малярные и декоративные работы"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21254" y="5004618"/>
            <a:ext cx="1821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Тютяева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Светлана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Викторовна наставник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56049" y="4962520"/>
            <a:ext cx="195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Желнинский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Даниил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студент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9206" y="5591278"/>
            <a:ext cx="3489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бронзовая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медаль в компетенции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"Программные решения для бизнеса"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45039" y="2709714"/>
            <a:ext cx="3026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Волжский политехнический техникум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36208" y="5654859"/>
            <a:ext cx="1821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Жаднова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Ирина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Васильевана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наставник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88993" y="5652714"/>
            <a:ext cx="195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Львова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Софья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студентка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40211" y="6239153"/>
            <a:ext cx="3489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медальоны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профессионализм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549027" y="5613991"/>
            <a:ext cx="1821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Глухов Юрий Александрович наставник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573567" y="5631168"/>
            <a:ext cx="195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Грузинцев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Михаил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студент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57832" y="6480755"/>
            <a:ext cx="3489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"Лабораторный медицинский анализ"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875836" y="6483049"/>
            <a:ext cx="3489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"Сварочные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технологии"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71763" y="2548131"/>
            <a:ext cx="29250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Волгоградского техникума нефтяного и газового машиностроения имени Героя Советского Союза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Н.Сердюкова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98669" y="2598642"/>
            <a:ext cx="29250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Волгоградский 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медицинский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колледж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506" y="603233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="" xmlns:p14="http://schemas.microsoft.com/office/powerpoint/2010/main" val="10782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25"/>
          <p:cNvSpPr/>
          <p:nvPr/>
        </p:nvSpPr>
        <p:spPr>
          <a:xfrm>
            <a:off x="4065588" y="4068763"/>
            <a:ext cx="3941762" cy="2711450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 txBox="1">
            <a:spLocks/>
          </p:cNvSpPr>
          <p:nvPr/>
        </p:nvSpPr>
        <p:spPr>
          <a:xfrm>
            <a:off x="1019175" y="1555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20713"/>
            <a:ext cx="12190413" cy="723900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системы непрерывного обновления работающими гражданами своих профессиональных знаний и приобретения ими новых профессиональных навыков, включая овладение компетенциями в области цифровой экономики всеми желающими, а также системы профессиональных конкурсов в целях предоставления гражданам возможностей для профессионального и карьерного роста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45063" y="4183063"/>
            <a:ext cx="3286125" cy="815975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центра опережающего дополнительного профобразования взрослых на базе действующих профессиональных образовательных организаций</a:t>
            </a:r>
          </a:p>
        </p:txBody>
      </p:sp>
      <p:sp>
        <p:nvSpPr>
          <p:cNvPr id="44038" name="TextBox 16"/>
          <p:cNvSpPr txBox="1">
            <a:spLocks noChangeArrowheads="1"/>
          </p:cNvSpPr>
          <p:nvPr/>
        </p:nvSpPr>
        <p:spPr bwMode="auto">
          <a:xfrm>
            <a:off x="-5715000" y="1687513"/>
            <a:ext cx="5429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>
            <a:spAutoFit/>
          </a:bodyPr>
          <a:lstStyle/>
          <a:p>
            <a:r>
              <a:rPr lang="ru-RU" sz="1600"/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45063" y="5619750"/>
            <a:ext cx="3090862" cy="817563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модульных образовательных программ дополнительного профессионального образования, в том числе по направлениям цифровой экономики</a:t>
            </a:r>
          </a:p>
        </p:txBody>
      </p:sp>
      <p:sp>
        <p:nvSpPr>
          <p:cNvPr id="44040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4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91944" y="6219"/>
            <a:ext cx="69992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endParaRPr lang="ru-RU" sz="20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ДЛЯ КАЖДОГО"</a:t>
            </a:r>
          </a:p>
        </p:txBody>
      </p:sp>
      <p:sp>
        <p:nvSpPr>
          <p:cNvPr id="25" name="Прямоугольник 25"/>
          <p:cNvSpPr/>
          <p:nvPr/>
        </p:nvSpPr>
        <p:spPr>
          <a:xfrm>
            <a:off x="119063" y="4068763"/>
            <a:ext cx="3908425" cy="2711450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9063" y="3665538"/>
            <a:ext cx="3913187" cy="36195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8213" y="3648075"/>
            <a:ext cx="1952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65588" y="3668713"/>
            <a:ext cx="3933825" cy="35877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09925" y="3630613"/>
            <a:ext cx="56530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задачи до 2024 года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3863" y="4297363"/>
            <a:ext cx="469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7163" y="5743575"/>
            <a:ext cx="10414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66813" y="4106863"/>
            <a:ext cx="2898775" cy="446087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профессиональные образовательные организации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5184" y="415743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66813" y="4584700"/>
            <a:ext cx="2930525" cy="631825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многофункциональных центров прикладных квалификаций, действующих на базе ПОО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27038" y="4697413"/>
            <a:ext cx="355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62050" y="5257800"/>
            <a:ext cx="2898775" cy="631825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программы профессионального обучения и дополнительного профессионального образования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63538" y="5368925"/>
            <a:ext cx="5286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162050" y="5910263"/>
            <a:ext cx="2957513" cy="815975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ежегодно обучаются на базе учреждений СПО по программам профессионального обучения и профессиональной переподготовки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9375" y="5978525"/>
            <a:ext cx="10969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человек</a:t>
            </a:r>
          </a:p>
        </p:txBody>
      </p:sp>
      <p:grpSp>
        <p:nvGrpSpPr>
          <p:cNvPr id="44057" name="Группа 96"/>
          <p:cNvGrpSpPr>
            <a:grpSpLocks/>
          </p:cNvGrpSpPr>
          <p:nvPr/>
        </p:nvGrpSpPr>
        <p:grpSpPr bwMode="auto">
          <a:xfrm>
            <a:off x="109538" y="1333500"/>
            <a:ext cx="9297987" cy="1939925"/>
            <a:chOff x="1809445" y="1523151"/>
            <a:chExt cx="9297409" cy="1940416"/>
          </a:xfrm>
        </p:grpSpPr>
        <p:pic>
          <p:nvPicPr>
            <p:cNvPr id="53" name="Picture 40" descr="ÐÐ°ÑÑÐ¸Ð½ÐºÐ¸ Ð¿Ð¾ Ð·Ð°Ð¿ÑÐ¾ÑÑ Ð¿Ð¸ÐºÑÐ¾Ð³ÑÐ°Ð¼Ð¼Ð° ÑÐºÐ¾Ð»ÑÐ½Ð¸Ðº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4566089" y="2082555"/>
              <a:ext cx="1027848" cy="1027848"/>
            </a:xfrm>
            <a:prstGeom prst="rect">
              <a:avLst/>
            </a:prstGeom>
            <a:noFill/>
            <a:extLst/>
          </p:spPr>
        </p:pic>
        <p:pic>
          <p:nvPicPr>
            <p:cNvPr id="54" name="Picture 42" descr="ÐÐ°ÑÑÐ¸Ð½ÐºÐ¸ Ð¿Ð¾ Ð·Ð°Ð¿ÑÐ¾ÑÑ Ð¿Ð¸ÐºÑÐ¾Ð³ÑÐ°Ð¼Ð¼Ð° Ð¸Ð³ÑÐ°ÑÑ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73974" t="35880" r="6093" b="39757"/>
            <a:stretch/>
          </p:blipFill>
          <p:spPr bwMode="auto">
            <a:xfrm flipH="1">
              <a:off x="1809445" y="2054293"/>
              <a:ext cx="926350" cy="1132206"/>
            </a:xfrm>
            <a:prstGeom prst="rect">
              <a:avLst/>
            </a:prstGeom>
            <a:noFill/>
            <a:extLst/>
          </p:spPr>
        </p:pic>
        <p:pic>
          <p:nvPicPr>
            <p:cNvPr id="55" name="Picture 44" descr="ÐÐ°ÑÑÐ¸Ð½ÐºÐ¸ Ð¿Ð¾ Ð·Ð°Ð¿ÑÐ¾ÑÑ Ð¿Ð¸ÐºÑÐ¾Ð³ÑÐ°Ð¼Ð¼Ð° ÑÐ°Ð±Ð¾ÑÐ½Ð¸Ðº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t="22303" r="44873"/>
            <a:stretch/>
          </p:blipFill>
          <p:spPr bwMode="auto">
            <a:xfrm>
              <a:off x="9884015" y="1523151"/>
              <a:ext cx="855738" cy="1655565"/>
            </a:xfrm>
            <a:prstGeom prst="rect">
              <a:avLst/>
            </a:prstGeom>
            <a:noFill/>
            <a:extLst/>
          </p:spPr>
        </p:pic>
        <p:pic>
          <p:nvPicPr>
            <p:cNvPr id="56" name="Picture 48" descr="ÐÐ°ÑÑÐ¸Ð½ÐºÐ¸ Ð¿Ð¾ Ð·Ð°Ð¿ÑÐ¾ÑÑ Ð¿Ð¸ÐºÑÐ¾Ð³ÑÐ°Ð¼Ð¼Ð° ÑÑÑÐ´ÐµÐ½Ñ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17198" t="4181" r="66737" b="64635"/>
            <a:stretch/>
          </p:blipFill>
          <p:spPr bwMode="auto">
            <a:xfrm>
              <a:off x="7419847" y="1650126"/>
              <a:ext cx="840879" cy="1632293"/>
            </a:xfrm>
            <a:prstGeom prst="rect">
              <a:avLst/>
            </a:prstGeom>
            <a:noFill/>
            <a:extLst/>
          </p:spPr>
        </p:pic>
        <p:sp>
          <p:nvSpPr>
            <p:cNvPr id="57" name="Прямоугольник 56"/>
            <p:cNvSpPr/>
            <p:nvPr/>
          </p:nvSpPr>
          <p:spPr>
            <a:xfrm>
              <a:off x="1828494" y="3134872"/>
              <a:ext cx="612737" cy="323932"/>
            </a:xfrm>
            <a:prstGeom prst="rect">
              <a:avLst/>
            </a:prstGeom>
          </p:spPr>
          <p:txBody>
            <a:bodyPr lIns="76800" tIns="38400" rIns="76800" bIns="3840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дети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566761" y="3139635"/>
              <a:ext cx="1312781" cy="323932"/>
            </a:xfrm>
            <a:prstGeom prst="rect">
              <a:avLst/>
            </a:prstGeom>
          </p:spPr>
          <p:txBody>
            <a:bodyPr lIns="76800" tIns="38400" rIns="76800" bIns="3840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школьники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247882" y="3139635"/>
              <a:ext cx="1065146" cy="323932"/>
            </a:xfrm>
            <a:prstGeom prst="rect">
              <a:avLst/>
            </a:prstGeom>
          </p:spPr>
          <p:txBody>
            <a:bodyPr lIns="76800" tIns="38400" rIns="76800" bIns="3840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студенты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646445" y="3139635"/>
              <a:ext cx="1460409" cy="323932"/>
            </a:xfrm>
            <a:prstGeom prst="rect">
              <a:avLst/>
            </a:prstGeom>
          </p:spPr>
          <p:txBody>
            <a:bodyPr lIns="76800" tIns="38400" rIns="76800" bIns="3840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работающие</a:t>
              </a:r>
            </a:p>
          </p:txBody>
        </p:sp>
        <p:cxnSp>
          <p:nvCxnSpPr>
            <p:cNvPr id="41" name="Прямая со стрелкой 40"/>
            <p:cNvCxnSpPr>
              <a:stCxn id="57" idx="3"/>
              <a:endCxn id="58" idx="1"/>
            </p:cNvCxnSpPr>
            <p:nvPr/>
          </p:nvCxnSpPr>
          <p:spPr>
            <a:xfrm>
              <a:off x="2441231" y="3296838"/>
              <a:ext cx="2125530" cy="476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58" idx="3"/>
              <a:endCxn id="59" idx="1"/>
            </p:cNvCxnSpPr>
            <p:nvPr/>
          </p:nvCxnSpPr>
          <p:spPr>
            <a:xfrm flipV="1">
              <a:off x="5879542" y="3301601"/>
              <a:ext cx="1368340" cy="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stCxn id="59" idx="3"/>
              <a:endCxn id="60" idx="1"/>
            </p:cNvCxnSpPr>
            <p:nvPr/>
          </p:nvCxnSpPr>
          <p:spPr>
            <a:xfrm>
              <a:off x="8313028" y="3301601"/>
              <a:ext cx="1333417" cy="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097215" y="5142668"/>
            <a:ext cx="335071" cy="31387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035112" y="5081716"/>
            <a:ext cx="384735" cy="384735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960487" y="5154718"/>
            <a:ext cx="560385" cy="307328"/>
          </a:xfrm>
          <a:prstGeom prst="rect">
            <a:avLst/>
          </a:prstGeom>
        </p:spPr>
      </p:pic>
      <p:sp>
        <p:nvSpPr>
          <p:cNvPr id="86" name="Прямоугольник 25"/>
          <p:cNvSpPr/>
          <p:nvPr/>
        </p:nvSpPr>
        <p:spPr>
          <a:xfrm>
            <a:off x="8070850" y="4075113"/>
            <a:ext cx="3910013" cy="2711450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070850" y="3671888"/>
            <a:ext cx="3914775" cy="36195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891588" y="3654425"/>
            <a:ext cx="1951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9120188" y="4113213"/>
            <a:ext cx="2898775" cy="446087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профессиональные образовательные организации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120188" y="4651375"/>
            <a:ext cx="2930525" cy="630238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центров по обучению взрослого населения по дополнительным профессиональным программам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134350" y="4740275"/>
            <a:ext cx="708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6+3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113838" y="5264150"/>
            <a:ext cx="2900362" cy="631825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программы профессионального обучения и дополнительного профессионального образования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8186738" y="5368925"/>
            <a:ext cx="698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223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9113838" y="5915025"/>
            <a:ext cx="2957512" cy="817563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ежегодно обучаются на базе учреждений СПО по программам профессионального обучения и профессиональной переподготовки 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8007350" y="5970588"/>
            <a:ext cx="10985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человек</a:t>
            </a:r>
          </a:p>
        </p:txBody>
      </p:sp>
      <p:sp>
        <p:nvSpPr>
          <p:cNvPr id="98" name="Стрелка вниз 97"/>
          <p:cNvSpPr/>
          <p:nvPr/>
        </p:nvSpPr>
        <p:spPr>
          <a:xfrm>
            <a:off x="8328025" y="3298825"/>
            <a:ext cx="603250" cy="3492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Стрелка вниз 101"/>
          <p:cNvSpPr/>
          <p:nvPr/>
        </p:nvSpPr>
        <p:spPr>
          <a:xfrm rot="16200000">
            <a:off x="3777456" y="5204619"/>
            <a:ext cx="604838" cy="3492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Стрелка вниз 102"/>
          <p:cNvSpPr/>
          <p:nvPr/>
        </p:nvSpPr>
        <p:spPr>
          <a:xfrm rot="16200000">
            <a:off x="7762875" y="5124450"/>
            <a:ext cx="603250" cy="3492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1890" y="1596167"/>
            <a:ext cx="1161470" cy="116147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0091738" y="2824163"/>
            <a:ext cx="2025650" cy="571500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 третьего возраста</a:t>
            </a:r>
          </a:p>
        </p:txBody>
      </p:sp>
      <p:cxnSp>
        <p:nvCxnSpPr>
          <p:cNvPr id="63" name="Прямая со стрелкой 62"/>
          <p:cNvCxnSpPr>
            <a:stCxn id="60" idx="3"/>
            <a:endCxn id="61" idx="1"/>
          </p:cNvCxnSpPr>
          <p:nvPr/>
        </p:nvCxnSpPr>
        <p:spPr>
          <a:xfrm flipV="1">
            <a:off x="9407525" y="3109913"/>
            <a:ext cx="684213" cy="158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низ 63"/>
          <p:cNvSpPr/>
          <p:nvPr/>
        </p:nvSpPr>
        <p:spPr>
          <a:xfrm>
            <a:off x="10802938" y="3359150"/>
            <a:ext cx="604837" cy="2587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098850" y="4164013"/>
            <a:ext cx="973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2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314184" y="1499835"/>
            <a:ext cx="5659561" cy="2120498"/>
          </a:xfrm>
          <a:prstGeom prst="rect">
            <a:avLst/>
          </a:prstGeom>
          <a:solidFill>
            <a:schemeClr val="accent4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14185" y="4043341"/>
            <a:ext cx="5637006" cy="2473612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8369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 txBox="1">
            <a:spLocks/>
          </p:cNvSpPr>
          <p:nvPr/>
        </p:nvSpPr>
        <p:spPr>
          <a:xfrm>
            <a:off x="1019175" y="1555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58371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4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01319" y="-9682"/>
            <a:ext cx="64785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endParaRPr lang="ru-RU" sz="2000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АКТИВНОСТЬ"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6036191" y="1148580"/>
            <a:ext cx="5918174" cy="5393057"/>
            <a:chOff x="171632" y="786946"/>
            <a:chExt cx="5918174" cy="4911566"/>
          </a:xfrm>
        </p:grpSpPr>
        <p:grpSp>
          <p:nvGrpSpPr>
            <p:cNvPr id="67" name="Группа 9"/>
            <p:cNvGrpSpPr/>
            <p:nvPr/>
          </p:nvGrpSpPr>
          <p:grpSpPr>
            <a:xfrm>
              <a:off x="171632" y="786946"/>
              <a:ext cx="5918174" cy="4911566"/>
              <a:chOff x="318431" y="3231435"/>
              <a:chExt cx="5522849" cy="3504407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318431" y="3511829"/>
                <a:ext cx="5510236" cy="32240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80" name="Прямоугольник 25"/>
              <p:cNvSpPr/>
              <p:nvPr/>
            </p:nvSpPr>
            <p:spPr>
              <a:xfrm>
                <a:off x="331045" y="3231435"/>
                <a:ext cx="5510235" cy="1892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81" name="Прямоугольник 27"/>
              <p:cNvSpPr>
                <a:spLocks noChangeArrowheads="1"/>
              </p:cNvSpPr>
              <p:nvPr/>
            </p:nvSpPr>
            <p:spPr bwMode="auto">
              <a:xfrm>
                <a:off x="318432" y="3238227"/>
                <a:ext cx="5510235" cy="2052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217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ru-RU" altLang="ru-RU" sz="18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добровольчество Волгоградской области</a:t>
                </a:r>
              </a:p>
            </p:txBody>
          </p:sp>
        </p:grpSp>
        <p:sp>
          <p:nvSpPr>
            <p:cNvPr id="76" name="Прямоугольник 75"/>
            <p:cNvSpPr/>
            <p:nvPr/>
          </p:nvSpPr>
          <p:spPr>
            <a:xfrm>
              <a:off x="837958" y="2458381"/>
              <a:ext cx="184731" cy="310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93219" y="3408173"/>
              <a:ext cx="184731" cy="33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27426" y="3790438"/>
              <a:ext cx="184731" cy="33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Прямоугольник 27"/>
          <p:cNvSpPr>
            <a:spLocks noChangeArrowheads="1"/>
          </p:cNvSpPr>
          <p:nvPr/>
        </p:nvSpPr>
        <p:spPr bwMode="auto">
          <a:xfrm>
            <a:off x="565013" y="537679"/>
            <a:ext cx="1137726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государственной молодежной политики Волгоградской области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379812" y="1501686"/>
            <a:ext cx="4561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добровольческих объединений в настоящий момент осуществляют свою деятельность на территории Волгоградской области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379812" y="2335290"/>
            <a:ext cx="4476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добровольцев Волгоградской области в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образованиях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27"/>
          <p:cNvSpPr>
            <a:spLocks noChangeArrowheads="1"/>
          </p:cNvSpPr>
          <p:nvPr/>
        </p:nvSpPr>
        <p:spPr bwMode="auto">
          <a:xfrm>
            <a:off x="6215094" y="3029821"/>
            <a:ext cx="5599793" cy="2893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Волонтерские объединения Волгоградской области</a:t>
            </a:r>
          </a:p>
        </p:txBody>
      </p:sp>
      <p:graphicFrame>
        <p:nvGraphicFramePr>
          <p:cNvPr id="88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9579045"/>
              </p:ext>
            </p:extLst>
          </p:nvPr>
        </p:nvGraphicFramePr>
        <p:xfrm>
          <a:off x="6054445" y="3429794"/>
          <a:ext cx="5904656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0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290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ГОРОДСКИХ ВОЛОНТЕРОВ К МЕРОПРИЯТИМ ЧЕМПИОНАТА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МИРА ПО ФУТБОЛУ </a:t>
                      </a:r>
                      <a:r>
                        <a:rPr lang="en-US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FIFA 2018 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ВОЛГОГРАДСКОЙ ОБЛАСТИ: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ВОЛОНТЕРСКИЙ ЦЕНТР И 15 РЕКРУТИНГОВЫХ ЦЕНТРОВ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7563 ЗАРЕГИСТРИРОВАВШИХСЯ КАНДИДАТОВ В ГОРОДСКИЕ ВОЛОНТЕРЫ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 ЧЕЛОВЕК ЗАКЛЮЧИЛИ ДОГОВОР В КАЧЕСТВЕ ГОРОДСКОГО ВОЛОНТЕРА</a:t>
                      </a:r>
                      <a:endParaRPr lang="ru-RU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19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ВОЛГОГРАДСКОЕ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РЕГИОНАЛЬНОЕ ОТДЕЛЕНИЕ ВСЕРОССИЙСКОГО ОБЩЕСВТЕННОГО ДВИЖЕНИЯ «ВОЛОНТЕРЫ ПОБЕДЫ»: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МУНИЦИПАЛЬНЫХ ОБРАЗОВАНИЯ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3330 ДОБРОВОЛЬЦЕВ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"ГОРДИМСЯ.ПОМНИМ", "ПОСЛЫ ПОЕБДЫ.СТАЛИНГРАД", КВЕСТ "СТАЛИНГРАДСКАЯ БИТВА"</a:t>
                      </a:r>
                      <a:endParaRPr lang="ru-RU" sz="9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76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ВОЛОНТЕРСКИЙ ЭКОЛОГИЧЕСКИЙ ШТАБ ВОЛГОГРАДСКОЙ ОБЛАСТИ: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МЕРОПРИЯТИЙ В РАМКАХ ГОДА ЭКОЛОГИИ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ЭКОЛОГИЧЕСКИХ ДОБРОВОЛЬЧЕСКИХ МЕРОПРИЯТИЙ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 УЧАСТНИКОВ ВСЕРОССИЙСКОЙ АКЦИИ «ВОДА РОССИИ»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61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МОЛОДЕЖНОЕ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ДОНОРСКОЕ ДВИЖЕНИЕ ВОЛГОГРАДСКОЙ ОБЛАСТИ: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СЕМИНАРОВ ДЛЯ КООРДИНАТОРОВ ДВИЖЕНИЯ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РЕГИОНАЛЬНЫХ ДОНОРСКИХ АКЦИЙ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УЧАСТНИКОВ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9" name="Рисунок 88" descr="эмблема ЦМ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888" y="5871165"/>
            <a:ext cx="844225" cy="680415"/>
          </a:xfrm>
          <a:prstGeom prst="rect">
            <a:avLst/>
          </a:prstGeom>
        </p:spPr>
      </p:pic>
      <p:pic>
        <p:nvPicPr>
          <p:cNvPr id="90" name="Рисунок 89" descr="Ч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3018" y="3444969"/>
            <a:ext cx="648348" cy="717596"/>
          </a:xfrm>
          <a:prstGeom prst="rect">
            <a:avLst/>
          </a:prstGeom>
        </p:spPr>
      </p:pic>
      <p:pic>
        <p:nvPicPr>
          <p:cNvPr id="91" name="Рисунок 90" descr="Экологический штаб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424" y="5204393"/>
            <a:ext cx="900366" cy="636587"/>
          </a:xfrm>
          <a:prstGeom prst="rect">
            <a:avLst/>
          </a:prstGeom>
        </p:spPr>
      </p:pic>
      <p:pic>
        <p:nvPicPr>
          <p:cNvPr id="92" name="Рисунок 91" descr="ВОЛОНТЕРЫ ПОБЕДЫ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222" y="4320079"/>
            <a:ext cx="741574" cy="70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89904" y="1414135"/>
            <a:ext cx="2480516" cy="202769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935341" y="1617565"/>
            <a:ext cx="134938" cy="125412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098853" y="1485578"/>
            <a:ext cx="25731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200" dirty="0" smtClean="0">
                <a:solidFill>
                  <a:srgbClr val="002060"/>
                </a:solidFill>
              </a:rPr>
              <a:t>орган по делам молодежи совмещен с другими структурами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35341" y="1994029"/>
            <a:ext cx="134938" cy="12541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3098853" y="1862042"/>
            <a:ext cx="25731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200" dirty="0" smtClean="0">
                <a:solidFill>
                  <a:srgbClr val="002060"/>
                </a:solidFill>
              </a:rPr>
              <a:t>самостоятельный орган по делам молодежи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6854" y="2308581"/>
            <a:ext cx="134938" cy="12541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090366" y="2176594"/>
            <a:ext cx="257315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200" dirty="0" smtClean="0">
                <a:solidFill>
                  <a:srgbClr val="002060"/>
                </a:solidFill>
              </a:rPr>
              <a:t>отсутствует орган по делам молодежи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685196" y="1953057"/>
            <a:ext cx="165618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</a:p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</a:rPr>
              <a:t>сотрудника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0273" y="4865721"/>
            <a:ext cx="2821097" cy="264688"/>
            <a:chOff x="98811" y="5571545"/>
            <a:chExt cx="2821097" cy="2646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784970" y="5641183"/>
              <a:ext cx="134938" cy="12541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98811" y="5571545"/>
              <a:ext cx="257315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r" defTabSz="914400">
                <a:lnSpc>
                  <a:spcPct val="80000"/>
                </a:lnSpc>
              </a:pPr>
              <a:r>
                <a:rPr lang="ru-RU" altLang="ru-RU" sz="1400" dirty="0" smtClean="0">
                  <a:solidFill>
                    <a:srgbClr val="002060"/>
                  </a:solidFill>
                </a:rPr>
                <a:t>филиалы</a:t>
              </a:r>
              <a:endParaRPr lang="ru-RU" altLang="ru-RU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2819" y="4525386"/>
            <a:ext cx="2788051" cy="264688"/>
            <a:chOff x="158913" y="4808981"/>
            <a:chExt cx="2788051" cy="264688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158913" y="4808981"/>
              <a:ext cx="257315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r" defTabSz="914400">
                <a:lnSpc>
                  <a:spcPct val="80000"/>
                </a:lnSpc>
              </a:pPr>
              <a:r>
                <a:rPr lang="ru-RU" altLang="ru-RU" sz="1400" dirty="0" smtClean="0">
                  <a:solidFill>
                    <a:srgbClr val="002060"/>
                  </a:solidFill>
                </a:rPr>
                <a:t>муниципальных учреждений</a:t>
              </a:r>
              <a:endParaRPr lang="ru-RU" alt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2026" y="4878619"/>
              <a:ext cx="134938" cy="125412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2819" y="4149874"/>
            <a:ext cx="2788051" cy="264688"/>
            <a:chOff x="138803" y="4861784"/>
            <a:chExt cx="2788051" cy="26468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791916" y="4931422"/>
              <a:ext cx="134938" cy="12541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8" name="Rectangle 1"/>
            <p:cNvSpPr>
              <a:spLocks noChangeArrowheads="1"/>
            </p:cNvSpPr>
            <p:nvPr/>
          </p:nvSpPr>
          <p:spPr bwMode="auto">
            <a:xfrm>
              <a:off x="138803" y="4861784"/>
              <a:ext cx="257315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r" defTabSz="914400">
                <a:lnSpc>
                  <a:spcPct val="80000"/>
                </a:lnSpc>
              </a:pPr>
              <a:r>
                <a:rPr lang="ru-RU" altLang="ru-RU" sz="1400" dirty="0" smtClean="0">
                  <a:solidFill>
                    <a:srgbClr val="002060"/>
                  </a:solidFill>
                </a:rPr>
                <a:t>структурных подразделений</a:t>
              </a:r>
              <a:endParaRPr lang="ru-RU" altLang="ru-RU" sz="1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7430" y="4200404"/>
            <a:ext cx="3195502" cy="2131134"/>
          </a:xfrm>
          <a:prstGeom prst="rect">
            <a:avLst/>
          </a:prstGeom>
        </p:spPr>
      </p:pic>
      <p:sp>
        <p:nvSpPr>
          <p:cNvPr id="55" name="Прямоугольник 25"/>
          <p:cNvSpPr/>
          <p:nvPr/>
        </p:nvSpPr>
        <p:spPr>
          <a:xfrm>
            <a:off x="297156" y="3673582"/>
            <a:ext cx="5654034" cy="3068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6" name="Прямоугольник 27"/>
          <p:cNvSpPr>
            <a:spLocks noChangeArrowheads="1"/>
          </p:cNvSpPr>
          <p:nvPr/>
        </p:nvSpPr>
        <p:spPr bwMode="auto">
          <a:xfrm>
            <a:off x="228606" y="3646719"/>
            <a:ext cx="5792190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учреждений сферы молодежной политики</a:t>
            </a: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3637089" y="4771291"/>
            <a:ext cx="165618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</a:p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</a:rPr>
              <a:t>учреждений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25"/>
          <p:cNvSpPr/>
          <p:nvPr/>
        </p:nvSpPr>
        <p:spPr>
          <a:xfrm>
            <a:off x="314184" y="1133814"/>
            <a:ext cx="5656797" cy="3068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2" name="Прямоугольник 27"/>
          <p:cNvSpPr>
            <a:spLocks noChangeArrowheads="1"/>
          </p:cNvSpPr>
          <p:nvPr/>
        </p:nvSpPr>
        <p:spPr bwMode="auto">
          <a:xfrm>
            <a:off x="222777" y="1140300"/>
            <a:ext cx="5769635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органы по работе с молодежью</a:t>
            </a: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3053503" y="4115907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4597461" y="5979642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2505658" y="5382581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5889037" y="1635290"/>
            <a:ext cx="165618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</a:t>
            </a: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5908791" y="2422235"/>
            <a:ext cx="165618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23 000</a:t>
            </a: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1504136" y="1580089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-316019" y="1953057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-358667" y="2389694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27"/>
          <p:cNvSpPr>
            <a:spLocks noChangeArrowheads="1"/>
          </p:cNvSpPr>
          <p:nvPr/>
        </p:nvSpPr>
        <p:spPr bwMode="auto">
          <a:xfrm>
            <a:off x="669146" y="822208"/>
            <a:ext cx="1137726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519 715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численность молодых людей в возрасте от 14 до 30 лет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363584" y="2449265"/>
            <a:ext cx="26348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организованно мероприятий за первое полугодие 2018 года в сфере молодежной политики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2233700" y="2672870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5 529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97156" y="5580458"/>
            <a:ext cx="2143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spcBef>
                <a:spcPct val="20000"/>
              </a:spcBef>
            </a:pP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молодежи, занимающихся по программам учреждений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2165809" y="5792554"/>
            <a:ext cx="165618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30 069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414817" y="3165527"/>
            <a:ext cx="263489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"/>
          <p:cNvSpPr>
            <a:spLocks noChangeArrowheads="1"/>
          </p:cNvSpPr>
          <p:nvPr/>
        </p:nvSpPr>
        <p:spPr bwMode="auto">
          <a:xfrm>
            <a:off x="2174718" y="3178953"/>
            <a:ext cx="165618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746 521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4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505325" y="5800725"/>
            <a:ext cx="3049588" cy="858838"/>
          </a:xfrm>
          <a:prstGeom prst="rightArrow">
            <a:avLst>
              <a:gd name="adj1" fmla="val 6427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4" name="Прямоугольник 25"/>
          <p:cNvSpPr/>
          <p:nvPr/>
        </p:nvSpPr>
        <p:spPr>
          <a:xfrm>
            <a:off x="57150" y="4383088"/>
            <a:ext cx="12014200" cy="30003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5"/>
          <p:cNvSpPr/>
          <p:nvPr/>
        </p:nvSpPr>
        <p:spPr>
          <a:xfrm>
            <a:off x="9153525" y="1173163"/>
            <a:ext cx="2917825" cy="3048000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5"/>
          <p:cNvSpPr/>
          <p:nvPr/>
        </p:nvSpPr>
        <p:spPr>
          <a:xfrm>
            <a:off x="5030788" y="1146175"/>
            <a:ext cx="4064000" cy="3098800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5"/>
          <p:cNvSpPr/>
          <p:nvPr/>
        </p:nvSpPr>
        <p:spPr>
          <a:xfrm>
            <a:off x="57150" y="996950"/>
            <a:ext cx="4940300" cy="3252788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502276" y="-12699"/>
            <a:ext cx="668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048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прав детей-сирот и детей, оставшихся без попечения родителей</a:t>
            </a:r>
          </a:p>
        </p:txBody>
      </p:sp>
      <p:sp>
        <p:nvSpPr>
          <p:cNvPr id="170" name="TextBox 13"/>
          <p:cNvSpPr txBox="1">
            <a:spLocks noChangeArrowheads="1"/>
          </p:cNvSpPr>
          <p:nvPr/>
        </p:nvSpPr>
        <p:spPr bwMode="auto">
          <a:xfrm>
            <a:off x="131763" y="5921375"/>
            <a:ext cx="3913187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2019 год – передача полномочий по опеке и попечительству в комитет социальной защиты населения Волгоградской области</a:t>
            </a:r>
          </a:p>
        </p:txBody>
      </p:sp>
      <p:sp>
        <p:nvSpPr>
          <p:cNvPr id="173" name="Прямоугольник 14"/>
          <p:cNvSpPr>
            <a:spLocks noChangeArrowheads="1"/>
          </p:cNvSpPr>
          <p:nvPr/>
        </p:nvSpPr>
        <p:spPr bwMode="auto">
          <a:xfrm>
            <a:off x="8069263" y="6372225"/>
            <a:ext cx="435133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создание 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единой системы учета мер социальной поддержки семей с детьми в Волгоградской области</a:t>
            </a:r>
          </a:p>
        </p:txBody>
      </p:sp>
      <p:sp>
        <p:nvSpPr>
          <p:cNvPr id="175" name="TextBox 18"/>
          <p:cNvSpPr txBox="1">
            <a:spLocks noChangeArrowheads="1"/>
          </p:cNvSpPr>
          <p:nvPr/>
        </p:nvSpPr>
        <p:spPr bwMode="auto">
          <a:xfrm>
            <a:off x="2627313" y="4365625"/>
            <a:ext cx="866775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передаваемые полномочия ( всего 1 303,7 млрд. рублей)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607" name="Группа 15"/>
          <p:cNvGrpSpPr>
            <a:grpSpLocks/>
          </p:cNvGrpSpPr>
          <p:nvPr/>
        </p:nvGrpSpPr>
        <p:grpSpPr bwMode="auto">
          <a:xfrm>
            <a:off x="4764088" y="1322388"/>
            <a:ext cx="3733800" cy="2898775"/>
            <a:chOff x="4592523" y="1074748"/>
            <a:chExt cx="3734931" cy="2898402"/>
          </a:xfrm>
        </p:grpSpPr>
        <p:graphicFrame>
          <p:nvGraphicFramePr>
            <p:cNvPr id="198" name="Диаграмма 197"/>
            <p:cNvGraphicFramePr>
              <a:graphicFrameLocks/>
            </p:cNvGraphicFramePr>
            <p:nvPr/>
          </p:nvGraphicFramePr>
          <p:xfrm>
            <a:off x="4592523" y="1074748"/>
            <a:ext cx="3734931" cy="28984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9" name="object 28"/>
            <p:cNvSpPr txBox="1">
              <a:spLocks noChangeArrowheads="1"/>
            </p:cNvSpPr>
            <p:nvPr/>
          </p:nvSpPr>
          <p:spPr bwMode="auto">
            <a:xfrm>
              <a:off x="5889903" y="3195375"/>
              <a:ext cx="1184634" cy="2777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1093</a:t>
              </a:r>
              <a:endPara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object 29"/>
            <p:cNvSpPr txBox="1"/>
            <p:nvPr/>
          </p:nvSpPr>
          <p:spPr>
            <a:xfrm>
              <a:off x="5248359" y="1911252"/>
              <a:ext cx="871802" cy="27618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spc="-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474</a:t>
              </a:r>
              <a:endParaRPr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object 29"/>
            <p:cNvSpPr txBox="1"/>
            <p:nvPr/>
          </p:nvSpPr>
          <p:spPr>
            <a:xfrm>
              <a:off x="5669174" y="1374746"/>
              <a:ext cx="949613" cy="27618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>
                <a:defRPr/>
              </a:pPr>
              <a:r>
                <a:rPr lang="ru-RU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390 </a:t>
              </a:r>
            </a:p>
          </p:txBody>
        </p:sp>
        <p:sp>
          <p:nvSpPr>
            <p:cNvPr id="212" name="object 28"/>
            <p:cNvSpPr txBox="1">
              <a:spLocks noChangeArrowheads="1"/>
            </p:cNvSpPr>
            <p:nvPr/>
          </p:nvSpPr>
          <p:spPr bwMode="auto">
            <a:xfrm>
              <a:off x="5129261" y="2627123"/>
              <a:ext cx="981372" cy="2761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marL="12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650</a:t>
              </a:r>
              <a:endParaRPr lang="ru-RU" alt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" name="object 26"/>
            <p:cNvSpPr txBox="1"/>
            <p:nvPr/>
          </p:nvSpPr>
          <p:spPr>
            <a:xfrm>
              <a:off x="6599731" y="1955697"/>
              <a:ext cx="1113174" cy="27618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spc="-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1751</a:t>
              </a:r>
              <a:endParaRPr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3" name="TextBox 40"/>
          <p:cNvSpPr txBox="1">
            <a:spLocks noChangeArrowheads="1"/>
          </p:cNvSpPr>
          <p:nvPr/>
        </p:nvSpPr>
        <p:spPr bwMode="auto">
          <a:xfrm>
            <a:off x="9482138" y="1103313"/>
            <a:ext cx="931862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509,4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млн. руб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35" name="Прямоугольник 234"/>
          <p:cNvSpPr/>
          <p:nvPr/>
        </p:nvSpPr>
        <p:spPr>
          <a:xfrm>
            <a:off x="9472613" y="1609725"/>
            <a:ext cx="984250" cy="1214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0834688" y="2128838"/>
            <a:ext cx="984250" cy="711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47"/>
          <p:cNvSpPr txBox="1">
            <a:spLocks noChangeArrowheads="1"/>
          </p:cNvSpPr>
          <p:nvPr/>
        </p:nvSpPr>
        <p:spPr bwMode="auto">
          <a:xfrm>
            <a:off x="9574213" y="2798763"/>
            <a:ext cx="820737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г.</a:t>
            </a:r>
          </a:p>
        </p:txBody>
      </p:sp>
      <p:graphicFrame>
        <p:nvGraphicFramePr>
          <p:cNvPr id="24594" name="Диаграмма 13"/>
          <p:cNvGraphicFramePr>
            <a:graphicFrameLocks/>
          </p:cNvGraphicFramePr>
          <p:nvPr/>
        </p:nvGraphicFramePr>
        <p:xfrm>
          <a:off x="-123825" y="1516063"/>
          <a:ext cx="5132388" cy="2841625"/>
        </p:xfrm>
        <a:graphic>
          <a:graphicData uri="http://schemas.openxmlformats.org/presentationml/2006/ole">
            <p:oleObj spid="_x0000_s24626" r:id="rId6" imgW="5133277" imgH="2840982" progId="">
              <p:embed/>
            </p:oleObj>
          </a:graphicData>
        </a:graphic>
      </p:graphicFrame>
      <p:sp>
        <p:nvSpPr>
          <p:cNvPr id="241" name="Прямоугольник 240"/>
          <p:cNvSpPr/>
          <p:nvPr/>
        </p:nvSpPr>
        <p:spPr>
          <a:xfrm>
            <a:off x="517525" y="1238250"/>
            <a:ext cx="134938" cy="12382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24613" name="Rectangle 1"/>
          <p:cNvSpPr>
            <a:spLocks noChangeArrowheads="1"/>
          </p:cNvSpPr>
          <p:nvPr/>
        </p:nvSpPr>
        <p:spPr bwMode="auto">
          <a:xfrm>
            <a:off x="681038" y="1031875"/>
            <a:ext cx="19748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200">
                <a:solidFill>
                  <a:srgbClr val="002060"/>
                </a:solidFill>
              </a:rPr>
              <a:t>общая численность детей, оставшихся без попечения родителей 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2595563" y="1420813"/>
            <a:ext cx="134937" cy="125412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24615" name="Rectangle 1"/>
          <p:cNvSpPr>
            <a:spLocks noChangeArrowheads="1"/>
          </p:cNvSpPr>
          <p:nvPr/>
        </p:nvSpPr>
        <p:spPr bwMode="auto">
          <a:xfrm>
            <a:off x="2759075" y="1362075"/>
            <a:ext cx="19764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200">
                <a:solidFill>
                  <a:srgbClr val="002060"/>
                </a:solidFill>
              </a:rPr>
              <a:t>в замещающих семьях</a:t>
            </a:r>
          </a:p>
        </p:txBody>
      </p:sp>
      <p:sp>
        <p:nvSpPr>
          <p:cNvPr id="245" name="Прямоугольник 244"/>
          <p:cNvSpPr/>
          <p:nvPr/>
        </p:nvSpPr>
        <p:spPr>
          <a:xfrm>
            <a:off x="2595563" y="1106488"/>
            <a:ext cx="134937" cy="125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24617" name="Rectangle 1"/>
          <p:cNvSpPr>
            <a:spLocks noChangeArrowheads="1"/>
          </p:cNvSpPr>
          <p:nvPr/>
        </p:nvSpPr>
        <p:spPr bwMode="auto">
          <a:xfrm>
            <a:off x="2759075" y="974725"/>
            <a:ext cx="19764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200">
                <a:solidFill>
                  <a:srgbClr val="002060"/>
                </a:solidFill>
              </a:rPr>
              <a:t>в организациях всех типов и видов</a:t>
            </a:r>
          </a:p>
        </p:txBody>
      </p:sp>
      <p:sp>
        <p:nvSpPr>
          <p:cNvPr id="248" name="Прямоугольник 25"/>
          <p:cNvSpPr/>
          <p:nvPr/>
        </p:nvSpPr>
        <p:spPr>
          <a:xfrm>
            <a:off x="60325" y="630238"/>
            <a:ext cx="4937125" cy="31115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Text Box 24"/>
          <p:cNvSpPr txBox="1">
            <a:spLocks noChangeArrowheads="1"/>
          </p:cNvSpPr>
          <p:nvPr/>
        </p:nvSpPr>
        <p:spPr bwMode="auto">
          <a:xfrm>
            <a:off x="844550" y="544513"/>
            <a:ext cx="350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опеки и попечительства</a:t>
            </a:r>
          </a:p>
        </p:txBody>
      </p:sp>
      <p:sp>
        <p:nvSpPr>
          <p:cNvPr id="250" name="Прямоугольник 25"/>
          <p:cNvSpPr/>
          <p:nvPr/>
        </p:nvSpPr>
        <p:spPr>
          <a:xfrm>
            <a:off x="5022850" y="608013"/>
            <a:ext cx="4071938" cy="47783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Text Box 24"/>
          <p:cNvSpPr txBox="1">
            <a:spLocks noChangeArrowheads="1"/>
          </p:cNvSpPr>
          <p:nvPr/>
        </p:nvSpPr>
        <p:spPr bwMode="auto">
          <a:xfrm>
            <a:off x="5110163" y="569913"/>
            <a:ext cx="3922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банк данных о детях, </a:t>
            </a:r>
          </a:p>
          <a:p>
            <a:pPr algn="ctr" defTabSz="914400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оставшихся без попечения родителей, чел.</a:t>
            </a:r>
          </a:p>
        </p:txBody>
      </p:sp>
      <p:grpSp>
        <p:nvGrpSpPr>
          <p:cNvPr id="24622" name="Группа 14"/>
          <p:cNvGrpSpPr>
            <a:grpSpLocks/>
          </p:cNvGrpSpPr>
          <p:nvPr/>
        </p:nvGrpSpPr>
        <p:grpSpPr bwMode="auto">
          <a:xfrm>
            <a:off x="8228013" y="2020888"/>
            <a:ext cx="2147887" cy="1476375"/>
            <a:chOff x="8120890" y="1383280"/>
            <a:chExt cx="2147962" cy="1477058"/>
          </a:xfrm>
        </p:grpSpPr>
        <p:sp>
          <p:nvSpPr>
            <p:cNvPr id="257" name="Прямоугольник 256"/>
            <p:cNvSpPr/>
            <p:nvPr/>
          </p:nvSpPr>
          <p:spPr>
            <a:xfrm>
              <a:off x="8120890" y="1443633"/>
              <a:ext cx="134942" cy="12547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24657" name="Rectangle 1"/>
            <p:cNvSpPr>
              <a:spLocks noChangeArrowheads="1"/>
            </p:cNvSpPr>
            <p:nvPr/>
          </p:nvSpPr>
          <p:spPr bwMode="auto">
            <a:xfrm>
              <a:off x="8268964" y="1383280"/>
              <a:ext cx="197609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2012 г.</a:t>
              </a:r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8124065" y="1718397"/>
              <a:ext cx="134942" cy="12388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24659" name="Rectangle 1"/>
            <p:cNvSpPr>
              <a:spLocks noChangeArrowheads="1"/>
            </p:cNvSpPr>
            <p:nvPr/>
          </p:nvSpPr>
          <p:spPr bwMode="auto">
            <a:xfrm>
              <a:off x="8292762" y="1637379"/>
              <a:ext cx="197609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2014 г.</a:t>
              </a:r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8124065" y="1986809"/>
              <a:ext cx="134942" cy="12547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24661" name="Rectangle 1"/>
            <p:cNvSpPr>
              <a:spLocks noChangeArrowheads="1"/>
            </p:cNvSpPr>
            <p:nvPr/>
          </p:nvSpPr>
          <p:spPr bwMode="auto">
            <a:xfrm>
              <a:off x="8279244" y="1929642"/>
              <a:ext cx="197609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2015 г.</a:t>
              </a:r>
            </a:p>
          </p:txBody>
        </p:sp>
        <p:sp>
          <p:nvSpPr>
            <p:cNvPr id="263" name="Прямоугольник 262"/>
            <p:cNvSpPr/>
            <p:nvPr/>
          </p:nvSpPr>
          <p:spPr>
            <a:xfrm>
              <a:off x="8124065" y="2321926"/>
              <a:ext cx="134942" cy="125471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24663" name="Rectangle 1"/>
            <p:cNvSpPr>
              <a:spLocks noChangeArrowheads="1"/>
            </p:cNvSpPr>
            <p:nvPr/>
          </p:nvSpPr>
          <p:spPr bwMode="auto">
            <a:xfrm>
              <a:off x="8265726" y="2274957"/>
              <a:ext cx="197609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2016 г.</a:t>
              </a:r>
            </a:p>
          </p:txBody>
        </p:sp>
        <p:sp>
          <p:nvSpPr>
            <p:cNvPr id="265" name="Прямоугольник 264"/>
            <p:cNvSpPr/>
            <p:nvPr/>
          </p:nvSpPr>
          <p:spPr>
            <a:xfrm>
              <a:off x="8124065" y="2669750"/>
              <a:ext cx="133355" cy="125470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24665" name="Rectangle 1"/>
            <p:cNvSpPr>
              <a:spLocks noChangeArrowheads="1"/>
            </p:cNvSpPr>
            <p:nvPr/>
          </p:nvSpPr>
          <p:spPr bwMode="auto">
            <a:xfrm>
              <a:off x="8252208" y="2620272"/>
              <a:ext cx="197609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2017 г.</a:t>
              </a:r>
            </a:p>
          </p:txBody>
        </p:sp>
      </p:grpSp>
      <p:sp>
        <p:nvSpPr>
          <p:cNvPr id="269" name="Прямоугольник 25"/>
          <p:cNvSpPr/>
          <p:nvPr/>
        </p:nvSpPr>
        <p:spPr>
          <a:xfrm>
            <a:off x="9147175" y="614363"/>
            <a:ext cx="2924175" cy="53181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Text Box 24"/>
          <p:cNvSpPr txBox="1">
            <a:spLocks noChangeArrowheads="1"/>
          </p:cNvSpPr>
          <p:nvPr/>
        </p:nvSpPr>
        <p:spPr bwMode="auto">
          <a:xfrm>
            <a:off x="9032875" y="588963"/>
            <a:ext cx="3038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для детей-сирот, затраты в год</a:t>
            </a:r>
          </a:p>
        </p:txBody>
      </p:sp>
      <p:sp>
        <p:nvSpPr>
          <p:cNvPr id="271" name="TextBox 47"/>
          <p:cNvSpPr txBox="1">
            <a:spLocks noChangeArrowheads="1"/>
          </p:cNvSpPr>
          <p:nvPr/>
        </p:nvSpPr>
        <p:spPr bwMode="auto">
          <a:xfrm>
            <a:off x="10956925" y="2798763"/>
            <a:ext cx="8223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alt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652000" y="1962150"/>
            <a:ext cx="5842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804525" y="2403475"/>
            <a:ext cx="3571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2" name="TextBox 40"/>
          <p:cNvSpPr txBox="1">
            <a:spLocks noChangeArrowheads="1"/>
          </p:cNvSpPr>
          <p:nvPr/>
        </p:nvSpPr>
        <p:spPr bwMode="auto">
          <a:xfrm>
            <a:off x="10820400" y="1573213"/>
            <a:ext cx="931863" cy="522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145,0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млн. руб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68500" y="5378450"/>
            <a:ext cx="1200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00125" y="5302250"/>
            <a:ext cx="955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121,3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063" y="4819650"/>
            <a:ext cx="3913187" cy="9525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9063" y="4830763"/>
            <a:ext cx="39131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субвенция на организацию и осуществление деятельности по опеке и попечительству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6007100" y="5364163"/>
            <a:ext cx="1200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5038725" y="5287963"/>
            <a:ext cx="955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721,4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4156075" y="4813300"/>
            <a:ext cx="3914775" cy="9525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8" name="Прямоугольник 277"/>
          <p:cNvSpPr/>
          <p:nvPr/>
        </p:nvSpPr>
        <p:spPr>
          <a:xfrm>
            <a:off x="4156075" y="4824413"/>
            <a:ext cx="39147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субвенция на выплату пособий по опеке и попечительству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9998075" y="5364163"/>
            <a:ext cx="11985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9028113" y="5287963"/>
            <a:ext cx="955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314,1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8147050" y="4813300"/>
            <a:ext cx="3914775" cy="9525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2" name="Прямоугольник 281"/>
          <p:cNvSpPr/>
          <p:nvPr/>
        </p:nvSpPr>
        <p:spPr>
          <a:xfrm>
            <a:off x="8147050" y="4824413"/>
            <a:ext cx="39147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субвенция на вознаграждение за труд приемным родителям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59275" y="5989638"/>
            <a:ext cx="31623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социально-экономические эффекты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59738" y="5773738"/>
            <a:ext cx="46307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обеспечение территориальной доступности профессиональной помощи для замещающих семей;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69263" y="6167438"/>
            <a:ext cx="3027362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предотвращение вторичного сиротства;</a:t>
            </a:r>
          </a:p>
        </p:txBody>
      </p:sp>
      <p:pic>
        <p:nvPicPr>
          <p:cNvPr id="24644" name="Рисунок 28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4788" y="5895975"/>
            <a:ext cx="2587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45" name="Рисунок 28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1138" y="6210300"/>
            <a:ext cx="2587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46" name="Рисунок 28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2725" y="6511925"/>
            <a:ext cx="258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9170988" y="3167063"/>
            <a:ext cx="2881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 Волгоградской области по развитию системы подготовки  к самостоятельной жизни воспитанников организаций для детей-сирот</a:t>
            </a:r>
          </a:p>
        </p:txBody>
      </p:sp>
      <p:grpSp>
        <p:nvGrpSpPr>
          <p:cNvPr id="24648" name="Группа 107"/>
          <p:cNvGrpSpPr>
            <a:grpSpLocks/>
          </p:cNvGrpSpPr>
          <p:nvPr/>
        </p:nvGrpSpPr>
        <p:grpSpPr bwMode="auto">
          <a:xfrm>
            <a:off x="9815513" y="3854450"/>
            <a:ext cx="1695450" cy="295275"/>
            <a:chOff x="7809516" y="2501100"/>
            <a:chExt cx="1695462" cy="295785"/>
          </a:xfrm>
        </p:grpSpPr>
        <p:sp>
          <p:nvSpPr>
            <p:cNvPr id="287" name="Прямоугольник 286"/>
            <p:cNvSpPr/>
            <p:nvPr/>
          </p:nvSpPr>
          <p:spPr>
            <a:xfrm>
              <a:off x="7809516" y="2501100"/>
              <a:ext cx="857256" cy="2957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88" name="Прямоугольник 287"/>
            <p:cNvSpPr/>
            <p:nvPr/>
          </p:nvSpPr>
          <p:spPr>
            <a:xfrm>
              <a:off x="8666772" y="2501100"/>
              <a:ext cx="838206" cy="2957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4654" name="Прямоугольник 53"/>
            <p:cNvSpPr>
              <a:spLocks noChangeArrowheads="1"/>
            </p:cNvSpPr>
            <p:nvPr/>
          </p:nvSpPr>
          <p:spPr bwMode="auto">
            <a:xfrm>
              <a:off x="8737719" y="2531166"/>
              <a:ext cx="714380" cy="240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RU" sz="1200">
                  <a:solidFill>
                    <a:srgbClr val="002060"/>
                  </a:solidFill>
                </a:rPr>
                <a:t>15,0</a:t>
              </a:r>
            </a:p>
          </p:txBody>
        </p:sp>
        <p:sp>
          <p:nvSpPr>
            <p:cNvPr id="290" name="Прямоугольник 52"/>
            <p:cNvSpPr>
              <a:spLocks noChangeArrowheads="1"/>
            </p:cNvSpPr>
            <p:nvPr/>
          </p:nvSpPr>
          <p:spPr bwMode="auto">
            <a:xfrm>
              <a:off x="7844441" y="2531315"/>
              <a:ext cx="787406" cy="24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9048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15,0</a:t>
              </a:r>
            </a:p>
          </p:txBody>
        </p:sp>
      </p:grpSp>
      <p:sp>
        <p:nvSpPr>
          <p:cNvPr id="291" name="Прямоугольник 290"/>
          <p:cNvSpPr/>
          <p:nvPr/>
        </p:nvSpPr>
        <p:spPr>
          <a:xfrm>
            <a:off x="10753725" y="2071688"/>
            <a:ext cx="3571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650" name="Прямоугольник 38"/>
          <p:cNvSpPr>
            <a:spLocks noChangeArrowheads="1"/>
          </p:cNvSpPr>
          <p:nvPr/>
        </p:nvSpPr>
        <p:spPr bwMode="auto">
          <a:xfrm>
            <a:off x="10926763" y="2133600"/>
            <a:ext cx="935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solidFill>
                  <a:schemeClr val="bg1"/>
                </a:solidFill>
              </a:rPr>
              <a:t>Новоаннинский </a:t>
            </a:r>
          </a:p>
          <a:p>
            <a:r>
              <a:rPr lang="ru-RU" altLang="ru-RU" sz="800">
                <a:solidFill>
                  <a:schemeClr val="bg1"/>
                </a:solidFill>
              </a:rPr>
              <a:t>центр</a:t>
            </a:r>
            <a:endParaRPr lang="ru-RU" sz="800">
              <a:solidFill>
                <a:schemeClr val="bg1"/>
              </a:solidFill>
            </a:endParaRPr>
          </a:p>
        </p:txBody>
      </p:sp>
      <p:sp>
        <p:nvSpPr>
          <p:cNvPr id="24651" name="Прямоугольник 292"/>
          <p:cNvSpPr>
            <a:spLocks noChangeArrowheads="1"/>
          </p:cNvSpPr>
          <p:nvPr/>
        </p:nvSpPr>
        <p:spPr bwMode="auto">
          <a:xfrm>
            <a:off x="11031538" y="2452688"/>
            <a:ext cx="69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000">
                <a:solidFill>
                  <a:schemeClr val="bg1"/>
                </a:solidFill>
              </a:rPr>
              <a:t>детских </a:t>
            </a:r>
          </a:p>
          <a:p>
            <a:r>
              <a:rPr lang="ru-RU" altLang="ru-RU" sz="1000">
                <a:solidFill>
                  <a:schemeClr val="bg1"/>
                </a:solidFill>
              </a:rPr>
              <a:t>дома</a:t>
            </a: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81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Заголовок 1"/>
          <p:cNvSpPr txBox="1">
            <a:spLocks/>
          </p:cNvSpPr>
          <p:nvPr/>
        </p:nvSpPr>
        <p:spPr>
          <a:xfrm>
            <a:off x="1019175" y="155575"/>
            <a:ext cx="565150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17475"/>
            <a:ext cx="75136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0019450">
            <a:off x="-931863" y="2043113"/>
            <a:ext cx="140477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ama Nueva" panose="02000603000000000000" pitchFamily="2" charset="-52"/>
                <a:ea typeface="Pecita" panose="03050502000000000000" pitchFamily="66" charset="2"/>
                <a:cs typeface="MV Boli" panose="02000500030200090000" pitchFamily="2" charset="0"/>
              </a:rPr>
              <a:t>Волгоградская область – </a:t>
            </a:r>
          </a:p>
          <a:p>
            <a:pPr algn="ctr">
              <a:defRPr/>
            </a:pPr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ama Nueva" panose="02000603000000000000" pitchFamily="2" charset="-52"/>
                <a:ea typeface="Pecita" panose="03050502000000000000" pitchFamily="66" charset="2"/>
                <a:cs typeface="MV Boli" panose="02000500030200090000" pitchFamily="2" charset="0"/>
              </a:rPr>
              <a:t>территория новых побед!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314398" y="231342"/>
            <a:ext cx="7220619" cy="6859588"/>
          </a:xfrm>
          <a:prstGeom prst="rect">
            <a:avLst/>
          </a:prstGeom>
        </p:spPr>
      </p:pic>
      <p:sp>
        <p:nvSpPr>
          <p:cNvPr id="16386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4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16387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5307757" y="-11181"/>
            <a:ext cx="7123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176213" algn="l"/>
              </a:tabLs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ОБРАЗОВАНИЯ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ВОЛГОГРАДСКОЙ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ОБЛАСТИ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11225" y="117475"/>
            <a:ext cx="462915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grpSp>
        <p:nvGrpSpPr>
          <p:cNvPr id="16390" name="Группа 7"/>
          <p:cNvGrpSpPr>
            <a:grpSpLocks/>
          </p:cNvGrpSpPr>
          <p:nvPr/>
        </p:nvGrpSpPr>
        <p:grpSpPr bwMode="auto">
          <a:xfrm>
            <a:off x="3106411" y="1019949"/>
            <a:ext cx="9397869" cy="380413"/>
            <a:chOff x="-2233333" y="1024773"/>
            <a:chExt cx="9399042" cy="38016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29065" y="1024773"/>
              <a:ext cx="6036644" cy="36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сельская местность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ru-RU" sz="1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25 %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расходы субвенции)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6523" name="Группа 20"/>
            <p:cNvGrpSpPr>
              <a:grpSpLocks/>
            </p:cNvGrpSpPr>
            <p:nvPr/>
          </p:nvGrpSpPr>
          <p:grpSpPr bwMode="auto">
            <a:xfrm>
              <a:off x="-2233333" y="1064830"/>
              <a:ext cx="3372063" cy="340111"/>
              <a:chOff x="-2759501" y="832246"/>
              <a:chExt cx="3372063" cy="340111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-291966" y="834021"/>
                <a:ext cx="904528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433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ОО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-2759501" y="832246"/>
                <a:ext cx="2170673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59 687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обучающихся</a:t>
                </a:r>
              </a:p>
            </p:txBody>
          </p:sp>
        </p:grpSp>
      </p:grpSp>
      <p:grpSp>
        <p:nvGrpSpPr>
          <p:cNvPr id="16391" name="Группа 8"/>
          <p:cNvGrpSpPr>
            <a:grpSpLocks/>
          </p:cNvGrpSpPr>
          <p:nvPr/>
        </p:nvGrpSpPr>
        <p:grpSpPr bwMode="auto">
          <a:xfrm>
            <a:off x="3064669" y="1385889"/>
            <a:ext cx="7802083" cy="584775"/>
            <a:chOff x="-5580" y="1369925"/>
            <a:chExt cx="7801816" cy="584399"/>
          </a:xfrm>
        </p:grpSpPr>
        <p:grpSp>
          <p:nvGrpSpPr>
            <p:cNvPr id="16518" name="Группа 23"/>
            <p:cNvGrpSpPr>
              <a:grpSpLocks/>
            </p:cNvGrpSpPr>
            <p:nvPr/>
          </p:nvGrpSpPr>
          <p:grpSpPr bwMode="auto">
            <a:xfrm>
              <a:off x="-5580" y="1430700"/>
              <a:ext cx="3415036" cy="345458"/>
              <a:chOff x="-545837" y="797070"/>
              <a:chExt cx="3415036" cy="34545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964815" y="797070"/>
                <a:ext cx="904384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319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ОО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545837" y="804192"/>
                <a:ext cx="2284136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195 467 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обучающихся</a:t>
                </a:r>
                <a:endParaRPr lang="ru-RU" sz="1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396967" y="1369925"/>
              <a:ext cx="4399269" cy="584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городская местность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ru-RU" sz="1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 </a:t>
              </a:r>
              <a:r>
                <a:rPr lang="ru-RU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расходы субвенции)</a:t>
              </a:r>
            </a:p>
            <a:p>
              <a:pPr>
                <a:defRPr/>
              </a:pP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392" name="Группа 11"/>
          <p:cNvGrpSpPr>
            <a:grpSpLocks/>
          </p:cNvGrpSpPr>
          <p:nvPr/>
        </p:nvGrpSpPr>
        <p:grpSpPr bwMode="auto">
          <a:xfrm>
            <a:off x="3450974" y="1745548"/>
            <a:ext cx="7903141" cy="606160"/>
            <a:chOff x="-3907002" y="1882678"/>
            <a:chExt cx="7903854" cy="605771"/>
          </a:xfrm>
        </p:grpSpPr>
        <p:grpSp>
          <p:nvGrpSpPr>
            <p:cNvPr id="16514" name="Группа 31"/>
            <p:cNvGrpSpPr>
              <a:grpSpLocks/>
            </p:cNvGrpSpPr>
            <p:nvPr/>
          </p:nvGrpSpPr>
          <p:grpSpPr bwMode="auto">
            <a:xfrm>
              <a:off x="-3907002" y="1882678"/>
              <a:ext cx="3063394" cy="353520"/>
              <a:chOff x="-5217217" y="622560"/>
              <a:chExt cx="3063394" cy="353520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3058320" y="637744"/>
                <a:ext cx="904497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281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ОО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-5217217" y="622560"/>
                <a:ext cx="1417766" cy="337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 </a:t>
                </a:r>
                <a:r>
                  <a:rPr lang="ru-RU" sz="16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455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детей</a:t>
                </a: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-843609" y="1904049"/>
              <a:ext cx="4840461" cy="58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малокомплектные школы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ru-RU" sz="1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 </a:t>
              </a:r>
              <a:r>
                <a:rPr lang="ru-RU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расходы субвенции)</a:t>
              </a:r>
            </a:p>
            <a:p>
              <a:pPr>
                <a:defRPr/>
              </a:pP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393" name="Группа 12"/>
          <p:cNvGrpSpPr>
            <a:grpSpLocks/>
          </p:cNvGrpSpPr>
          <p:nvPr/>
        </p:nvGrpSpPr>
        <p:grpSpPr bwMode="auto">
          <a:xfrm>
            <a:off x="157163" y="1425575"/>
            <a:ext cx="2401887" cy="625892"/>
            <a:chOff x="85211" y="920100"/>
            <a:chExt cx="2402452" cy="626150"/>
          </a:xfrm>
        </p:grpSpPr>
        <p:grpSp>
          <p:nvGrpSpPr>
            <p:cNvPr id="16510" name="Группа 4"/>
            <p:cNvGrpSpPr>
              <a:grpSpLocks/>
            </p:cNvGrpSpPr>
            <p:nvPr/>
          </p:nvGrpSpPr>
          <p:grpSpPr bwMode="auto">
            <a:xfrm>
              <a:off x="172544" y="920100"/>
              <a:ext cx="2284753" cy="626150"/>
              <a:chOff x="-363436" y="778103"/>
              <a:chExt cx="2284753" cy="626150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307860" y="778103"/>
                <a:ext cx="904628" cy="338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752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ОО</a:t>
                </a: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-363436" y="1065559"/>
                <a:ext cx="2284753" cy="338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255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154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обучающихся</a:t>
                </a: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85211" y="920100"/>
              <a:ext cx="2402452" cy="62573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03912" y="335499"/>
            <a:ext cx="1272542" cy="1272542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1" idx="3"/>
            <a:endCxn id="23" idx="1"/>
          </p:cNvCxnSpPr>
          <p:nvPr/>
        </p:nvCxnSpPr>
        <p:spPr>
          <a:xfrm flipV="1">
            <a:off x="2559050" y="1229310"/>
            <a:ext cx="547361" cy="509003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  <a:endCxn id="26" idx="1"/>
          </p:cNvCxnSpPr>
          <p:nvPr/>
        </p:nvCxnSpPr>
        <p:spPr>
          <a:xfrm flipV="1">
            <a:off x="2559050" y="1623106"/>
            <a:ext cx="505619" cy="115207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7" name="Группа 54"/>
          <p:cNvGrpSpPr>
            <a:grpSpLocks/>
          </p:cNvGrpSpPr>
          <p:nvPr/>
        </p:nvGrpSpPr>
        <p:grpSpPr bwMode="auto">
          <a:xfrm>
            <a:off x="235742" y="2966071"/>
            <a:ext cx="2401887" cy="676691"/>
            <a:chOff x="85211" y="1000784"/>
            <a:chExt cx="2402452" cy="676474"/>
          </a:xfrm>
        </p:grpSpPr>
        <p:grpSp>
          <p:nvGrpSpPr>
            <p:cNvPr id="16506" name="Группа 55"/>
            <p:cNvGrpSpPr>
              <a:grpSpLocks/>
            </p:cNvGrpSpPr>
            <p:nvPr/>
          </p:nvGrpSpPr>
          <p:grpSpPr bwMode="auto">
            <a:xfrm>
              <a:off x="91562" y="1000784"/>
              <a:ext cx="2115356" cy="676474"/>
              <a:chOff x="-444418" y="858787"/>
              <a:chExt cx="2115356" cy="676474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-444418" y="858787"/>
                <a:ext cx="1044121" cy="33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526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ДОО</a:t>
                </a: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-83673" y="1196816"/>
                <a:ext cx="1754611" cy="33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107 161 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ребенок</a:t>
                </a:r>
                <a:endParaRPr lang="ru-RU" sz="1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85211" y="1038872"/>
              <a:ext cx="2402452" cy="61257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48388" y="2115741"/>
            <a:ext cx="1102137" cy="917523"/>
          </a:xfrm>
          <a:prstGeom prst="rect">
            <a:avLst/>
          </a:prstGeom>
        </p:spPr>
      </p:pic>
      <p:grpSp>
        <p:nvGrpSpPr>
          <p:cNvPr id="16399" name="Группа 60"/>
          <p:cNvGrpSpPr>
            <a:grpSpLocks/>
          </p:cNvGrpSpPr>
          <p:nvPr/>
        </p:nvGrpSpPr>
        <p:grpSpPr bwMode="auto">
          <a:xfrm>
            <a:off x="3170419" y="2476500"/>
            <a:ext cx="7696332" cy="584775"/>
            <a:chOff x="127196" y="981164"/>
            <a:chExt cx="7695077" cy="584397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470322" y="981164"/>
              <a:ext cx="4351951" cy="584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сельская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местность (</a:t>
              </a:r>
              <a:r>
                <a:rPr lang="ru-RU" sz="1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 </a:t>
              </a:r>
              <a:r>
                <a:rPr lang="ru-RU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расходы субвенции)</a:t>
              </a:r>
            </a:p>
            <a:p>
              <a:pPr>
                <a:defRPr/>
              </a:pP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6503" name="Группа 62"/>
            <p:cNvGrpSpPr>
              <a:grpSpLocks/>
            </p:cNvGrpSpPr>
            <p:nvPr/>
          </p:nvGrpSpPr>
          <p:grpSpPr bwMode="auto">
            <a:xfrm>
              <a:off x="127196" y="1001037"/>
              <a:ext cx="3268242" cy="344550"/>
              <a:chOff x="-398972" y="768453"/>
              <a:chExt cx="3268242" cy="344550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1964542" y="773498"/>
                <a:ext cx="904728" cy="339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105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 ОО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-398972" y="768453"/>
                <a:ext cx="2170048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21 174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обучающихся</a:t>
                </a:r>
              </a:p>
            </p:txBody>
          </p:sp>
        </p:grpSp>
      </p:grpSp>
      <p:grpSp>
        <p:nvGrpSpPr>
          <p:cNvPr id="16400" name="Группа 65"/>
          <p:cNvGrpSpPr>
            <a:grpSpLocks/>
          </p:cNvGrpSpPr>
          <p:nvPr/>
        </p:nvGrpSpPr>
        <p:grpSpPr bwMode="auto">
          <a:xfrm>
            <a:off x="3124666" y="2833341"/>
            <a:ext cx="7686323" cy="384286"/>
            <a:chOff x="66994" y="1137951"/>
            <a:chExt cx="7687016" cy="384038"/>
          </a:xfrm>
        </p:grpSpPr>
        <p:grpSp>
          <p:nvGrpSpPr>
            <p:cNvPr id="16498" name="Группа 66"/>
            <p:cNvGrpSpPr>
              <a:grpSpLocks/>
            </p:cNvGrpSpPr>
            <p:nvPr/>
          </p:nvGrpSpPr>
          <p:grpSpPr bwMode="auto">
            <a:xfrm>
              <a:off x="66994" y="1183653"/>
              <a:ext cx="3314364" cy="338336"/>
              <a:chOff x="-473263" y="550023"/>
              <a:chExt cx="3314364" cy="338336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1936605" y="550023"/>
                <a:ext cx="904496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421</a:t>
                </a:r>
                <a:r>
                  <a:rPr lang="ru-RU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ОО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-473263" y="550023"/>
                <a:ext cx="2170597" cy="33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85 930</a:t>
                </a:r>
                <a:r>
                  <a:rPr lang="ru-RU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</a:rPr>
                  <a:t>обучающихся</a:t>
                </a:r>
              </a:p>
            </p:txBody>
          </p:sp>
        </p:grpSp>
        <p:sp>
          <p:nvSpPr>
            <p:cNvPr id="68" name="Прямоугольник 67"/>
            <p:cNvSpPr/>
            <p:nvPr/>
          </p:nvSpPr>
          <p:spPr>
            <a:xfrm>
              <a:off x="3436734" y="1137951"/>
              <a:ext cx="4317276" cy="369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городская местность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ru-RU" sz="1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 </a:t>
              </a:r>
              <a:r>
                <a:rPr lang="ru-RU" sz="1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расходы субвенции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78" name="Прямая со стрелкой 77"/>
          <p:cNvCxnSpPr>
            <a:stCxn id="57" idx="3"/>
            <a:endCxn id="65" idx="1"/>
          </p:cNvCxnSpPr>
          <p:nvPr/>
        </p:nvCxnSpPr>
        <p:spPr>
          <a:xfrm flipV="1">
            <a:off x="2637629" y="2665664"/>
            <a:ext cx="532790" cy="644895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57" idx="3"/>
            <a:endCxn id="70" idx="1"/>
          </p:cNvCxnSpPr>
          <p:nvPr/>
        </p:nvCxnSpPr>
        <p:spPr>
          <a:xfrm flipV="1">
            <a:off x="2637629" y="3048350"/>
            <a:ext cx="487037" cy="26220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05" name="Группа 85"/>
          <p:cNvGrpSpPr>
            <a:grpSpLocks/>
          </p:cNvGrpSpPr>
          <p:nvPr/>
        </p:nvGrpSpPr>
        <p:grpSpPr bwMode="auto">
          <a:xfrm>
            <a:off x="137652" y="4685634"/>
            <a:ext cx="3968750" cy="1190625"/>
            <a:chOff x="-110528" y="920099"/>
            <a:chExt cx="3968981" cy="1190671"/>
          </a:xfrm>
        </p:grpSpPr>
        <p:grpSp>
          <p:nvGrpSpPr>
            <p:cNvPr id="16492" name="Группа 86"/>
            <p:cNvGrpSpPr>
              <a:grpSpLocks/>
            </p:cNvGrpSpPr>
            <p:nvPr/>
          </p:nvGrpSpPr>
          <p:grpSpPr bwMode="auto">
            <a:xfrm>
              <a:off x="411465" y="920600"/>
              <a:ext cx="2779508" cy="351355"/>
              <a:chOff x="-124515" y="778603"/>
              <a:chExt cx="2779508" cy="351355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-124191" y="790802"/>
                <a:ext cx="925567" cy="339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СПО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828365" y="778102"/>
                <a:ext cx="1827320" cy="339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588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студентов</a:t>
                </a:r>
              </a:p>
            </p:txBody>
          </p:sp>
        </p:grpSp>
        <p:sp>
          <p:nvSpPr>
            <p:cNvPr id="88" name="Прямоугольник 87"/>
            <p:cNvSpPr/>
            <p:nvPr/>
          </p:nvSpPr>
          <p:spPr>
            <a:xfrm>
              <a:off x="-110528" y="920099"/>
              <a:ext cx="3968981" cy="119067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06" name="Группа 90"/>
          <p:cNvGrpSpPr>
            <a:grpSpLocks/>
          </p:cNvGrpSpPr>
          <p:nvPr/>
        </p:nvGrpSpPr>
        <p:grpSpPr bwMode="auto">
          <a:xfrm>
            <a:off x="105902" y="5033296"/>
            <a:ext cx="3543300" cy="461963"/>
            <a:chOff x="-22185" y="981164"/>
            <a:chExt cx="3543644" cy="461665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-22185" y="981164"/>
              <a:ext cx="9208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сельская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местность</a:t>
              </a:r>
            </a:p>
          </p:txBody>
        </p:sp>
        <p:grpSp>
          <p:nvGrpSpPr>
            <p:cNvPr id="16489" name="Группа 92"/>
            <p:cNvGrpSpPr>
              <a:grpSpLocks/>
            </p:cNvGrpSpPr>
            <p:nvPr/>
          </p:nvGrpSpPr>
          <p:grpSpPr bwMode="auto">
            <a:xfrm>
              <a:off x="749140" y="1029117"/>
              <a:ext cx="2772319" cy="338554"/>
              <a:chOff x="222972" y="796533"/>
              <a:chExt cx="2772319" cy="338554"/>
            </a:xfrm>
          </p:grpSpPr>
          <p:sp>
            <p:nvSpPr>
              <p:cNvPr id="94" name="Прямоугольник 93"/>
              <p:cNvSpPr/>
              <p:nvPr/>
            </p:nvSpPr>
            <p:spPr>
              <a:xfrm>
                <a:off x="223247" y="796174"/>
                <a:ext cx="925602" cy="339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СПО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1167901" y="796174"/>
                <a:ext cx="1827390" cy="339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12 873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студентов</a:t>
                </a:r>
              </a:p>
            </p:txBody>
          </p:sp>
        </p:grpSp>
      </p:grpSp>
      <p:grpSp>
        <p:nvGrpSpPr>
          <p:cNvPr id="16407" name="Группа 95"/>
          <p:cNvGrpSpPr>
            <a:grpSpLocks/>
          </p:cNvGrpSpPr>
          <p:nvPr/>
        </p:nvGrpSpPr>
        <p:grpSpPr bwMode="auto">
          <a:xfrm>
            <a:off x="137652" y="5414296"/>
            <a:ext cx="3549650" cy="461963"/>
            <a:chOff x="-14310" y="1369925"/>
            <a:chExt cx="3549858" cy="461665"/>
          </a:xfrm>
        </p:grpSpPr>
        <p:grpSp>
          <p:nvGrpSpPr>
            <p:cNvPr id="16484" name="Группа 96"/>
            <p:cNvGrpSpPr>
              <a:grpSpLocks/>
            </p:cNvGrpSpPr>
            <p:nvPr/>
          </p:nvGrpSpPr>
          <p:grpSpPr bwMode="auto">
            <a:xfrm>
              <a:off x="763229" y="1430163"/>
              <a:ext cx="2772319" cy="338554"/>
              <a:chOff x="222972" y="796533"/>
              <a:chExt cx="2772319" cy="338554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223354" y="796581"/>
                <a:ext cx="925566" cy="337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СПО</a:t>
                </a: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1167971" y="796581"/>
                <a:ext cx="1827320" cy="337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33 715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студентов</a:t>
                </a: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-14310" y="1369925"/>
              <a:ext cx="9208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городская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местность</a:t>
              </a: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19442" t="6901" r="20666"/>
          <a:stretch/>
        </p:blipFill>
        <p:spPr>
          <a:xfrm>
            <a:off x="1340324" y="3657297"/>
            <a:ext cx="1292006" cy="1160405"/>
          </a:xfrm>
          <a:prstGeom prst="rect">
            <a:avLst/>
          </a:prstGeom>
        </p:spPr>
      </p:pic>
      <p:grpSp>
        <p:nvGrpSpPr>
          <p:cNvPr id="16409" name="Группа 108"/>
          <p:cNvGrpSpPr>
            <a:grpSpLocks/>
          </p:cNvGrpSpPr>
          <p:nvPr/>
        </p:nvGrpSpPr>
        <p:grpSpPr bwMode="auto">
          <a:xfrm>
            <a:off x="4251816" y="4664564"/>
            <a:ext cx="3486150" cy="1190625"/>
            <a:chOff x="-110528" y="920099"/>
            <a:chExt cx="3486635" cy="1190671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-15265" y="945500"/>
              <a:ext cx="1038369" cy="338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201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ОДО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-110528" y="920099"/>
              <a:ext cx="3486635" cy="119067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10" name="Группа 113"/>
          <p:cNvGrpSpPr>
            <a:grpSpLocks/>
          </p:cNvGrpSpPr>
          <p:nvPr/>
        </p:nvGrpSpPr>
        <p:grpSpPr bwMode="auto">
          <a:xfrm>
            <a:off x="4220066" y="5012226"/>
            <a:ext cx="3133725" cy="461963"/>
            <a:chOff x="-22185" y="981164"/>
            <a:chExt cx="3134173" cy="461665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-22185" y="981164"/>
              <a:ext cx="9208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сельская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местность</a:t>
              </a:r>
            </a:p>
          </p:txBody>
        </p:sp>
        <p:grpSp>
          <p:nvGrpSpPr>
            <p:cNvPr id="16479" name="Группа 115"/>
            <p:cNvGrpSpPr>
              <a:grpSpLocks/>
            </p:cNvGrpSpPr>
            <p:nvPr/>
          </p:nvGrpSpPr>
          <p:grpSpPr bwMode="auto">
            <a:xfrm>
              <a:off x="749140" y="1029117"/>
              <a:ext cx="2362848" cy="338554"/>
              <a:chOff x="222972" y="796533"/>
              <a:chExt cx="2362848" cy="338554"/>
            </a:xfrm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223282" y="796174"/>
                <a:ext cx="925644" cy="339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ОДО</a:t>
                </a: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1167979" y="796174"/>
                <a:ext cx="1417841" cy="339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16 491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детей</a:t>
                </a:r>
              </a:p>
            </p:txBody>
          </p:sp>
        </p:grpSp>
      </p:grpSp>
      <p:grpSp>
        <p:nvGrpSpPr>
          <p:cNvPr id="16411" name="Группа 118"/>
          <p:cNvGrpSpPr>
            <a:grpSpLocks/>
          </p:cNvGrpSpPr>
          <p:nvPr/>
        </p:nvGrpSpPr>
        <p:grpSpPr bwMode="auto">
          <a:xfrm>
            <a:off x="4251816" y="5394814"/>
            <a:ext cx="3311525" cy="460375"/>
            <a:chOff x="-14310" y="1369925"/>
            <a:chExt cx="3311907" cy="461665"/>
          </a:xfrm>
        </p:grpSpPr>
        <p:grpSp>
          <p:nvGrpSpPr>
            <p:cNvPr id="16474" name="Группа 119"/>
            <p:cNvGrpSpPr>
              <a:grpSpLocks/>
            </p:cNvGrpSpPr>
            <p:nvPr/>
          </p:nvGrpSpPr>
          <p:grpSpPr bwMode="auto">
            <a:xfrm>
              <a:off x="763229" y="1430163"/>
              <a:ext cx="2534368" cy="338554"/>
              <a:chOff x="222972" y="796533"/>
              <a:chExt cx="2534368" cy="338554"/>
            </a:xfrm>
          </p:grpSpPr>
          <p:sp>
            <p:nvSpPr>
              <p:cNvPr id="122" name="Прямоугольник 121"/>
              <p:cNvSpPr/>
              <p:nvPr/>
            </p:nvSpPr>
            <p:spPr>
              <a:xfrm>
                <a:off x="223398" y="796789"/>
                <a:ext cx="1039932" cy="339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168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ОДО</a:t>
                </a: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1168069" y="796789"/>
                <a:ext cx="1589271" cy="339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125 783 </a:t>
                </a:r>
                <a:r>
                  <a:rPr 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детей</a:t>
                </a:r>
              </a:p>
            </p:txBody>
          </p:sp>
        </p:grpSp>
        <p:sp>
          <p:nvSpPr>
            <p:cNvPr id="121" name="Прямоугольник 120"/>
            <p:cNvSpPr/>
            <p:nvPr/>
          </p:nvSpPr>
          <p:spPr>
            <a:xfrm>
              <a:off x="-14310" y="1369925"/>
              <a:ext cx="9208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городская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местность</a:t>
              </a:r>
            </a:p>
          </p:txBody>
        </p:sp>
      </p:grpSp>
      <p:pic>
        <p:nvPicPr>
          <p:cNvPr id="108" name="Рисунок 10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811682" y="3677234"/>
            <a:ext cx="1914166" cy="1209287"/>
          </a:xfrm>
          <a:prstGeom prst="rect">
            <a:avLst/>
          </a:prstGeom>
        </p:spPr>
      </p:pic>
      <p:sp>
        <p:nvSpPr>
          <p:cNvPr id="141" name="Прямоугольник 25"/>
          <p:cNvSpPr/>
          <p:nvPr/>
        </p:nvSpPr>
        <p:spPr>
          <a:xfrm>
            <a:off x="7847327" y="3363119"/>
            <a:ext cx="3921125" cy="35718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804465" y="3344069"/>
            <a:ext cx="4065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работающих в отрасли</a:t>
            </a:r>
          </a:p>
        </p:txBody>
      </p:sp>
      <p:grpSp>
        <p:nvGrpSpPr>
          <p:cNvPr id="16415" name="Группа 142"/>
          <p:cNvGrpSpPr>
            <a:grpSpLocks/>
          </p:cNvGrpSpPr>
          <p:nvPr/>
        </p:nvGrpSpPr>
        <p:grpSpPr bwMode="auto">
          <a:xfrm>
            <a:off x="7842565" y="3691732"/>
            <a:ext cx="3709987" cy="522287"/>
            <a:chOff x="8427696" y="1432123"/>
            <a:chExt cx="3710357" cy="52322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8427696" y="1432123"/>
              <a:ext cx="1286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60 035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0998114" y="1511640"/>
              <a:ext cx="1139939" cy="308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работников</a:t>
              </a:r>
              <a:endParaRPr lang="ru-RU" sz="1400" dirty="0"/>
            </a:p>
          </p:txBody>
        </p:sp>
      </p:grpSp>
      <p:grpSp>
        <p:nvGrpSpPr>
          <p:cNvPr id="16416" name="Группа 145"/>
          <p:cNvGrpSpPr>
            <a:grpSpLocks/>
          </p:cNvGrpSpPr>
          <p:nvPr/>
        </p:nvGrpSpPr>
        <p:grpSpPr bwMode="auto">
          <a:xfrm>
            <a:off x="7845740" y="4571207"/>
            <a:ext cx="3724275" cy="522287"/>
            <a:chOff x="8267147" y="1325123"/>
            <a:chExt cx="3724308" cy="523220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8267147" y="1325123"/>
              <a:ext cx="12858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19 261</a:t>
              </a: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9681622" y="1374423"/>
              <a:ext cx="2309833" cy="4627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в общеобразовательных организациях</a:t>
              </a:r>
              <a:endParaRPr lang="ru-RU" sz="1200" dirty="0"/>
            </a:p>
          </p:txBody>
        </p:sp>
      </p:grpSp>
      <p:grpSp>
        <p:nvGrpSpPr>
          <p:cNvPr id="16417" name="Группа 148"/>
          <p:cNvGrpSpPr>
            <a:grpSpLocks/>
          </p:cNvGrpSpPr>
          <p:nvPr/>
        </p:nvGrpSpPr>
        <p:grpSpPr bwMode="auto">
          <a:xfrm>
            <a:off x="7942577" y="5109369"/>
            <a:ext cx="4491038" cy="523875"/>
            <a:chOff x="8288981" y="1320307"/>
            <a:chExt cx="4491232" cy="523220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8288981" y="1320307"/>
              <a:ext cx="10858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9 416</a:t>
              </a: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9666991" y="1348846"/>
              <a:ext cx="3113222" cy="4613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в дошкольных образовательных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организациях</a:t>
              </a:r>
              <a:endParaRPr lang="ru-RU" sz="1200" dirty="0"/>
            </a:p>
          </p:txBody>
        </p:sp>
      </p:grpSp>
      <p:grpSp>
        <p:nvGrpSpPr>
          <p:cNvPr id="16418" name="Группа 151"/>
          <p:cNvGrpSpPr>
            <a:grpSpLocks/>
          </p:cNvGrpSpPr>
          <p:nvPr/>
        </p:nvGrpSpPr>
        <p:grpSpPr bwMode="auto">
          <a:xfrm>
            <a:off x="7956865" y="5639594"/>
            <a:ext cx="4200525" cy="576263"/>
            <a:chOff x="8264002" y="756214"/>
            <a:chExt cx="4200341" cy="541411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8264002" y="774112"/>
              <a:ext cx="1085802" cy="523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3 297</a:t>
              </a: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9640304" y="756214"/>
              <a:ext cx="2824039" cy="4623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в организациях дополнительного 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</a:rPr>
                <a:t>образования</a:t>
              </a:r>
              <a:endParaRPr lang="ru-RU" sz="1200" dirty="0"/>
            </a:p>
          </p:txBody>
        </p:sp>
      </p:grpSp>
      <p:sp>
        <p:nvSpPr>
          <p:cNvPr id="155" name="Прямоугольник 154"/>
          <p:cNvSpPr/>
          <p:nvPr/>
        </p:nvSpPr>
        <p:spPr>
          <a:xfrm>
            <a:off x="7947340" y="6209507"/>
            <a:ext cx="10858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2 378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184002" y="6209507"/>
            <a:ext cx="28241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 организациях профессионального </a:t>
            </a: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образования</a:t>
            </a:r>
            <a:endParaRPr lang="ru-RU" sz="12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9044302" y="3940969"/>
            <a:ext cx="230981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из них</a:t>
            </a:r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1558925" y="1420813"/>
            <a:ext cx="9032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НОУ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135063" y="1476375"/>
            <a:ext cx="512762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100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1648617" y="2953371"/>
            <a:ext cx="788987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НОУ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1224754" y="3008934"/>
            <a:ext cx="51435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100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6388591" y="4672501"/>
            <a:ext cx="788987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5732953" y="4674089"/>
            <a:ext cx="51435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432" name="Группа 201"/>
          <p:cNvGrpSpPr>
            <a:grpSpLocks/>
          </p:cNvGrpSpPr>
          <p:nvPr/>
        </p:nvGrpSpPr>
        <p:grpSpPr bwMode="auto">
          <a:xfrm>
            <a:off x="7844152" y="4118769"/>
            <a:ext cx="3975100" cy="522288"/>
            <a:chOff x="8427696" y="1432123"/>
            <a:chExt cx="3975000" cy="523220"/>
          </a:xfrm>
        </p:grpSpPr>
        <p:sp>
          <p:nvSpPr>
            <p:cNvPr id="203" name="Прямоугольник 202"/>
            <p:cNvSpPr/>
            <p:nvPr/>
          </p:nvSpPr>
          <p:spPr>
            <a:xfrm>
              <a:off x="8427696" y="1432123"/>
              <a:ext cx="12858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34 562</a:t>
              </a: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9905622" y="1537085"/>
              <a:ext cx="2497074" cy="30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</a:rPr>
                <a:t>педагогических работников</a:t>
              </a:r>
              <a:endParaRPr lang="ru-RU" sz="1400" dirty="0"/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5231110" y="1229309"/>
            <a:ext cx="378566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>
            <a:off x="5276813" y="1623105"/>
            <a:ext cx="378566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4898247" y="1930017"/>
            <a:ext cx="711429" cy="986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stCxn id="11" idx="3"/>
            <a:endCxn id="34" idx="1"/>
          </p:cNvCxnSpPr>
          <p:nvPr/>
        </p:nvCxnSpPr>
        <p:spPr>
          <a:xfrm>
            <a:off x="2559050" y="1738313"/>
            <a:ext cx="891924" cy="176304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5253961" y="2681064"/>
            <a:ext cx="389502" cy="540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>
            <a:off x="5225642" y="3056884"/>
            <a:ext cx="389502" cy="540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рямоугольник 25"/>
          <p:cNvSpPr/>
          <p:nvPr/>
        </p:nvSpPr>
        <p:spPr>
          <a:xfrm>
            <a:off x="245572" y="996827"/>
            <a:ext cx="11809314" cy="3574302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580" t="9286" r="5134" b="12288"/>
          <a:stretch/>
        </p:blipFill>
        <p:spPr>
          <a:xfrm>
            <a:off x="568351" y="1297843"/>
            <a:ext cx="11305255" cy="2433770"/>
          </a:xfrm>
          <a:prstGeom prst="rect">
            <a:avLst/>
          </a:prstGeom>
        </p:spPr>
      </p:pic>
      <p:sp>
        <p:nvSpPr>
          <p:cNvPr id="121" name="Прямоугольник 25"/>
          <p:cNvSpPr/>
          <p:nvPr/>
        </p:nvSpPr>
        <p:spPr>
          <a:xfrm>
            <a:off x="245575" y="4963695"/>
            <a:ext cx="11809311" cy="1685809"/>
          </a:xfrm>
          <a:prstGeom prst="rect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25"/>
          <p:cNvSpPr/>
          <p:nvPr/>
        </p:nvSpPr>
        <p:spPr>
          <a:xfrm>
            <a:off x="262558" y="653259"/>
            <a:ext cx="11809313" cy="290600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5926138" y="1588"/>
            <a:ext cx="6264275" cy="476250"/>
          </a:xfrm>
          <a:prstGeom prst="rect">
            <a:avLst/>
          </a:prstGeom>
          <a:blipFill dpi="0" rotWithShape="1">
            <a:blip r:embed="rId4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712861" y="-21582"/>
            <a:ext cx="65992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НА ОТРАСЛЬ ОБРАЗОВАНИЯ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ВОЛГОГРАДСКОЙ ОБЛАСТИ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6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8" y="7620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Заголовок 1"/>
          <p:cNvSpPr txBox="1">
            <a:spLocks/>
          </p:cNvSpPr>
          <p:nvPr/>
        </p:nvSpPr>
        <p:spPr>
          <a:xfrm>
            <a:off x="1019175" y="157163"/>
            <a:ext cx="4629150" cy="357187"/>
          </a:xfrm>
          <a:prstGeom prst="rect">
            <a:avLst/>
          </a:prstGeom>
        </p:spPr>
        <p:txBody>
          <a:bodyPr anchor="ctr"/>
          <a:lstStyle/>
          <a:p>
            <a:pPr defTabSz="1219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КОМИТЕТ ОБРАЗОВАНИЯ, НАУКИ И МОЛОДЕЖНОЙ ПОЛИТИКИ ВОЛГОГРАДСКОЙ ОБЛАСТИ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5798673"/>
              </p:ext>
            </p:extLst>
          </p:nvPr>
        </p:nvGraphicFramePr>
        <p:xfrm>
          <a:off x="262558" y="5013970"/>
          <a:ext cx="11664311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1343509670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762099655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1261987547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4860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0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205,6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20 059,6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22 041,1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22 559,9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999,7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24 134,9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7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174,1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23 839,7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24 793,6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25 191,4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25 178,8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26 450,9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890,1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20 353,5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21 281,6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058,8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25 485,6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482,7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" name="Прямоугольник 25"/>
          <p:cNvSpPr/>
          <p:nvPr/>
        </p:nvSpPr>
        <p:spPr>
          <a:xfrm>
            <a:off x="245572" y="4595941"/>
            <a:ext cx="11680685" cy="27620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 Box 6"/>
          <p:cNvSpPr txBox="1">
            <a:spLocks noChangeArrowheads="1"/>
          </p:cNvSpPr>
          <p:nvPr/>
        </p:nvSpPr>
        <p:spPr bwMode="auto">
          <a:xfrm>
            <a:off x="192859" y="4559587"/>
            <a:ext cx="11924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работников, рублей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1183064" y="1181094"/>
            <a:ext cx="179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4091017" y="1177164"/>
            <a:ext cx="1697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22,5%</a:t>
            </a: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7213947" y="1169613"/>
            <a:ext cx="1228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10067479" y="1214210"/>
            <a:ext cx="1806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24,9%</a:t>
            </a: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915755" y="3945912"/>
            <a:ext cx="17624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12,8 </a:t>
            </a:r>
          </a:p>
          <a:p>
            <a:pPr algn="ctr" defTabSz="914400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3892077" y="3946162"/>
            <a:ext cx="16688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15,9 </a:t>
            </a:r>
          </a:p>
          <a:p>
            <a:pPr algn="ctr" defTabSz="914400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 Box 19"/>
          <p:cNvSpPr txBox="1">
            <a:spLocks noChangeArrowheads="1"/>
          </p:cNvSpPr>
          <p:nvPr/>
        </p:nvSpPr>
        <p:spPr bwMode="auto">
          <a:xfrm>
            <a:off x="6682273" y="3945912"/>
            <a:ext cx="19560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22,1 </a:t>
            </a:r>
          </a:p>
          <a:p>
            <a:pPr algn="ctr" defTabSz="914400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 Box 20"/>
          <p:cNvSpPr txBox="1">
            <a:spLocks noChangeArrowheads="1"/>
          </p:cNvSpPr>
          <p:nvPr/>
        </p:nvSpPr>
        <p:spPr bwMode="auto">
          <a:xfrm>
            <a:off x="9759682" y="3945912"/>
            <a:ext cx="163579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22,8 </a:t>
            </a:r>
          </a:p>
          <a:p>
            <a:pPr algn="ctr" defTabSz="914400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млрд. рублей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 Box 21"/>
          <p:cNvSpPr txBox="1">
            <a:spLocks noChangeArrowheads="1"/>
          </p:cNvSpPr>
          <p:nvPr/>
        </p:nvSpPr>
        <p:spPr bwMode="auto">
          <a:xfrm>
            <a:off x="3820810" y="558009"/>
            <a:ext cx="4658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на отрасль "Образование"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277198" y="1093290"/>
            <a:ext cx="134937" cy="12541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1489623" y="1012442"/>
            <a:ext cx="197643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600" dirty="0">
                <a:solidFill>
                  <a:srgbClr val="002060"/>
                </a:solidFill>
              </a:rPr>
              <a:t>образование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549348" y="1094084"/>
            <a:ext cx="134938" cy="125413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5712861" y="1011878"/>
            <a:ext cx="2275794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600" dirty="0">
                <a:solidFill>
                  <a:srgbClr val="002060"/>
                </a:solidFill>
              </a:rPr>
              <a:t>областной комитет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8893129" y="1094084"/>
            <a:ext cx="134937" cy="12541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08" name="Rectangle 1"/>
          <p:cNvSpPr>
            <a:spLocks noChangeArrowheads="1"/>
          </p:cNvSpPr>
          <p:nvPr/>
        </p:nvSpPr>
        <p:spPr bwMode="auto">
          <a:xfrm>
            <a:off x="9093247" y="1011342"/>
            <a:ext cx="2780359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</a:rPr>
              <a:t>доля </a:t>
            </a:r>
            <a:r>
              <a:rPr lang="ru-RU" altLang="ru-RU" sz="1600" dirty="0">
                <a:solidFill>
                  <a:srgbClr val="002060"/>
                </a:solidFill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</a:rPr>
              <a:t>областном бюджете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880822" y="1093829"/>
            <a:ext cx="134937" cy="12541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1390586" y="3579126"/>
            <a:ext cx="179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Text Box 12"/>
          <p:cNvSpPr txBox="1">
            <a:spLocks noChangeArrowheads="1"/>
          </p:cNvSpPr>
          <p:nvPr/>
        </p:nvSpPr>
        <p:spPr bwMode="auto">
          <a:xfrm>
            <a:off x="4300887" y="3542452"/>
            <a:ext cx="179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7255732" y="3555349"/>
            <a:ext cx="179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10164722" y="3542452"/>
            <a:ext cx="179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" y="28673"/>
            <a:ext cx="121904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dirty="0">
                <a:solidFill>
                  <a:srgbClr val="17375E"/>
                </a:solidFill>
              </a:rPr>
              <a:t>     </a:t>
            </a:r>
            <a:r>
              <a:rPr lang="ru-RU" sz="2000" b="1" dirty="0">
                <a:solidFill>
                  <a:srgbClr val="17375E"/>
                </a:solidFill>
              </a:rPr>
              <a:t>Указ Президента Российской Федерации от 08.05.2018г. № 204 </a:t>
            </a:r>
          </a:p>
          <a:p>
            <a:pPr algn="ctr" defTabSz="914400">
              <a:defRPr/>
            </a:pPr>
            <a:r>
              <a:rPr lang="ru-RU" sz="20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"О национальных целях и стратегических задачах развития Российской Федерации </a:t>
            </a:r>
            <a:r>
              <a:rPr lang="en-US" sz="20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0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период до 2024 года" </a:t>
            </a:r>
          </a:p>
        </p:txBody>
      </p:sp>
      <p:sp>
        <p:nvSpPr>
          <p:cNvPr id="2" name="Блок-схема: решение 1"/>
          <p:cNvSpPr/>
          <p:nvPr/>
        </p:nvSpPr>
        <p:spPr>
          <a:xfrm>
            <a:off x="5167399" y="1341562"/>
            <a:ext cx="999815" cy="853352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75983"/>
            <a:ext cx="517690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ts val="2640"/>
              </a:lnSpc>
              <a:spcAft>
                <a:spcPts val="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89000">
              <a:lnSpc>
                <a:spcPts val="264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 семей, имеющих детей"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44557" y="1822927"/>
            <a:ext cx="6092825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"Современная школа"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480456" y="2274759"/>
            <a:ext cx="76466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"Цифровая образовательная среда"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4557" y="2751631"/>
            <a:ext cx="305256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"Учитель будущего"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411" y="3182463"/>
            <a:ext cx="437471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"Успех каждого ребенка"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6585" y="3551656"/>
            <a:ext cx="6092825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465037" y="3966416"/>
            <a:ext cx="76466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возможности для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каждого"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7121" y="4437142"/>
            <a:ext cx="6092825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26561" y="981173"/>
            <a:ext cx="979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НАЦИОНАЛЬНЫЙ ПРОЕКТ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"ОБРАЗОВАНИ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0" y="6071089"/>
            <a:ext cx="12190413" cy="70788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Стратегия пространственного развития Российской Федерации на период до 2025 года </a:t>
            </a:r>
            <a:endParaRPr lang="ru-RU" sz="2000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>
              <a:defRPr/>
            </a:pPr>
            <a:r>
              <a:rPr lang="ru-RU" sz="20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"Социально-экономического развития Волгоградской области до 2030 года"</a:t>
            </a:r>
            <a:endParaRPr lang="ru-RU" sz="20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5667306" y="1768238"/>
            <a:ext cx="999815" cy="853352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решение 23"/>
          <p:cNvSpPr/>
          <p:nvPr/>
        </p:nvSpPr>
        <p:spPr>
          <a:xfrm>
            <a:off x="5172131" y="2194914"/>
            <a:ext cx="999815" cy="85335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5672038" y="2621590"/>
            <a:ext cx="999815" cy="85335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5176863" y="3048266"/>
            <a:ext cx="999815" cy="853352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Блок-схема: решение 27"/>
          <p:cNvSpPr/>
          <p:nvPr/>
        </p:nvSpPr>
        <p:spPr>
          <a:xfrm>
            <a:off x="5676770" y="3474942"/>
            <a:ext cx="999815" cy="853352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Блок-схема: решение 28"/>
          <p:cNvSpPr/>
          <p:nvPr/>
        </p:nvSpPr>
        <p:spPr>
          <a:xfrm>
            <a:off x="5181595" y="3901618"/>
            <a:ext cx="999815" cy="85335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Блок-схема: решение 29"/>
          <p:cNvSpPr/>
          <p:nvPr/>
        </p:nvSpPr>
        <p:spPr>
          <a:xfrm>
            <a:off x="5681502" y="4328294"/>
            <a:ext cx="999815" cy="853352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Блок-схема: решение 30"/>
          <p:cNvSpPr/>
          <p:nvPr/>
        </p:nvSpPr>
        <p:spPr>
          <a:xfrm>
            <a:off x="5186327" y="4754970"/>
            <a:ext cx="999815" cy="853352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5689600" y="5181646"/>
            <a:ext cx="996449" cy="853352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7393" y="5228334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06702" y="5290494"/>
            <a:ext cx="6092825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"Социальные лифты для каждого"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2422633" y="4819768"/>
            <a:ext cx="76466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"Экспорт образования"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6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005513" y="742853"/>
            <a:ext cx="5937250" cy="5401585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05" y="1207492"/>
            <a:ext cx="5721350" cy="4818658"/>
          </a:xfrm>
          <a:prstGeom prst="rect">
            <a:avLst/>
          </a:pr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5"/>
          <p:cNvSpPr/>
          <p:nvPr/>
        </p:nvSpPr>
        <p:spPr>
          <a:xfrm>
            <a:off x="110680" y="655531"/>
            <a:ext cx="5727700" cy="52387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5926138" y="1588"/>
            <a:ext cx="6264275" cy="547687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926138" y="32427"/>
            <a:ext cx="63515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ФЕДЕРАЛЬНЫЙ ПРОЕКТ </a:t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"ПОДДЕРЖКА СЕМЕЙ, ИМЕЮЩИХ ДЕТЕЙ"</a:t>
            </a:r>
          </a:p>
        </p:txBody>
      </p:sp>
      <p:sp>
        <p:nvSpPr>
          <p:cNvPr id="27656" name="TextBox 101"/>
          <p:cNvSpPr txBox="1">
            <a:spLocks noChangeArrowheads="1"/>
          </p:cNvSpPr>
          <p:nvPr/>
        </p:nvSpPr>
        <p:spPr bwMode="auto">
          <a:xfrm>
            <a:off x="18184813" y="1881188"/>
            <a:ext cx="155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800" tIns="38400" rIns="76800" bIns="38400">
            <a:spAutoFit/>
          </a:bodyPr>
          <a:lstStyle/>
          <a:p>
            <a:endParaRPr lang="ru-RU" altLang="ru-RU" sz="12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3" name="object 6"/>
          <p:cNvSpPr txBox="1">
            <a:spLocks noChangeArrowheads="1"/>
          </p:cNvSpPr>
          <p:nvPr/>
        </p:nvSpPr>
        <p:spPr bwMode="auto">
          <a:xfrm>
            <a:off x="180975" y="6086475"/>
            <a:ext cx="11737975" cy="665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809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 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качественного дошкольного образования</a:t>
            </a:r>
          </a:p>
          <a:p>
            <a:pPr algn="ctr" defTabSz="76809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подготовки к школе, </a:t>
            </a:r>
          </a:p>
          <a:p>
            <a:pPr algn="ctr" defTabSz="76809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числа детей, у которых своевременно выявлены и скорректированы отклонения в развитии 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16"/>
          <p:cNvSpPr>
            <a:spLocks noChangeArrowheads="1"/>
          </p:cNvSpPr>
          <p:nvPr/>
        </p:nvSpPr>
        <p:spPr bwMode="auto">
          <a:xfrm>
            <a:off x="6457724" y="628757"/>
            <a:ext cx="375558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657671" y="730821"/>
            <a:ext cx="7264401" cy="466725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 обновление  инфраструктуры 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дошкольного образования за 2011 – 2017 годы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73051" y="2742813"/>
            <a:ext cx="5551488" cy="830997"/>
            <a:chOff x="273051" y="2472819"/>
            <a:chExt cx="5551488" cy="830997"/>
          </a:xfrm>
        </p:grpSpPr>
        <p:sp>
          <p:nvSpPr>
            <p:cNvPr id="20" name="TextBox 65"/>
            <p:cNvSpPr txBox="1">
              <a:spLocks noChangeArrowheads="1"/>
            </p:cNvSpPr>
            <p:nvPr/>
          </p:nvSpPr>
          <p:spPr bwMode="auto">
            <a:xfrm>
              <a:off x="273051" y="2518825"/>
              <a:ext cx="1643063" cy="692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6800" tIns="38400" rIns="76800" bIns="38400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6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6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6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6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2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2,2</a:t>
              </a: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рублей </a:t>
              </a:r>
              <a:endPara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57389" y="2472819"/>
              <a:ext cx="38671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средства ФБ и ОБ на строительство, реконструкцию и выкуп объектов дошкольных организаций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7673" name="Группа 124"/>
          <p:cNvGrpSpPr>
            <a:grpSpLocks/>
          </p:cNvGrpSpPr>
          <p:nvPr/>
        </p:nvGrpSpPr>
        <p:grpSpPr bwMode="auto">
          <a:xfrm>
            <a:off x="595664" y="3449663"/>
            <a:ext cx="4984750" cy="484187"/>
            <a:chOff x="662488" y="4621992"/>
            <a:chExt cx="4985837" cy="48365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62488" y="4621992"/>
              <a:ext cx="1059094" cy="4614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446884" y="4667979"/>
              <a:ext cx="4201441" cy="4376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доступность дошкольного образования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 от </a:t>
              </a: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до 7 лет 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7505" y="5274721"/>
            <a:ext cx="5664200" cy="751429"/>
            <a:chOff x="148780" y="4701435"/>
            <a:chExt cx="5664200" cy="751429"/>
          </a:xfrm>
        </p:grpSpPr>
        <p:sp>
          <p:nvSpPr>
            <p:cNvPr id="25" name="Прямоугольник 3"/>
            <p:cNvSpPr>
              <a:spLocks noChangeArrowheads="1"/>
            </p:cNvSpPr>
            <p:nvPr/>
          </p:nvSpPr>
          <p:spPr bwMode="auto">
            <a:xfrm>
              <a:off x="148780" y="4843264"/>
              <a:ext cx="5664200" cy="6096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 smtClean="0">
                  <a:solidFill>
                    <a:schemeClr val="tx2">
                      <a:lumMod val="75000"/>
                    </a:schemeClr>
                  </a:solidFill>
                </a:rPr>
                <a:t>в</a:t>
              </a: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28</a:t>
              </a:r>
              <a:r>
                <a:rPr lang="ru-RU" altLang="ru-RU" sz="1100" dirty="0" smtClean="0">
                  <a:solidFill>
                    <a:schemeClr val="tx2">
                      <a:lumMod val="75000"/>
                    </a:schemeClr>
                  </a:solidFill>
                </a:rPr>
                <a:t> муниципальных районах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100" dirty="0" smtClean="0">
                  <a:solidFill>
                    <a:schemeClr val="tx2">
                      <a:lumMod val="75000"/>
                    </a:schemeClr>
                  </a:solidFill>
                </a:rPr>
                <a:t>в</a:t>
              </a: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86</a:t>
              </a:r>
              <a:r>
                <a:rPr lang="ru-RU" altLang="ru-RU" sz="1100" dirty="0" smtClean="0">
                  <a:solidFill>
                    <a:schemeClr val="tx2">
                      <a:lumMod val="75000"/>
                    </a:schemeClr>
                  </a:solidFill>
                </a:rPr>
                <a:t> сельских поселениях ВО отсутствуют организации дошкольного образования.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в этих сельских поселениях зарегистрировано </a:t>
              </a: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5 291 </a:t>
              </a: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</a:rPr>
                <a:t>ребенок</a:t>
              </a:r>
              <a:endParaRPr lang="ru-RU" altLang="ru-RU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9" name="Picture 2" descr="ÐÐ°ÑÑÐ¸Ð½ÐºÐ¸ Ð¿Ð¾ Ð·Ð°Ð¿ÑÐ¾ÑÑ Ð¿Ð¸ÐºÑÐ¾Ð³ÑÐ°Ð¼Ð¼Ð° Ð²Ð¾ÑÐºÐ»Ð¸ÑÐ°ÑÐµÐ»ÑÐ½ÑÐ¹ Ð·Ð½Ð°Ðº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455420" y="4707590"/>
              <a:ext cx="178847" cy="178847"/>
            </a:xfrm>
            <a:prstGeom prst="rect">
              <a:avLst/>
            </a:prstGeom>
            <a:noFill/>
            <a:extLst/>
          </p:spPr>
        </p:pic>
        <p:pic>
          <p:nvPicPr>
            <p:cNvPr id="50" name="Picture 2" descr="ÐÐ°ÑÑÐ¸Ð½ÐºÐ¸ Ð¿Ð¾ Ð·Ð°Ð¿ÑÐ¾ÑÑ Ð¿Ð¸ÐºÑÐ¾Ð³ÑÐ°Ð¼Ð¼Ð° Ð²Ð¾ÑÐºÐ»Ð¸ÑÐ°ÑÐµÐ»ÑÐ½ÑÐ¹ Ð·Ð½Ð°Ðº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870361" y="4709284"/>
              <a:ext cx="178847" cy="178847"/>
            </a:xfrm>
            <a:prstGeom prst="rect">
              <a:avLst/>
            </a:prstGeom>
            <a:noFill/>
            <a:extLst/>
          </p:spPr>
        </p:pic>
        <p:pic>
          <p:nvPicPr>
            <p:cNvPr id="51" name="Picture 2" descr="ÐÐ°ÑÑÐ¸Ð½ÐºÐ¸ Ð¿Ð¾ Ð·Ð°Ð¿ÑÐ¾ÑÑ Ð¿Ð¸ÐºÑÐ¾Ð³ÑÐ°Ð¼Ð¼Ð° Ð²Ð¾ÑÐºÐ»Ð¸ÑÐ°ÑÐµÐ»ÑÐ½ÑÐ¹ Ð·Ð½Ð°Ðº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287066" y="4701435"/>
              <a:ext cx="178847" cy="178847"/>
            </a:xfrm>
            <a:prstGeom prst="rect">
              <a:avLst/>
            </a:prstGeom>
            <a:noFill/>
            <a:extLst/>
          </p:spPr>
        </p:pic>
      </p:grpSp>
      <p:pic>
        <p:nvPicPr>
          <p:cNvPr id="27679" name="Рисунок 5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1969" y="1133277"/>
            <a:ext cx="3778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6081268" y="3042443"/>
            <a:ext cx="18907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pPr algn="ctr"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 к вводу</a:t>
            </a:r>
            <a:endParaRPr lang="ru-RU" sz="14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64705" y="1207492"/>
            <a:ext cx="5448300" cy="1646238"/>
            <a:chOff x="564705" y="706437"/>
            <a:chExt cx="5448300" cy="16462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64705" y="1563687"/>
              <a:ext cx="1104900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31 711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568005" y="1490662"/>
              <a:ext cx="771525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1600" dirty="0">
                  <a:solidFill>
                    <a:schemeClr val="tx2">
                      <a:lumMod val="75000"/>
                    </a:schemeClr>
                  </a:solidFill>
                </a:rPr>
                <a:t>новых</a:t>
              </a:r>
            </a:p>
            <a:p>
              <a:pPr>
                <a:defRPr/>
              </a:pPr>
              <a:r>
                <a:rPr lang="ru-RU" altLang="ru-RU" sz="1600" dirty="0">
                  <a:solidFill>
                    <a:schemeClr val="tx2">
                      <a:lumMod val="75000"/>
                    </a:schemeClr>
                  </a:solidFill>
                </a:rPr>
                <a:t>мест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366642" y="706437"/>
              <a:ext cx="469900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06381" y="752276"/>
              <a:ext cx="2157412" cy="461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построено </a:t>
              </a:r>
            </a:p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детских сада 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12730" y="1123950"/>
              <a:ext cx="1338262" cy="2778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пристройки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25380" y="1058862"/>
              <a:ext cx="327025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76167" y="1952625"/>
              <a:ext cx="469900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12730" y="1884362"/>
              <a:ext cx="1492250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детских садов </a:t>
              </a:r>
            </a:p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реконструировано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385692" y="1517650"/>
              <a:ext cx="450850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06380" y="1523801"/>
              <a:ext cx="2206625" cy="460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возвращены в систему </a:t>
              </a:r>
            </a:p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дошкольного образования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64705" y="1487487"/>
              <a:ext cx="1838325" cy="61277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174316" y="1001010"/>
              <a:ext cx="577897" cy="481096"/>
            </a:xfrm>
            <a:prstGeom prst="rect">
              <a:avLst/>
            </a:prstGeom>
          </p:spPr>
        </p:pic>
        <p:cxnSp>
          <p:nvCxnSpPr>
            <p:cNvPr id="33" name="Прямая со стрелкой 32"/>
            <p:cNvCxnSpPr>
              <a:stCxn id="59" idx="3"/>
              <a:endCxn id="4" idx="1"/>
            </p:cNvCxnSpPr>
            <p:nvPr/>
          </p:nvCxnSpPr>
          <p:spPr>
            <a:xfrm flipV="1">
              <a:off x="2403030" y="906462"/>
              <a:ext cx="963612" cy="88741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stCxn id="59" idx="3"/>
              <a:endCxn id="7" idx="1"/>
            </p:cNvCxnSpPr>
            <p:nvPr/>
          </p:nvCxnSpPr>
          <p:spPr>
            <a:xfrm flipV="1">
              <a:off x="2403030" y="1258887"/>
              <a:ext cx="1022350" cy="53498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59" idx="3"/>
              <a:endCxn id="10" idx="1"/>
            </p:cNvCxnSpPr>
            <p:nvPr/>
          </p:nvCxnSpPr>
          <p:spPr>
            <a:xfrm flipV="1">
              <a:off x="2403030" y="1717675"/>
              <a:ext cx="982662" cy="762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>
              <a:stCxn id="59" idx="3"/>
              <a:endCxn id="8" idx="1"/>
            </p:cNvCxnSpPr>
            <p:nvPr/>
          </p:nvCxnSpPr>
          <p:spPr>
            <a:xfrm>
              <a:off x="2403030" y="1793875"/>
              <a:ext cx="973137" cy="358775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87" name="Группа 123"/>
          <p:cNvGrpSpPr>
            <a:grpSpLocks/>
          </p:cNvGrpSpPr>
          <p:nvPr/>
        </p:nvGrpSpPr>
        <p:grpSpPr bwMode="auto">
          <a:xfrm>
            <a:off x="266701" y="3977193"/>
            <a:ext cx="5227637" cy="1144588"/>
            <a:chOff x="283086" y="3469578"/>
            <a:chExt cx="5226471" cy="11443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83027" y="3777492"/>
              <a:ext cx="1126981" cy="4615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32 055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7496" y="4152067"/>
              <a:ext cx="1761732" cy="461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поставлено на учет</a:t>
              </a:r>
            </a:p>
            <a:p>
              <a:pPr>
                <a:defRPr/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</a:rPr>
                <a:t>в ГИС "Образование" </a:t>
              </a:r>
              <a:endParaRPr lang="ru-RU" sz="1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58984" y="3569571"/>
              <a:ext cx="968319" cy="400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29 683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17620" y="3469578"/>
              <a:ext cx="1291937" cy="523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в возрасте </a:t>
              </a:r>
            </a:p>
            <a:p>
              <a:pPr>
                <a:defRPr/>
              </a:pP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от 0 до 3 лет </a:t>
              </a:r>
              <a:endParaRPr lang="ru-RU" sz="1400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328819" y="4077470"/>
              <a:ext cx="825683" cy="400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0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2 368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208097" y="3987000"/>
              <a:ext cx="1291937" cy="523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в возрасте </a:t>
              </a:r>
            </a:p>
            <a:p>
              <a:pPr>
                <a:defRPr/>
              </a:pP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от 3 до 7 лет </a:t>
              </a:r>
              <a:endParaRPr lang="ru-RU" sz="1400" dirty="0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 l="43700" t="20469" r="35825" b="52953"/>
            <a:stretch/>
          </p:blipFill>
          <p:spPr>
            <a:xfrm>
              <a:off x="283086" y="3765509"/>
              <a:ext cx="555535" cy="769202"/>
            </a:xfrm>
            <a:prstGeom prst="rect">
              <a:avLst/>
            </a:prstGeom>
          </p:spPr>
        </p:pic>
        <p:cxnSp>
          <p:nvCxnSpPr>
            <p:cNvPr id="77" name="Прямая со стрелкой 76"/>
            <p:cNvCxnSpPr/>
            <p:nvPr/>
          </p:nvCxnSpPr>
          <p:spPr>
            <a:xfrm>
              <a:off x="1970222" y="4017157"/>
              <a:ext cx="1358597" cy="2761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endCxn id="15" idx="1"/>
            </p:cNvCxnSpPr>
            <p:nvPr/>
          </p:nvCxnSpPr>
          <p:spPr>
            <a:xfrm flipV="1">
              <a:off x="1960699" y="3769556"/>
              <a:ext cx="1298285" cy="219031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8672838" y="2344864"/>
            <a:ext cx="21923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сада по </a:t>
            </a:r>
          </a:p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программе ФЦП "Жилище" </a:t>
            </a:r>
          </a:p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725 мест </a:t>
            </a:r>
            <a:endParaRPr lang="ru-RU" sz="1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361688" y="2406776"/>
            <a:ext cx="355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787388" y="2341689"/>
            <a:ext cx="1055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633,4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12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8643369" y="3096546"/>
            <a:ext cx="1714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в рамках инвестпроекта </a:t>
            </a:r>
          </a:p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мест </a:t>
            </a:r>
            <a:endParaRPr lang="ru-RU" sz="1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8332219" y="3179096"/>
            <a:ext cx="355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0757919" y="3156871"/>
            <a:ext cx="1055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195,0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12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657085" y="3795046"/>
            <a:ext cx="19002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сада районах пострадавших от пожара на 120 мест </a:t>
            </a:r>
            <a:endParaRPr lang="ru-RU" sz="12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8318948" y="3839496"/>
            <a:ext cx="3571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0768460" y="3890296"/>
            <a:ext cx="10556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166,5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1200" dirty="0"/>
          </a:p>
        </p:txBody>
      </p:sp>
      <p:cxnSp>
        <p:nvCxnSpPr>
          <p:cNvPr id="92" name="Прямая со стрелкой 91"/>
          <p:cNvCxnSpPr>
            <a:endCxn id="90" idx="1"/>
          </p:cNvCxnSpPr>
          <p:nvPr/>
        </p:nvCxnSpPr>
        <p:spPr>
          <a:xfrm>
            <a:off x="8064508" y="3378993"/>
            <a:ext cx="254440" cy="6914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endCxn id="87" idx="1"/>
          </p:cNvCxnSpPr>
          <p:nvPr/>
        </p:nvCxnSpPr>
        <p:spPr>
          <a:xfrm flipV="1">
            <a:off x="8064508" y="3410077"/>
            <a:ext cx="267711" cy="1517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64" idx="1"/>
          </p:cNvCxnSpPr>
          <p:nvPr/>
        </p:nvCxnSpPr>
        <p:spPr>
          <a:xfrm flipV="1">
            <a:off x="8053799" y="2637758"/>
            <a:ext cx="307889" cy="76056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6144767" y="4903787"/>
            <a:ext cx="13001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2018 - 2019 года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46592" y="4881562"/>
            <a:ext cx="774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</a:t>
            </a:r>
          </a:p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 </a:t>
            </a:r>
            <a:endParaRPr lang="ru-RU" sz="12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7595742" y="4887912"/>
            <a:ext cx="588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7686194" y="5470209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ru-RU" altLang="ru-RU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1 710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7590980" y="4902200"/>
            <a:ext cx="2286000" cy="9699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0256392" y="4589462"/>
            <a:ext cx="1055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910,9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12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0223055" y="5024437"/>
            <a:ext cx="10556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469,9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12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10256392" y="5473700"/>
            <a:ext cx="1055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117,5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12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1278742" y="4625975"/>
            <a:ext cx="620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ФБ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1269217" y="5081587"/>
            <a:ext cx="642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1291442" y="5510212"/>
            <a:ext cx="642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641905" y="4935537"/>
            <a:ext cx="10572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1 498,3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  <a:endParaRPr lang="ru-RU" sz="1200" dirty="0"/>
          </a:p>
        </p:txBody>
      </p:sp>
      <p:sp>
        <p:nvSpPr>
          <p:cNvPr id="27713" name="Прямоугольник 94"/>
          <p:cNvSpPr>
            <a:spLocks noChangeArrowheads="1"/>
          </p:cNvSpPr>
          <p:nvPr/>
        </p:nvSpPr>
        <p:spPr bwMode="auto">
          <a:xfrm>
            <a:off x="8492680" y="5387975"/>
            <a:ext cx="1406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rgbClr val="17375E"/>
                </a:solidFill>
              </a:rPr>
              <a:t>объем </a:t>
            </a:r>
          </a:p>
          <a:p>
            <a:pPr algn="ctr"/>
            <a:r>
              <a:rPr lang="ru-RU" sz="1200">
                <a:solidFill>
                  <a:srgbClr val="17375E"/>
                </a:solidFill>
              </a:rPr>
              <a:t>финансирования</a:t>
            </a:r>
            <a:endParaRPr lang="ru-RU" sz="1200">
              <a:solidFill>
                <a:srgbClr val="000000"/>
              </a:solidFill>
            </a:endParaRPr>
          </a:p>
        </p:txBody>
      </p:sp>
      <p:cxnSp>
        <p:nvCxnSpPr>
          <p:cNvPr id="121" name="Прямая со стрелкой 120"/>
          <p:cNvCxnSpPr>
            <a:stCxn id="110" idx="3"/>
            <a:endCxn id="113" idx="1"/>
          </p:cNvCxnSpPr>
          <p:nvPr/>
        </p:nvCxnSpPr>
        <p:spPr>
          <a:xfrm>
            <a:off x="9876980" y="5387975"/>
            <a:ext cx="379412" cy="34766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110" idx="3"/>
            <a:endCxn id="112" idx="1"/>
          </p:cNvCxnSpPr>
          <p:nvPr/>
        </p:nvCxnSpPr>
        <p:spPr>
          <a:xfrm flipV="1">
            <a:off x="9876980" y="5286375"/>
            <a:ext cx="346075" cy="1016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110" idx="3"/>
            <a:endCxn id="111" idx="1"/>
          </p:cNvCxnSpPr>
          <p:nvPr/>
        </p:nvCxnSpPr>
        <p:spPr>
          <a:xfrm flipV="1">
            <a:off x="9876980" y="4851400"/>
            <a:ext cx="379412" cy="53657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719" name="Рисунок 13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6083300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0" name="Рисунок 13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5063" y="6319838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1" name="Рисунок 1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3534" y="6532193"/>
            <a:ext cx="1873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67" y="3606007"/>
            <a:ext cx="1814521" cy="120968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353" r="12455"/>
          <a:stretch/>
        </p:blipFill>
        <p:spPr>
          <a:xfrm>
            <a:off x="6202242" y="2101733"/>
            <a:ext cx="1917326" cy="92324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313"/>
          <a:stretch/>
        </p:blipFill>
        <p:spPr>
          <a:xfrm>
            <a:off x="10204227" y="694404"/>
            <a:ext cx="1528822" cy="15184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0688" y="7620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Заголовок 1"/>
          <p:cNvSpPr txBox="1">
            <a:spLocks/>
          </p:cNvSpPr>
          <p:nvPr/>
        </p:nvSpPr>
        <p:spPr>
          <a:xfrm>
            <a:off x="1019175" y="157163"/>
            <a:ext cx="4629150" cy="357187"/>
          </a:xfrm>
          <a:prstGeom prst="rect">
            <a:avLst/>
          </a:prstGeom>
        </p:spPr>
        <p:txBody>
          <a:bodyPr anchor="ctr"/>
          <a:lstStyle/>
          <a:p>
            <a:pPr defTabSz="1219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  <p:grpSp>
        <p:nvGrpSpPr>
          <p:cNvPr id="97" name="Группа 124"/>
          <p:cNvGrpSpPr>
            <a:grpSpLocks/>
          </p:cNvGrpSpPr>
          <p:nvPr/>
        </p:nvGrpSpPr>
        <p:grpSpPr bwMode="auto">
          <a:xfrm>
            <a:off x="754454" y="3799230"/>
            <a:ext cx="4658921" cy="338554"/>
            <a:chOff x="843068" y="4635418"/>
            <a:chExt cx="4659937" cy="338185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43068" y="4635418"/>
              <a:ext cx="824445" cy="338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99,2% </a:t>
              </a:r>
              <a:endPara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1301564" y="4690064"/>
              <a:ext cx="4201441" cy="2643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от 2 месяцев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до </a:t>
              </a: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3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лет 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8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112"/>
          <p:cNvSpPr/>
          <p:nvPr/>
        </p:nvSpPr>
        <p:spPr bwMode="auto">
          <a:xfrm>
            <a:off x="3185230" y="900966"/>
            <a:ext cx="2727173" cy="3176900"/>
          </a:xfrm>
          <a:prstGeom prst="rect">
            <a:avLst/>
          </a:prstGeom>
          <a:solidFill>
            <a:schemeClr val="accent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Прямоугольник 25"/>
          <p:cNvSpPr/>
          <p:nvPr/>
        </p:nvSpPr>
        <p:spPr bwMode="auto">
          <a:xfrm>
            <a:off x="3168131" y="556583"/>
            <a:ext cx="2759653" cy="291004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67" name="Прямоугольник 366"/>
          <p:cNvSpPr/>
          <p:nvPr/>
        </p:nvSpPr>
        <p:spPr bwMode="auto">
          <a:xfrm>
            <a:off x="59100" y="4432597"/>
            <a:ext cx="5781957" cy="2260774"/>
          </a:xfrm>
          <a:prstGeom prst="rect">
            <a:avLst/>
          </a:prstGeom>
          <a:solidFill>
            <a:schemeClr val="accent3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1" name="Прямоугольник 280"/>
          <p:cNvSpPr/>
          <p:nvPr/>
        </p:nvSpPr>
        <p:spPr bwMode="auto">
          <a:xfrm>
            <a:off x="5957920" y="900966"/>
            <a:ext cx="6050514" cy="5792406"/>
          </a:xfrm>
          <a:prstGeom prst="rect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" name="Прямоугольник 25"/>
          <p:cNvSpPr/>
          <p:nvPr/>
        </p:nvSpPr>
        <p:spPr bwMode="auto">
          <a:xfrm>
            <a:off x="76165" y="679671"/>
            <a:ext cx="3049931" cy="291004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845175" y="80963"/>
            <a:ext cx="6313488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048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проект "Современная школа"</a:t>
            </a:r>
          </a:p>
        </p:txBody>
      </p:sp>
      <p:sp>
        <p:nvSpPr>
          <p:cNvPr id="149" name="Прямоугольник 125"/>
          <p:cNvSpPr>
            <a:spLocks noChangeArrowheads="1"/>
          </p:cNvSpPr>
          <p:nvPr/>
        </p:nvSpPr>
        <p:spPr bwMode="auto">
          <a:xfrm>
            <a:off x="155523" y="671672"/>
            <a:ext cx="310903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новых школ</a:t>
            </a: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0" name="Рисунок 2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56" y="1025182"/>
            <a:ext cx="2011295" cy="134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4" name="Прямоугольник 253"/>
          <p:cNvSpPr/>
          <p:nvPr/>
        </p:nvSpPr>
        <p:spPr bwMode="auto">
          <a:xfrm>
            <a:off x="63217" y="1031717"/>
            <a:ext cx="3046662" cy="3046149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2" name="Прямоугольник 27"/>
          <p:cNvSpPr>
            <a:spLocks noChangeArrowheads="1"/>
          </p:cNvSpPr>
          <p:nvPr/>
        </p:nvSpPr>
        <p:spPr bwMode="auto">
          <a:xfrm>
            <a:off x="964594" y="1340193"/>
            <a:ext cx="2247079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400" dirty="0" smtClean="0">
                <a:solidFill>
                  <a:srgbClr val="002060"/>
                </a:solidFill>
              </a:rPr>
              <a:t>МОУ СШ № 55 "Долина Знаний" Советского района г. Волгограда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264" name="Прямоугольник 27"/>
          <p:cNvSpPr>
            <a:spLocks noChangeArrowheads="1"/>
          </p:cNvSpPr>
          <p:nvPr/>
        </p:nvSpPr>
        <p:spPr bwMode="auto">
          <a:xfrm>
            <a:off x="-228908" y="1290206"/>
            <a:ext cx="1526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559,8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1200" dirty="0" smtClean="0">
                <a:solidFill>
                  <a:srgbClr val="002060"/>
                </a:solidFill>
              </a:rPr>
              <a:t>млн. рублей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267" name="Прямоугольник 27"/>
          <p:cNvSpPr>
            <a:spLocks noChangeArrowheads="1"/>
          </p:cNvSpPr>
          <p:nvPr/>
        </p:nvSpPr>
        <p:spPr bwMode="auto">
          <a:xfrm>
            <a:off x="1254100" y="3116941"/>
            <a:ext cx="1790059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altLang="ru-RU" sz="13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altLang="ru-RU" sz="13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1300" dirty="0" smtClean="0">
                <a:solidFill>
                  <a:srgbClr val="002060"/>
                </a:solidFill>
              </a:rPr>
              <a:t>школа </a:t>
            </a:r>
            <a:r>
              <a:rPr lang="ru-RU" altLang="ru-RU" sz="1300" dirty="0">
                <a:solidFill>
                  <a:srgbClr val="002060"/>
                </a:solidFill>
              </a:rPr>
              <a:t>на </a:t>
            </a:r>
            <a:r>
              <a:rPr lang="ru-RU" altLang="ru-RU" sz="1300" dirty="0" smtClean="0">
                <a:solidFill>
                  <a:srgbClr val="002060"/>
                </a:solidFill>
              </a:rPr>
              <a:t>340 </a:t>
            </a:r>
            <a:r>
              <a:rPr lang="ru-RU" altLang="ru-RU" sz="1300" dirty="0">
                <a:solidFill>
                  <a:srgbClr val="002060"/>
                </a:solidFill>
              </a:rPr>
              <a:t>мест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(</a:t>
            </a:r>
            <a:r>
              <a:rPr lang="ru-RU" altLang="ru-RU" sz="1300" dirty="0" err="1" smtClean="0">
                <a:solidFill>
                  <a:srgbClr val="002060"/>
                </a:solidFill>
              </a:rPr>
              <a:t>п.Красный</a:t>
            </a:r>
            <a:r>
              <a:rPr lang="ru-RU" altLang="ru-RU" sz="1300" dirty="0" smtClean="0">
                <a:solidFill>
                  <a:srgbClr val="002060"/>
                </a:solidFill>
              </a:rPr>
              <a:t> Октябрь, </a:t>
            </a:r>
            <a:r>
              <a:rPr lang="ru-RU" altLang="ru-RU" sz="1300" dirty="0">
                <a:solidFill>
                  <a:srgbClr val="002060"/>
                </a:solidFill>
              </a:rPr>
              <a:t/>
            </a:r>
            <a:br>
              <a:rPr lang="ru-RU" altLang="ru-RU" sz="1300" dirty="0">
                <a:solidFill>
                  <a:srgbClr val="002060"/>
                </a:solidFill>
              </a:rPr>
            </a:br>
            <a:r>
              <a:rPr lang="ru-RU" altLang="ru-RU" sz="1300" dirty="0" smtClean="0">
                <a:solidFill>
                  <a:srgbClr val="002060"/>
                </a:solidFill>
              </a:rPr>
              <a:t>Палласовского </a:t>
            </a:r>
            <a:r>
              <a:rPr lang="ru-RU" altLang="ru-RU" sz="1300" dirty="0" err="1">
                <a:solidFill>
                  <a:srgbClr val="002060"/>
                </a:solidFill>
              </a:rPr>
              <a:t>м.р</a:t>
            </a:r>
            <a:r>
              <a:rPr lang="ru-RU" altLang="ru-RU" sz="1300" dirty="0" smtClean="0">
                <a:solidFill>
                  <a:srgbClr val="002060"/>
                </a:solidFill>
              </a:rPr>
              <a:t>.)</a:t>
            </a:r>
          </a:p>
          <a:p>
            <a:pPr>
              <a:lnSpc>
                <a:spcPct val="80000"/>
              </a:lnSpc>
              <a:defRPr/>
            </a:pPr>
            <a:endParaRPr lang="ru-RU" altLang="ru-RU" sz="1300" dirty="0">
              <a:solidFill>
                <a:srgbClr val="002060"/>
              </a:solidFill>
            </a:endParaRPr>
          </a:p>
        </p:txBody>
      </p:sp>
      <p:sp>
        <p:nvSpPr>
          <p:cNvPr id="269" name="Прямоугольник 27"/>
          <p:cNvSpPr>
            <a:spLocks noChangeArrowheads="1"/>
          </p:cNvSpPr>
          <p:nvPr/>
        </p:nvSpPr>
        <p:spPr bwMode="auto">
          <a:xfrm>
            <a:off x="-199180" y="3099441"/>
            <a:ext cx="152620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1 181,9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1200" dirty="0" smtClean="0">
                <a:solidFill>
                  <a:srgbClr val="002060"/>
                </a:solidFill>
              </a:rPr>
              <a:t>млн. рублей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255" y="1973428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2018 - 2020 </a:t>
            </a:r>
            <a:endParaRPr lang="ru-RU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1006155" y="930958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2017</a:t>
            </a:r>
            <a:endParaRPr lang="ru-RU" dirty="0"/>
          </a:p>
        </p:txBody>
      </p:sp>
      <p:sp>
        <p:nvSpPr>
          <p:cNvPr id="276" name="Прямоугольник 25"/>
          <p:cNvSpPr/>
          <p:nvPr/>
        </p:nvSpPr>
        <p:spPr bwMode="auto">
          <a:xfrm>
            <a:off x="5957920" y="567836"/>
            <a:ext cx="6068980" cy="25058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125"/>
          <p:cNvSpPr>
            <a:spLocks noChangeArrowheads="1"/>
          </p:cNvSpPr>
          <p:nvPr/>
        </p:nvSpPr>
        <p:spPr bwMode="auto">
          <a:xfrm>
            <a:off x="7207288" y="556372"/>
            <a:ext cx="463171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обновление инфраструктуры</a:t>
            </a: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" name="Прямоугольник 27"/>
          <p:cNvSpPr>
            <a:spLocks noChangeArrowheads="1"/>
          </p:cNvSpPr>
          <p:nvPr/>
        </p:nvSpPr>
        <p:spPr bwMode="auto">
          <a:xfrm>
            <a:off x="8092106" y="972229"/>
            <a:ext cx="3800985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оконных блоков</a:t>
            </a:r>
            <a:endParaRPr lang="ru-RU" alt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6613215" y="2799333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rgbClr val="002060"/>
                </a:solidFill>
              </a:rPr>
              <a:t>2014 </a:t>
            </a:r>
            <a:r>
              <a:rPr lang="ru-RU" altLang="ru-RU" sz="1400" dirty="0">
                <a:solidFill>
                  <a:srgbClr val="002060"/>
                </a:solidFill>
              </a:rPr>
              <a:t>- </a:t>
            </a:r>
            <a:r>
              <a:rPr lang="ru-RU" altLang="ru-RU" sz="1400" dirty="0" smtClean="0">
                <a:solidFill>
                  <a:srgbClr val="002060"/>
                </a:solidFill>
              </a:rPr>
              <a:t>2018 </a:t>
            </a:r>
            <a:endParaRPr lang="ru-RU" sz="1400" dirty="0"/>
          </a:p>
        </p:txBody>
      </p:sp>
      <p:sp>
        <p:nvSpPr>
          <p:cNvPr id="288" name="Прямоугольник 287"/>
          <p:cNvSpPr/>
          <p:nvPr/>
        </p:nvSpPr>
        <p:spPr>
          <a:xfrm>
            <a:off x="8756085" y="203219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rgbClr val="002060"/>
                </a:solidFill>
              </a:rPr>
              <a:t>2016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00862" y="1578553"/>
            <a:ext cx="706712" cy="524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Прямоугольник 289"/>
          <p:cNvSpPr/>
          <p:nvPr/>
        </p:nvSpPr>
        <p:spPr>
          <a:xfrm>
            <a:off x="9639243" y="1341562"/>
            <a:ext cx="706712" cy="761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Прямоугольник 290"/>
          <p:cNvSpPr/>
          <p:nvPr/>
        </p:nvSpPr>
        <p:spPr>
          <a:xfrm>
            <a:off x="10616049" y="1453946"/>
            <a:ext cx="706712" cy="636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Прямоугольник 291"/>
          <p:cNvSpPr/>
          <p:nvPr/>
        </p:nvSpPr>
        <p:spPr>
          <a:xfrm>
            <a:off x="9718227" y="2047269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rgbClr val="002060"/>
                </a:solidFill>
              </a:rPr>
              <a:t>2017</a:t>
            </a:r>
            <a:endParaRPr lang="ru-RU" sz="1400" dirty="0"/>
          </a:p>
        </p:txBody>
      </p:sp>
      <p:sp>
        <p:nvSpPr>
          <p:cNvPr id="293" name="Прямоугольник 292"/>
          <p:cNvSpPr/>
          <p:nvPr/>
        </p:nvSpPr>
        <p:spPr>
          <a:xfrm>
            <a:off x="10703937" y="204135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rgbClr val="002060"/>
                </a:solidFill>
              </a:rPr>
              <a:t>2018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01566" y="1657876"/>
            <a:ext cx="69923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522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9659717" y="1454377"/>
            <a:ext cx="69923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613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10641118" y="1502980"/>
            <a:ext cx="69923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591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8844" y="2456174"/>
            <a:ext cx="527375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 сельских школах, условий для занятия физической культурой и спортом</a:t>
            </a:r>
            <a:endParaRPr lang="ru-RU" alt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332240" y="3122967"/>
            <a:ext cx="706712" cy="1068336"/>
            <a:chOff x="7751680" y="2999161"/>
            <a:chExt cx="706712" cy="1068336"/>
          </a:xfrm>
        </p:grpSpPr>
        <p:sp>
          <p:nvSpPr>
            <p:cNvPr id="304" name="Прямоугольник 303"/>
            <p:cNvSpPr/>
            <p:nvPr/>
          </p:nvSpPr>
          <p:spPr>
            <a:xfrm>
              <a:off x="7751680" y="3520219"/>
              <a:ext cx="706712" cy="5247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рямоугольник 304"/>
            <p:cNvSpPr/>
            <p:nvPr/>
          </p:nvSpPr>
          <p:spPr>
            <a:xfrm>
              <a:off x="7751680" y="2999161"/>
              <a:ext cx="706712" cy="5247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рямоугольник 302"/>
            <p:cNvSpPr/>
            <p:nvPr/>
          </p:nvSpPr>
          <p:spPr>
            <a:xfrm>
              <a:off x="7767127" y="3581210"/>
              <a:ext cx="639920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85</a:t>
              </a:r>
              <a:endPara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" name="Прямоугольник 305"/>
            <p:cNvSpPr/>
            <p:nvPr/>
          </p:nvSpPr>
          <p:spPr>
            <a:xfrm>
              <a:off x="7785076" y="3079592"/>
              <a:ext cx="639920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85</a:t>
              </a:r>
              <a:endPara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157688" y="3140340"/>
            <a:ext cx="117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1400" dirty="0" smtClean="0">
                <a:solidFill>
                  <a:srgbClr val="002060"/>
                </a:solidFill>
              </a:rPr>
              <a:t>спортивные</a:t>
            </a:r>
          </a:p>
          <a:p>
            <a:pPr algn="r"/>
            <a:r>
              <a:rPr lang="ru-RU" altLang="ru-RU" sz="1400" dirty="0" smtClean="0">
                <a:solidFill>
                  <a:srgbClr val="002060"/>
                </a:solidFill>
              </a:rPr>
              <a:t>залы</a:t>
            </a:r>
            <a:endParaRPr lang="ru-RU" sz="1400" dirty="0"/>
          </a:p>
        </p:txBody>
      </p:sp>
      <p:sp>
        <p:nvSpPr>
          <p:cNvPr id="307" name="Прямоугольник 306"/>
          <p:cNvSpPr/>
          <p:nvPr/>
        </p:nvSpPr>
        <p:spPr>
          <a:xfrm>
            <a:off x="6179793" y="3661398"/>
            <a:ext cx="117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1400" dirty="0" smtClean="0">
                <a:solidFill>
                  <a:srgbClr val="002060"/>
                </a:solidFill>
              </a:rPr>
              <a:t>спортивные</a:t>
            </a:r>
          </a:p>
          <a:p>
            <a:pPr algn="r"/>
            <a:r>
              <a:rPr lang="ru-RU" altLang="ru-RU" sz="1400" dirty="0" smtClean="0">
                <a:solidFill>
                  <a:srgbClr val="002060"/>
                </a:solidFill>
              </a:rPr>
              <a:t>клубы</a:t>
            </a:r>
            <a:endParaRPr lang="ru-RU" sz="1400" dirty="0"/>
          </a:p>
        </p:txBody>
      </p:sp>
      <p:grpSp>
        <p:nvGrpSpPr>
          <p:cNvPr id="309" name="Группа 96"/>
          <p:cNvGrpSpPr>
            <a:grpSpLocks/>
          </p:cNvGrpSpPr>
          <p:nvPr/>
        </p:nvGrpSpPr>
        <p:grpSpPr bwMode="auto">
          <a:xfrm>
            <a:off x="6089410" y="5652067"/>
            <a:ext cx="5614107" cy="334566"/>
            <a:chOff x="1569270" y="3015355"/>
            <a:chExt cx="6565134" cy="586655"/>
          </a:xfrm>
        </p:grpSpPr>
        <p:sp>
          <p:nvSpPr>
            <p:cNvPr id="321" name="Прямоугольник 320"/>
            <p:cNvSpPr/>
            <p:nvPr/>
          </p:nvSpPr>
          <p:spPr>
            <a:xfrm>
              <a:off x="1569270" y="3024021"/>
              <a:ext cx="1423543" cy="567726"/>
            </a:xfrm>
            <a:prstGeom prst="rect">
              <a:avLst/>
            </a:prstGeom>
          </p:spPr>
          <p:txBody>
            <a:bodyPr wrap="square" lIns="76800" tIns="38400" rIns="76800" bIns="38400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школьники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>
            <a:xfrm>
              <a:off x="4206781" y="3015355"/>
              <a:ext cx="1253456" cy="567726"/>
            </a:xfrm>
            <a:prstGeom prst="rect">
              <a:avLst/>
            </a:prstGeom>
          </p:spPr>
          <p:txBody>
            <a:bodyPr wrap="square" lIns="76800" tIns="38400" rIns="76800" bIns="38400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автобусы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Прямоугольник 322"/>
            <p:cNvSpPr/>
            <p:nvPr/>
          </p:nvSpPr>
          <p:spPr>
            <a:xfrm>
              <a:off x="7120252" y="3034283"/>
              <a:ext cx="1014152" cy="567727"/>
            </a:xfrm>
            <a:prstGeom prst="rect">
              <a:avLst/>
            </a:prstGeom>
          </p:spPr>
          <p:txBody>
            <a:bodyPr wrap="square" lIns="76800" tIns="38400" rIns="76800" bIns="38400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школ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4" name="Прямая со стрелкой 323"/>
            <p:cNvCxnSpPr>
              <a:stCxn id="321" idx="3"/>
              <a:endCxn id="322" idx="1"/>
            </p:cNvCxnSpPr>
            <p:nvPr/>
          </p:nvCxnSpPr>
          <p:spPr>
            <a:xfrm flipV="1">
              <a:off x="2992813" y="3299219"/>
              <a:ext cx="1213968" cy="866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 стрелкой 324"/>
            <p:cNvCxnSpPr>
              <a:stCxn id="322" idx="3"/>
              <a:endCxn id="323" idx="1"/>
            </p:cNvCxnSpPr>
            <p:nvPr/>
          </p:nvCxnSpPr>
          <p:spPr>
            <a:xfrm>
              <a:off x="5460236" y="3299219"/>
              <a:ext cx="1660015" cy="18927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Группа 309"/>
          <p:cNvGrpSpPr/>
          <p:nvPr/>
        </p:nvGrpSpPr>
        <p:grpSpPr>
          <a:xfrm>
            <a:off x="6193946" y="4850909"/>
            <a:ext cx="1081466" cy="863968"/>
            <a:chOff x="-941751" y="3561483"/>
            <a:chExt cx="2650220" cy="1874965"/>
          </a:xfrm>
        </p:grpSpPr>
        <p:pic>
          <p:nvPicPr>
            <p:cNvPr id="318" name="Picture 2" descr="ÐÐ°ÑÑÐ¸Ð½ÐºÐ¸ Ð¿Ð¾ Ð·Ð°Ð¿ÑÐ¾ÑÑ Ð¿Ð¸ÐºÑÐ¾Ð³ÑÐ°Ð¼Ð¼Ð° ÑÐºÐ¾Ð»ÑÐ½Ð¸Ðº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1751" y="3561483"/>
              <a:ext cx="1649199" cy="1649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" name="Picture 2" descr="ÐÐ°ÑÑÐ¸Ð½ÐºÐ¸ Ð¿Ð¾ Ð·Ð°Ð¿ÑÐ¾ÑÑ Ð¿Ð¸ÐºÑÐ¾Ð³ÑÐ°Ð¼Ð¼Ð° ÑÐºÐ¾Ð»ÑÐ½Ð¸Ðº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8200" y="3674366"/>
              <a:ext cx="1649199" cy="1649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" name="Picture 2" descr="ÐÐ°ÑÑÐ¸Ð½ÐºÐ¸ Ð¿Ð¾ Ð·Ð°Ð¿ÑÐ¾ÑÑ Ð¿Ð¸ÐºÑÐ¾Ð³ÑÐ°Ð¼Ð¼Ð° ÑÐºÐ¾Ð»ÑÐ½Ð¸Ðº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0" y="3787249"/>
              <a:ext cx="1649199" cy="1649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1" name="Picture 4" descr="ÐÐ°ÑÑÐ¸Ð½ÐºÐ¸ Ð¿Ð¾ Ð·Ð°Ð¿ÑÐ¾ÑÑ Ð¿Ð¸ÐºÑÐ¾Ð³ÑÐ°Ð¼Ð¼Ð° ÑÐºÐ¾Ð»ÑÐ½ÑÐ¹ Ð°Ð²ÑÐ¾Ð±ÑÑ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91" y="4876608"/>
            <a:ext cx="778647" cy="908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Рисунок 31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665857" y="4707925"/>
            <a:ext cx="979818" cy="1143426"/>
          </a:xfrm>
          <a:prstGeom prst="rect">
            <a:avLst/>
          </a:prstGeom>
        </p:spPr>
      </p:pic>
      <p:sp>
        <p:nvSpPr>
          <p:cNvPr id="313" name="TextBox 312"/>
          <p:cNvSpPr txBox="1"/>
          <p:nvPr/>
        </p:nvSpPr>
        <p:spPr>
          <a:xfrm>
            <a:off x="5980292" y="4504156"/>
            <a:ext cx="163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11 154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8320024" y="4499214"/>
            <a:ext cx="104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592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0631554" y="4504156"/>
            <a:ext cx="104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416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9439594" y="4873530"/>
            <a:ext cx="1390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759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населенных пунктов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7513032" y="5016277"/>
            <a:ext cx="11162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910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маршрутов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" name="Прямоугольник 325"/>
          <p:cNvSpPr/>
          <p:nvPr/>
        </p:nvSpPr>
        <p:spPr>
          <a:xfrm>
            <a:off x="6354437" y="4219195"/>
            <a:ext cx="527375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автотранспорт</a:t>
            </a:r>
            <a:endParaRPr lang="ru-RU" alt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7166622" y="6170725"/>
            <a:ext cx="446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автобусов получено в 2016 – 2017 г.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1375" y="6054033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</a:t>
            </a:r>
            <a:endParaRPr lang="ru-RU" sz="32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952110" y="4349532"/>
            <a:ext cx="3299180" cy="1168494"/>
            <a:chOff x="2940490" y="4089316"/>
            <a:chExt cx="3299180" cy="116849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940490" y="4089316"/>
              <a:ext cx="699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186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48339" y="4172381"/>
              <a:ext cx="5484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школ</a:t>
              </a:r>
              <a:endParaRPr lang="ru-RU" alt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0" name="Прямоугольник 349"/>
            <p:cNvSpPr/>
            <p:nvPr/>
          </p:nvSpPr>
          <p:spPr>
            <a:xfrm>
              <a:off x="3059827" y="442710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21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1" name="Прямоугольник 350"/>
            <p:cNvSpPr/>
            <p:nvPr/>
          </p:nvSpPr>
          <p:spPr>
            <a:xfrm>
              <a:off x="3662412" y="4510485"/>
              <a:ext cx="11925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детских садов</a:t>
              </a:r>
              <a:endParaRPr lang="ru-RU" alt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3026251" y="4794992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15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3" name="Прямоугольник 352"/>
            <p:cNvSpPr/>
            <p:nvPr/>
          </p:nvSpPr>
          <p:spPr>
            <a:xfrm>
              <a:off x="3493604" y="4796145"/>
              <a:ext cx="2746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организаций дополнительного образования </a:t>
              </a:r>
            </a:p>
          </p:txBody>
        </p:sp>
      </p:grpSp>
      <p:grpSp>
        <p:nvGrpSpPr>
          <p:cNvPr id="360" name="Группа 359"/>
          <p:cNvGrpSpPr/>
          <p:nvPr/>
        </p:nvGrpSpPr>
        <p:grpSpPr>
          <a:xfrm>
            <a:off x="3101227" y="5403103"/>
            <a:ext cx="3168866" cy="1262911"/>
            <a:chOff x="3012962" y="4008879"/>
            <a:chExt cx="3168866" cy="1262911"/>
          </a:xfrm>
        </p:grpSpPr>
        <p:sp>
          <p:nvSpPr>
            <p:cNvPr id="361" name="Прямоугольник 360"/>
            <p:cNvSpPr/>
            <p:nvPr/>
          </p:nvSpPr>
          <p:spPr>
            <a:xfrm>
              <a:off x="3012962" y="4008879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2" name="Прямоугольник 361"/>
            <p:cNvSpPr/>
            <p:nvPr/>
          </p:nvSpPr>
          <p:spPr>
            <a:xfrm>
              <a:off x="3621916" y="4101211"/>
              <a:ext cx="633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школа</a:t>
              </a:r>
              <a:endParaRPr lang="ru-RU" alt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3" name="Прямоугольник 362"/>
            <p:cNvSpPr/>
            <p:nvPr/>
          </p:nvSpPr>
          <p:spPr>
            <a:xfrm>
              <a:off x="3020766" y="4419831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3616289" y="4521309"/>
              <a:ext cx="11925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детских садов</a:t>
              </a:r>
              <a:endParaRPr lang="ru-RU" altLang="ru-RU" sz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5" name="Прямоугольник 364"/>
            <p:cNvSpPr/>
            <p:nvPr/>
          </p:nvSpPr>
          <p:spPr>
            <a:xfrm>
              <a:off x="3026251" y="4794992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6" name="Прямоугольник 365"/>
            <p:cNvSpPr/>
            <p:nvPr/>
          </p:nvSpPr>
          <p:spPr>
            <a:xfrm>
              <a:off x="3435762" y="4810125"/>
              <a:ext cx="2746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организации </a:t>
              </a: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дополнительного образования </a:t>
              </a:r>
            </a:p>
          </p:txBody>
        </p:sp>
      </p:grpSp>
      <p:sp>
        <p:nvSpPr>
          <p:cNvPr id="368" name="Прямоугольник 25"/>
          <p:cNvSpPr/>
          <p:nvPr/>
        </p:nvSpPr>
        <p:spPr bwMode="auto">
          <a:xfrm>
            <a:off x="59100" y="4106185"/>
            <a:ext cx="5781957" cy="291004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Прямоугольник 125"/>
          <p:cNvSpPr>
            <a:spLocks noChangeArrowheads="1"/>
          </p:cNvSpPr>
          <p:nvPr/>
        </p:nvSpPr>
        <p:spPr bwMode="auto">
          <a:xfrm>
            <a:off x="2128432" y="4077866"/>
            <a:ext cx="219389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оступная среда</a:t>
            </a: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0" name="Прямоугольник 369"/>
          <p:cNvSpPr/>
          <p:nvPr/>
        </p:nvSpPr>
        <p:spPr bwMode="auto">
          <a:xfrm>
            <a:off x="262244" y="4742362"/>
            <a:ext cx="1332960" cy="323771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2012 - 2017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" name="Прямоугольник 373"/>
          <p:cNvSpPr/>
          <p:nvPr/>
        </p:nvSpPr>
        <p:spPr bwMode="auto">
          <a:xfrm>
            <a:off x="909187" y="5785272"/>
            <a:ext cx="632878" cy="323771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" name="Прямоугольник 374"/>
          <p:cNvSpPr/>
          <p:nvPr/>
        </p:nvSpPr>
        <p:spPr bwMode="auto">
          <a:xfrm>
            <a:off x="922836" y="5950296"/>
            <a:ext cx="1071880" cy="323771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6" name="Line 12"/>
          <p:cNvSpPr>
            <a:spLocks noChangeShapeType="1"/>
          </p:cNvSpPr>
          <p:nvPr/>
        </p:nvSpPr>
        <p:spPr bwMode="auto">
          <a:xfrm>
            <a:off x="1509528" y="4906218"/>
            <a:ext cx="1247855" cy="5439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Line 13"/>
          <p:cNvSpPr>
            <a:spLocks noChangeShapeType="1"/>
          </p:cNvSpPr>
          <p:nvPr/>
        </p:nvSpPr>
        <p:spPr bwMode="auto">
          <a:xfrm flipH="1">
            <a:off x="2416804" y="4597652"/>
            <a:ext cx="0" cy="74380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Line 14"/>
          <p:cNvSpPr>
            <a:spLocks noChangeShapeType="1"/>
          </p:cNvSpPr>
          <p:nvPr/>
        </p:nvSpPr>
        <p:spPr bwMode="auto">
          <a:xfrm>
            <a:off x="2416804" y="4597653"/>
            <a:ext cx="304800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Line 15"/>
          <p:cNvSpPr>
            <a:spLocks noChangeShapeType="1"/>
          </p:cNvSpPr>
          <p:nvPr/>
        </p:nvSpPr>
        <p:spPr bwMode="auto">
          <a:xfrm>
            <a:off x="2416804" y="5341458"/>
            <a:ext cx="316091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Line 12"/>
          <p:cNvSpPr>
            <a:spLocks noChangeShapeType="1"/>
          </p:cNvSpPr>
          <p:nvPr/>
        </p:nvSpPr>
        <p:spPr bwMode="auto">
          <a:xfrm>
            <a:off x="1515881" y="5938751"/>
            <a:ext cx="1247855" cy="5439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Line 13"/>
          <p:cNvSpPr>
            <a:spLocks noChangeShapeType="1"/>
          </p:cNvSpPr>
          <p:nvPr/>
        </p:nvSpPr>
        <p:spPr bwMode="auto">
          <a:xfrm flipH="1">
            <a:off x="2416804" y="5567655"/>
            <a:ext cx="0" cy="859602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Line 14"/>
          <p:cNvSpPr>
            <a:spLocks noChangeShapeType="1"/>
          </p:cNvSpPr>
          <p:nvPr/>
        </p:nvSpPr>
        <p:spPr bwMode="auto">
          <a:xfrm>
            <a:off x="2416804" y="5564357"/>
            <a:ext cx="304800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Line 15"/>
          <p:cNvSpPr>
            <a:spLocks noChangeShapeType="1"/>
          </p:cNvSpPr>
          <p:nvPr/>
        </p:nvSpPr>
        <p:spPr bwMode="auto">
          <a:xfrm>
            <a:off x="2416804" y="6427257"/>
            <a:ext cx="316091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51" y="4971604"/>
            <a:ext cx="1408255" cy="842348"/>
          </a:xfrm>
          <a:prstGeom prst="rect">
            <a:avLst/>
          </a:prstGeom>
        </p:spPr>
      </p:pic>
      <p:pic>
        <p:nvPicPr>
          <p:cNvPr id="384" name="Picture 2" descr="C:\Users\user\Pictures\примеры пиктограмм для презентаций\спортзал после ремонта копия.jpg"/>
          <p:cNvPicPr/>
          <p:nvPr/>
        </p:nvPicPr>
        <p:blipFill>
          <a:blip r:embed="rId9" cstate="print"/>
          <a:srcRect r="6154"/>
          <a:stretch>
            <a:fillRect/>
          </a:stretch>
        </p:blipFill>
        <p:spPr bwMode="auto">
          <a:xfrm>
            <a:off x="10176247" y="3021562"/>
            <a:ext cx="1320056" cy="103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5" name="Picture 2" descr="C:\Users\user\AppData\Local\Temp\7zE81E0E829\DSCF048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3524" y="3003262"/>
            <a:ext cx="1339693" cy="104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9" name="Левая фигурная скобка 88"/>
          <p:cNvSpPr/>
          <p:nvPr/>
        </p:nvSpPr>
        <p:spPr>
          <a:xfrm>
            <a:off x="1105854" y="2589845"/>
            <a:ext cx="255634" cy="1367704"/>
          </a:xfrm>
          <a:prstGeom prst="leftBrace">
            <a:avLst>
              <a:gd name="adj1" fmla="val 93962"/>
              <a:gd name="adj2" fmla="val 43513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69142" y="2447688"/>
            <a:ext cx="1718579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школа  </a:t>
            </a:r>
            <a:r>
              <a:rPr lang="ru-RU" altLang="ru-RU" sz="1300" dirty="0" smtClean="0">
                <a:solidFill>
                  <a:srgbClr val="002060"/>
                </a:solidFill>
              </a:rPr>
              <a:t>на </a:t>
            </a:r>
            <a:r>
              <a:rPr lang="ru-RU" altLang="ru-RU" sz="1300" dirty="0">
                <a:solidFill>
                  <a:srgbClr val="002060"/>
                </a:solidFill>
              </a:rPr>
              <a:t>1000 мест </a:t>
            </a:r>
            <a:r>
              <a:rPr lang="ru-RU" altLang="ru-RU" sz="1300" dirty="0" smtClean="0">
                <a:solidFill>
                  <a:srgbClr val="002060"/>
                </a:solidFill>
              </a:rPr>
              <a:t>(</a:t>
            </a:r>
            <a:r>
              <a:rPr lang="ru-RU" altLang="ru-RU" sz="1300" dirty="0" err="1">
                <a:solidFill>
                  <a:srgbClr val="002060"/>
                </a:solidFill>
              </a:rPr>
              <a:t>г.Камышин</a:t>
            </a:r>
            <a:r>
              <a:rPr lang="ru-RU" altLang="ru-RU" sz="13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3671" y="2859464"/>
            <a:ext cx="211098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altLang="ru-RU" sz="1300" dirty="0" err="1">
                <a:solidFill>
                  <a:srgbClr val="002060"/>
                </a:solidFill>
              </a:rPr>
              <a:t>Россошинская</a:t>
            </a:r>
            <a:r>
              <a:rPr lang="ru-RU" altLang="ru-RU" sz="1300" dirty="0">
                <a:solidFill>
                  <a:srgbClr val="002060"/>
                </a:solidFill>
              </a:rPr>
              <a:t> СОШ </a:t>
            </a:r>
            <a:endParaRPr lang="ru-RU" altLang="ru-RU" sz="1300" dirty="0" smtClean="0">
              <a:solidFill>
                <a:srgbClr val="002060"/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altLang="ru-RU" sz="1300" dirty="0" smtClean="0">
                <a:solidFill>
                  <a:srgbClr val="002060"/>
                </a:solidFill>
              </a:rPr>
              <a:t>на </a:t>
            </a:r>
            <a:r>
              <a:rPr lang="ru-RU" altLang="ru-RU" sz="1300" dirty="0">
                <a:solidFill>
                  <a:srgbClr val="002060"/>
                </a:solidFill>
              </a:rPr>
              <a:t>500 </a:t>
            </a:r>
            <a:r>
              <a:rPr lang="ru-RU" altLang="ru-RU" sz="1300" dirty="0" smtClean="0">
                <a:solidFill>
                  <a:srgbClr val="002060"/>
                </a:solidFill>
              </a:rPr>
              <a:t>мест(</a:t>
            </a:r>
            <a:r>
              <a:rPr lang="ru-RU" altLang="ru-RU" sz="1300" dirty="0" err="1" smtClean="0">
                <a:solidFill>
                  <a:srgbClr val="002060"/>
                </a:solidFill>
              </a:rPr>
              <a:t>п.Степной</a:t>
            </a:r>
            <a:r>
              <a:rPr lang="ru-RU" altLang="ru-RU" sz="1300" dirty="0" smtClean="0">
                <a:solidFill>
                  <a:srgbClr val="002060"/>
                </a:solidFill>
              </a:rPr>
              <a:t>,</a:t>
            </a:r>
          </a:p>
          <a:p>
            <a:pPr lvl="0">
              <a:lnSpc>
                <a:spcPct val="80000"/>
              </a:lnSpc>
              <a:defRPr/>
            </a:pPr>
            <a:r>
              <a:rPr lang="ru-RU" altLang="ru-RU" sz="1300" dirty="0" smtClean="0">
                <a:solidFill>
                  <a:srgbClr val="002060"/>
                </a:solidFill>
              </a:rPr>
              <a:t> </a:t>
            </a:r>
            <a:r>
              <a:rPr lang="ru-RU" altLang="ru-RU" sz="1300" dirty="0">
                <a:solidFill>
                  <a:srgbClr val="002060"/>
                </a:solidFill>
              </a:rPr>
              <a:t>Городищенского </a:t>
            </a:r>
            <a:r>
              <a:rPr lang="ru-RU" altLang="ru-RU" sz="1300" dirty="0" err="1">
                <a:solidFill>
                  <a:srgbClr val="002060"/>
                </a:solidFill>
              </a:rPr>
              <a:t>м.р</a:t>
            </a:r>
            <a:r>
              <a:rPr lang="ru-RU" altLang="ru-RU" sz="13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95" name="Прямоугольник 17"/>
          <p:cNvSpPr>
            <a:spLocks noChangeArrowheads="1"/>
          </p:cNvSpPr>
          <p:nvPr/>
        </p:nvSpPr>
        <p:spPr bwMode="auto">
          <a:xfrm>
            <a:off x="3183803" y="507222"/>
            <a:ext cx="2723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во вторую смену</a:t>
            </a:r>
          </a:p>
        </p:txBody>
      </p:sp>
      <p:sp>
        <p:nvSpPr>
          <p:cNvPr id="96" name="Прямоугольник 22"/>
          <p:cNvSpPr>
            <a:spLocks noChangeArrowheads="1"/>
          </p:cNvSpPr>
          <p:nvPr/>
        </p:nvSpPr>
        <p:spPr bwMode="auto">
          <a:xfrm>
            <a:off x="3119712" y="2253470"/>
            <a:ext cx="2839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обучающихся во вторую смену  выше среднего  показателя </a:t>
            </a: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Прямоугольник 23"/>
          <p:cNvSpPr>
            <a:spLocks noChangeArrowheads="1"/>
          </p:cNvSpPr>
          <p:nvPr/>
        </p:nvSpPr>
        <p:spPr bwMode="auto">
          <a:xfrm>
            <a:off x="3304030" y="2747338"/>
            <a:ext cx="2268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19,88%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rgbClr val="1F497D"/>
                </a:solidFill>
              </a:rPr>
              <a:t>Городищенский </a:t>
            </a:r>
            <a:r>
              <a:rPr lang="ru-RU" sz="1200" dirty="0" err="1">
                <a:solidFill>
                  <a:srgbClr val="1F497D"/>
                </a:solidFill>
              </a:rPr>
              <a:t>м.р</a:t>
            </a:r>
            <a:r>
              <a:rPr lang="ru-RU" sz="1200" dirty="0">
                <a:solidFill>
                  <a:srgbClr val="1F497D"/>
                </a:solidFill>
              </a:rPr>
              <a:t>.</a:t>
            </a:r>
            <a:endParaRPr lang="ru-RU" dirty="0"/>
          </a:p>
        </p:txBody>
      </p:sp>
      <p:sp>
        <p:nvSpPr>
          <p:cNvPr id="98" name="Прямоугольник 166"/>
          <p:cNvSpPr>
            <a:spLocks noChangeArrowheads="1"/>
          </p:cNvSpPr>
          <p:nvPr/>
        </p:nvSpPr>
        <p:spPr bwMode="auto">
          <a:xfrm>
            <a:off x="3405319" y="3055020"/>
            <a:ext cx="196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9,65%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rgbClr val="1F497D"/>
                </a:solidFill>
              </a:rPr>
              <a:t>Калачевский </a:t>
            </a:r>
            <a:r>
              <a:rPr lang="ru-RU" sz="1200" dirty="0" err="1">
                <a:solidFill>
                  <a:srgbClr val="1F497D"/>
                </a:solidFill>
              </a:rPr>
              <a:t>м.р</a:t>
            </a:r>
            <a:r>
              <a:rPr lang="ru-RU" sz="1200" dirty="0">
                <a:solidFill>
                  <a:srgbClr val="1F497D"/>
                </a:solidFill>
              </a:rPr>
              <a:t>.</a:t>
            </a:r>
            <a:endParaRPr lang="ru-RU" dirty="0"/>
          </a:p>
        </p:txBody>
      </p:sp>
      <p:sp>
        <p:nvSpPr>
          <p:cNvPr id="99" name="Прямоугольник 167"/>
          <p:cNvSpPr>
            <a:spLocks noChangeArrowheads="1"/>
          </p:cNvSpPr>
          <p:nvPr/>
        </p:nvSpPr>
        <p:spPr bwMode="auto">
          <a:xfrm>
            <a:off x="3309647" y="3374812"/>
            <a:ext cx="2176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15,07%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rgbClr val="1F497D"/>
                </a:solidFill>
              </a:rPr>
              <a:t>Палласовский </a:t>
            </a:r>
            <a:r>
              <a:rPr lang="ru-RU" sz="1200" dirty="0" err="1">
                <a:solidFill>
                  <a:srgbClr val="1F497D"/>
                </a:solidFill>
              </a:rPr>
              <a:t>м.р</a:t>
            </a:r>
            <a:r>
              <a:rPr lang="ru-RU" sz="1200" dirty="0">
                <a:solidFill>
                  <a:srgbClr val="1F497D"/>
                </a:solidFill>
              </a:rPr>
              <a:t>.</a:t>
            </a:r>
            <a:endParaRPr lang="ru-RU" dirty="0"/>
          </a:p>
        </p:txBody>
      </p:sp>
      <p:sp>
        <p:nvSpPr>
          <p:cNvPr id="100" name="Прямоугольник 168"/>
          <p:cNvSpPr>
            <a:spLocks noChangeArrowheads="1"/>
          </p:cNvSpPr>
          <p:nvPr/>
        </p:nvSpPr>
        <p:spPr bwMode="auto">
          <a:xfrm>
            <a:off x="3353643" y="3715794"/>
            <a:ext cx="1685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14,81%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rgbClr val="1F497D"/>
                </a:solidFill>
              </a:rPr>
              <a:t>г. Волгоград</a:t>
            </a:r>
            <a:endParaRPr lang="ru-RU" dirty="0"/>
          </a:p>
        </p:txBody>
      </p:sp>
      <p:pic>
        <p:nvPicPr>
          <p:cNvPr id="102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Заголовок 1"/>
          <p:cNvSpPr txBox="1">
            <a:spLocks/>
          </p:cNvSpPr>
          <p:nvPr/>
        </p:nvSpPr>
        <p:spPr>
          <a:xfrm>
            <a:off x="1019175" y="155575"/>
            <a:ext cx="565150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0434" y="1072901"/>
            <a:ext cx="12826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школы </a:t>
            </a:r>
            <a:r>
              <a:rPr lang="ru-RU" sz="1200" dirty="0">
                <a:solidFill>
                  <a:srgbClr val="1F497D"/>
                </a:solidFill>
              </a:rPr>
              <a:t>(17,8 %)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05508" y="1518811"/>
            <a:ext cx="9730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1F497D"/>
                </a:solidFill>
              </a:rPr>
              <a:t>20 093 </a:t>
            </a:r>
            <a:endParaRPr lang="ru-RU" sz="1400" dirty="0" smtClean="0">
              <a:solidFill>
                <a:srgbClr val="1F497D"/>
              </a:solidFill>
            </a:endParaRPr>
          </a:p>
          <a:p>
            <a:pPr lvl="0" algn="ctr"/>
            <a:r>
              <a:rPr lang="ru-RU" sz="1200" dirty="0" smtClean="0">
                <a:solidFill>
                  <a:srgbClr val="1F497D"/>
                </a:solidFill>
              </a:rPr>
              <a:t>чел</a:t>
            </a:r>
            <a:r>
              <a:rPr lang="ru-RU" sz="1200" dirty="0">
                <a:solidFill>
                  <a:srgbClr val="1F497D"/>
                </a:solidFill>
              </a:rPr>
              <a:t>. (7,7%)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32120" y="1021273"/>
            <a:ext cx="13334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sz="12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муниципальных районах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411244" y="1569199"/>
            <a:ext cx="1553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12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городских округах</a:t>
            </a:r>
            <a:endParaRPr lang="ru-RU" dirty="0"/>
          </a:p>
        </p:txBody>
      </p:sp>
      <p:sp>
        <p:nvSpPr>
          <p:cNvPr id="112" name="Левая фигурная скобка 111"/>
          <p:cNvSpPr/>
          <p:nvPr/>
        </p:nvSpPr>
        <p:spPr>
          <a:xfrm rot="10800000">
            <a:off x="4298692" y="1102592"/>
            <a:ext cx="255634" cy="929605"/>
          </a:xfrm>
          <a:prstGeom prst="leftBrace">
            <a:avLst>
              <a:gd name="adj1" fmla="val 93962"/>
              <a:gd name="adj2" fmla="val 51710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4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19175" y="155575"/>
            <a:ext cx="565150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31749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4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1810" name="AutoShape 154" descr="https://www.fingram39.ru/upload/iblock/da9/da95f44a100f95efe869331cffac9201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5503789" y="104793"/>
            <a:ext cx="6638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048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</a:t>
            </a:r>
            <a:r>
              <a:rPr lang="ru-RU" sz="20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"Современная </a:t>
            </a: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школа"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24625" y="5748338"/>
            <a:ext cx="5214938" cy="27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регионального банка данных о детях с ОВЗ  и инвалидностью</a:t>
            </a: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5881688" y="1143000"/>
            <a:ext cx="4759325" cy="560388"/>
          </a:xfrm>
          <a:prstGeom prst="rect">
            <a:avLst/>
          </a:prstGeom>
          <a:solidFill>
            <a:srgbClr val="7030A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250825" y="1196975"/>
            <a:ext cx="3744913" cy="12239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Прямоугольник 25"/>
          <p:cNvSpPr/>
          <p:nvPr/>
        </p:nvSpPr>
        <p:spPr>
          <a:xfrm>
            <a:off x="3736975" y="571500"/>
            <a:ext cx="8145463" cy="5000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665788" y="3001963"/>
            <a:ext cx="1287462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ранняя помощь детям от 0 до 3 лет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</a:t>
            </a:r>
          </a:p>
        </p:txBody>
      </p:sp>
      <p:sp>
        <p:nvSpPr>
          <p:cNvPr id="103" name="Text Box 68"/>
          <p:cNvSpPr txBox="1">
            <a:spLocks noChangeArrowheads="1"/>
          </p:cNvSpPr>
          <p:nvPr/>
        </p:nvSpPr>
        <p:spPr bwMode="auto">
          <a:xfrm>
            <a:off x="622300" y="5430838"/>
            <a:ext cx="164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интеллектуальные нарушения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622300" y="5911850"/>
            <a:ext cx="208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нарушения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слуха</a:t>
            </a: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2879725" y="5468938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дисфункции речи</a:t>
            </a:r>
          </a:p>
        </p:txBody>
      </p:sp>
      <p:sp>
        <p:nvSpPr>
          <p:cNvPr id="106" name="Text Box 71"/>
          <p:cNvSpPr txBox="1">
            <a:spLocks noChangeArrowheads="1"/>
          </p:cNvSpPr>
          <p:nvPr/>
        </p:nvSpPr>
        <p:spPr bwMode="auto">
          <a:xfrm>
            <a:off x="604838" y="6378575"/>
            <a:ext cx="21605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нарушения зрения</a:t>
            </a:r>
          </a:p>
        </p:txBody>
      </p:sp>
      <p:pic>
        <p:nvPicPr>
          <p:cNvPr id="107" name="Picture 27" descr="222_volgogradskaya-obla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5119688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Рисунок 3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933575"/>
            <a:ext cx="2667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92954" y="2931283"/>
            <a:ext cx="297398" cy="292686"/>
          </a:xfrm>
          <a:prstGeom prst="rect">
            <a:avLst/>
          </a:prstGeom>
        </p:spPr>
      </p:pic>
      <p:pic>
        <p:nvPicPr>
          <p:cNvPr id="112" name="Рисунок 3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795713"/>
            <a:ext cx="3127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766836" y="1690786"/>
            <a:ext cx="297398" cy="292686"/>
          </a:xfrm>
          <a:prstGeom prst="rect">
            <a:avLst/>
          </a:prstGeom>
        </p:spPr>
      </p:pic>
      <p:pic>
        <p:nvPicPr>
          <p:cNvPr id="114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392335" y="1069854"/>
            <a:ext cx="297398" cy="292686"/>
          </a:xfrm>
          <a:prstGeom prst="rect">
            <a:avLst/>
          </a:prstGeom>
        </p:spPr>
      </p:pic>
      <p:pic>
        <p:nvPicPr>
          <p:cNvPr id="115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892128" y="1255860"/>
            <a:ext cx="297398" cy="292686"/>
          </a:xfrm>
          <a:prstGeom prst="rect">
            <a:avLst/>
          </a:prstGeom>
        </p:spPr>
      </p:pic>
      <p:pic>
        <p:nvPicPr>
          <p:cNvPr id="116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0996" y="1255860"/>
            <a:ext cx="297398" cy="292686"/>
          </a:xfrm>
          <a:prstGeom prst="rect">
            <a:avLst/>
          </a:prstGeom>
        </p:spPr>
      </p:pic>
      <p:pic>
        <p:nvPicPr>
          <p:cNvPr id="117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43746" y="1069854"/>
            <a:ext cx="297398" cy="292686"/>
          </a:xfrm>
          <a:prstGeom prst="rect">
            <a:avLst/>
          </a:prstGeom>
        </p:spPr>
      </p:pic>
      <p:pic>
        <p:nvPicPr>
          <p:cNvPr id="119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956289" y="2310351"/>
            <a:ext cx="297398" cy="292686"/>
          </a:xfrm>
          <a:prstGeom prst="rect">
            <a:avLst/>
          </a:prstGeom>
        </p:spPr>
      </p:pic>
      <p:pic>
        <p:nvPicPr>
          <p:cNvPr id="121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518040" y="3613762"/>
            <a:ext cx="297398" cy="292686"/>
          </a:xfrm>
          <a:prstGeom prst="rect">
            <a:avLst/>
          </a:prstGeom>
        </p:spPr>
      </p:pic>
      <p:pic>
        <p:nvPicPr>
          <p:cNvPr id="122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704878" y="3861314"/>
            <a:ext cx="297398" cy="292686"/>
          </a:xfrm>
          <a:prstGeom prst="rect">
            <a:avLst/>
          </a:prstGeom>
        </p:spPr>
      </p:pic>
      <p:pic>
        <p:nvPicPr>
          <p:cNvPr id="124" name="Рисунок 32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766836" y="2745277"/>
            <a:ext cx="297398" cy="292686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372" b="13919"/>
          <a:stretch/>
        </p:blipFill>
        <p:spPr>
          <a:xfrm>
            <a:off x="2451868" y="5971158"/>
            <a:ext cx="501746" cy="289694"/>
          </a:xfrm>
          <a:prstGeom prst="rect">
            <a:avLst/>
          </a:prstGeom>
        </p:spPr>
      </p:pic>
      <p:sp>
        <p:nvSpPr>
          <p:cNvPr id="128" name="Text Box 91"/>
          <p:cNvSpPr txBox="1">
            <a:spLocks noChangeArrowheads="1"/>
          </p:cNvSpPr>
          <p:nvPr/>
        </p:nvSpPr>
        <p:spPr bwMode="auto">
          <a:xfrm>
            <a:off x="2862263" y="5783263"/>
            <a:ext cx="2303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дистанционного обучения (по всем видам ограничений)</a:t>
            </a:r>
          </a:p>
        </p:txBody>
      </p:sp>
      <p:sp>
        <p:nvSpPr>
          <p:cNvPr id="129" name="Text Box 94"/>
          <p:cNvSpPr txBox="1">
            <a:spLocks noChangeArrowheads="1"/>
          </p:cNvSpPr>
          <p:nvPr/>
        </p:nvSpPr>
        <p:spPr bwMode="auto">
          <a:xfrm>
            <a:off x="2808288" y="6397625"/>
            <a:ext cx="264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ресурсные центры инклюзивного образования </a:t>
            </a:r>
          </a:p>
        </p:txBody>
      </p:sp>
      <p:sp>
        <p:nvSpPr>
          <p:cNvPr id="131" name="AutoShape 102"/>
          <p:cNvSpPr>
            <a:spLocks noChangeArrowheads="1"/>
          </p:cNvSpPr>
          <p:nvPr/>
        </p:nvSpPr>
        <p:spPr bwMode="auto">
          <a:xfrm>
            <a:off x="2093913" y="3716338"/>
            <a:ext cx="357187" cy="357187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TextBox 99"/>
          <p:cNvSpPr txBox="1">
            <a:spLocks noChangeArrowheads="1"/>
          </p:cNvSpPr>
          <p:nvPr/>
        </p:nvSpPr>
        <p:spPr bwMode="auto">
          <a:xfrm>
            <a:off x="3650476" y="526159"/>
            <a:ext cx="8431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целостной системы специального образования детей-инвалидов </a:t>
            </a:r>
          </a:p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учетом их особых образовательных потребностей</a:t>
            </a: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5063" y="5501496"/>
            <a:ext cx="379779" cy="376916"/>
          </a:xfrm>
          <a:prstGeom prst="rect">
            <a:avLst/>
          </a:prstGeom>
        </p:spPr>
      </p:pic>
      <p:pic>
        <p:nvPicPr>
          <p:cNvPr id="134" name="Рисунок 3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873750"/>
            <a:ext cx="4778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Рисунок 3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307138"/>
            <a:ext cx="431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Рисунок 3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468938"/>
            <a:ext cx="447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Rectangle 105"/>
          <p:cNvSpPr>
            <a:spLocks noChangeArrowheads="1"/>
          </p:cNvSpPr>
          <p:nvPr/>
        </p:nvSpPr>
        <p:spPr bwMode="auto">
          <a:xfrm>
            <a:off x="-49213" y="5502275"/>
            <a:ext cx="4413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8" name="Rectangle 106"/>
          <p:cNvSpPr>
            <a:spLocks noChangeArrowheads="1"/>
          </p:cNvSpPr>
          <p:nvPr/>
        </p:nvSpPr>
        <p:spPr bwMode="auto">
          <a:xfrm>
            <a:off x="23813" y="5918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" name="Rectangle 107"/>
          <p:cNvSpPr>
            <a:spLocks noChangeArrowheads="1"/>
          </p:cNvSpPr>
          <p:nvPr/>
        </p:nvSpPr>
        <p:spPr bwMode="auto">
          <a:xfrm>
            <a:off x="23813" y="6307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0" name="Rectangle 108"/>
          <p:cNvSpPr>
            <a:spLocks noChangeArrowheads="1"/>
          </p:cNvSpPr>
          <p:nvPr/>
        </p:nvSpPr>
        <p:spPr bwMode="auto">
          <a:xfrm>
            <a:off x="2209800" y="54689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2165350" y="591185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42" name="Picture 145" descr="86528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166808" y="2074058"/>
            <a:ext cx="1143000" cy="114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3" name="Picture 146" descr="mother-changing-baby-clothes_318-59144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593596" y="1858158"/>
            <a:ext cx="1130300" cy="11303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4" name="Picture 148" descr="graduate-receiving-his-diploma_318-58843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238621" y="1929595"/>
            <a:ext cx="1071562" cy="10715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5" name="Picture 149" descr="Science-Classroom-icon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738433" y="1929595"/>
            <a:ext cx="1057275" cy="10588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6" name="AutoShape 102"/>
          <p:cNvSpPr>
            <a:spLocks noChangeArrowheads="1"/>
          </p:cNvSpPr>
          <p:nvPr/>
        </p:nvSpPr>
        <p:spPr bwMode="auto">
          <a:xfrm>
            <a:off x="1450975" y="1857375"/>
            <a:ext cx="357188" cy="357188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AutoShape 102"/>
          <p:cNvSpPr>
            <a:spLocks noChangeArrowheads="1"/>
          </p:cNvSpPr>
          <p:nvPr/>
        </p:nvSpPr>
        <p:spPr bwMode="auto">
          <a:xfrm>
            <a:off x="2308225" y="3071813"/>
            <a:ext cx="357188" cy="358775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AutoShape 102"/>
          <p:cNvSpPr>
            <a:spLocks noChangeArrowheads="1"/>
          </p:cNvSpPr>
          <p:nvPr/>
        </p:nvSpPr>
        <p:spPr bwMode="auto">
          <a:xfrm>
            <a:off x="1522413" y="3214688"/>
            <a:ext cx="357187" cy="358775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AutoShape 102"/>
          <p:cNvSpPr>
            <a:spLocks noChangeArrowheads="1"/>
          </p:cNvSpPr>
          <p:nvPr/>
        </p:nvSpPr>
        <p:spPr bwMode="auto">
          <a:xfrm>
            <a:off x="3236913" y="3143250"/>
            <a:ext cx="357187" cy="358775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AutoShape 102"/>
          <p:cNvSpPr>
            <a:spLocks noChangeArrowheads="1"/>
          </p:cNvSpPr>
          <p:nvPr/>
        </p:nvSpPr>
        <p:spPr bwMode="auto">
          <a:xfrm>
            <a:off x="2736850" y="3000375"/>
            <a:ext cx="357188" cy="357188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AutoShape 102"/>
          <p:cNvSpPr>
            <a:spLocks noChangeArrowheads="1"/>
          </p:cNvSpPr>
          <p:nvPr/>
        </p:nvSpPr>
        <p:spPr bwMode="auto">
          <a:xfrm>
            <a:off x="2379663" y="2928938"/>
            <a:ext cx="357187" cy="357187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AutoShape 102"/>
          <p:cNvSpPr>
            <a:spLocks noChangeArrowheads="1"/>
          </p:cNvSpPr>
          <p:nvPr/>
        </p:nvSpPr>
        <p:spPr bwMode="auto">
          <a:xfrm>
            <a:off x="2022475" y="3071813"/>
            <a:ext cx="357188" cy="358775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AutoShape 102"/>
          <p:cNvSpPr>
            <a:spLocks noChangeArrowheads="1"/>
          </p:cNvSpPr>
          <p:nvPr/>
        </p:nvSpPr>
        <p:spPr bwMode="auto">
          <a:xfrm>
            <a:off x="2451100" y="6435725"/>
            <a:ext cx="357188" cy="357188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AutoShape 102"/>
          <p:cNvSpPr>
            <a:spLocks noChangeArrowheads="1"/>
          </p:cNvSpPr>
          <p:nvPr/>
        </p:nvSpPr>
        <p:spPr bwMode="auto">
          <a:xfrm>
            <a:off x="1808163" y="3573463"/>
            <a:ext cx="357187" cy="357187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6" name="Picture 151" descr="H:\социально-экономическое развитие\пиктограммы\say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716588"/>
            <a:ext cx="5715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5951538" y="4491038"/>
            <a:ext cx="5788025" cy="27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Координационного совета по вопросам образования детей-инвалидов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808663" y="3921125"/>
            <a:ext cx="59309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 региональной программы развития  эффективных </a:t>
            </a:r>
          </a:p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практик предпрофессиональной подготовки детей с инвалидностью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951538" y="4848225"/>
            <a:ext cx="5788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разработка и реализация концепции активной поддержки родителей детей-инвалидов для сохранения семейной среды развития и воспитания детей</a:t>
            </a:r>
          </a:p>
        </p:txBody>
      </p:sp>
      <p:pic>
        <p:nvPicPr>
          <p:cNvPr id="160" name="Picture 9" descr="I:\000\1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201738"/>
            <a:ext cx="53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Прямоугольник 160"/>
          <p:cNvSpPr/>
          <p:nvPr/>
        </p:nvSpPr>
        <p:spPr bwMode="auto">
          <a:xfrm>
            <a:off x="7748571" y="1157288"/>
            <a:ext cx="178593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285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детей </a:t>
            </a:r>
          </a:p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школьного </a:t>
            </a:r>
          </a:p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возраста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6145059" y="1154810"/>
            <a:ext cx="192881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359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детей </a:t>
            </a:r>
          </a:p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дошкольного </a:t>
            </a:r>
          </a:p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возраста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9218226" y="1166341"/>
            <a:ext cx="1785938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299 </a:t>
            </a:r>
          </a:p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студентов</a:t>
            </a:r>
          </a:p>
          <a:p>
            <a:pPr marL="0" marR="0" lvl="0" indent="0" algn="ctr" defTabSz="12176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ПОО</a:t>
            </a:r>
          </a:p>
        </p:txBody>
      </p:sp>
      <p:pic>
        <p:nvPicPr>
          <p:cNvPr id="164" name="Picture 152" descr="H:\социально-экономическое развитие\пиктограммы\right_blue_arrow_clip_art_preview.jp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666746" y="2429658"/>
            <a:ext cx="571500" cy="5016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5" name="Picture 152" descr="H:\социально-экономическое развитие\пиктограммы\right_blue_arrow_clip_art_preview.jp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738558" y="2429658"/>
            <a:ext cx="571500" cy="5016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6" name="Picture 152" descr="H:\социально-экономическое развитие\пиктограммы\right_blue_arrow_clip_art_preview.jp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238371" y="2429658"/>
            <a:ext cx="571500" cy="5016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7" name="Picture 152" descr="H:\социально-экономическое развитие\пиктограммы\right_blue_arrow_clip_art_preview.jp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167308" y="2429658"/>
            <a:ext cx="571500" cy="5000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8" name="Скругленный прямоугольник 167"/>
          <p:cNvSpPr/>
          <p:nvPr/>
        </p:nvSpPr>
        <p:spPr>
          <a:xfrm>
            <a:off x="7024688" y="3000375"/>
            <a:ext cx="2928937" cy="501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обучение, воспитание,  </a:t>
            </a:r>
          </a:p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предпрофессиональная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подготовка</a:t>
            </a: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10025063" y="3000375"/>
            <a:ext cx="1643062" cy="501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профессиональное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обучение</a:t>
            </a:r>
          </a:p>
        </p:txBody>
      </p:sp>
      <p:pic>
        <p:nvPicPr>
          <p:cNvPr id="170" name="Picture 155" descr="H:\социально-экономическое развитие\пиктограммы\da95f44a100f95efe869331cffac920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811713"/>
            <a:ext cx="7334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156" descr="H:\социально-экономическое развитие\пиктограммы\011_komitet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406900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Объект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787775"/>
            <a:ext cx="8937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3" name="Группа 127"/>
          <p:cNvGrpSpPr>
            <a:grpSpLocks/>
          </p:cNvGrpSpPr>
          <p:nvPr/>
        </p:nvGrpSpPr>
        <p:grpSpPr bwMode="auto">
          <a:xfrm>
            <a:off x="2379663" y="3214688"/>
            <a:ext cx="1071562" cy="738187"/>
            <a:chOff x="4380694" y="3858422"/>
            <a:chExt cx="936252" cy="737878"/>
          </a:xfrm>
        </p:grpSpPr>
        <p:pic>
          <p:nvPicPr>
            <p:cNvPr id="174" name="Рисунок 324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4737884" y="4072735"/>
              <a:ext cx="272615" cy="328843"/>
            </a:xfrm>
            <a:prstGeom prst="rect">
              <a:avLst/>
            </a:prstGeom>
          </p:spPr>
        </p:pic>
        <p:pic>
          <p:nvPicPr>
            <p:cNvPr id="175" name="Рисунок 31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252" y="4267457"/>
              <a:ext cx="333196" cy="32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Text Box 79"/>
            <p:cNvSpPr txBox="1">
              <a:spLocks noChangeArrowheads="1"/>
            </p:cNvSpPr>
            <p:nvPr/>
          </p:nvSpPr>
          <p:spPr bwMode="auto">
            <a:xfrm>
              <a:off x="4380694" y="3858422"/>
              <a:ext cx="93625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Волжский</a:t>
              </a:r>
            </a:p>
          </p:txBody>
        </p:sp>
        <p:sp>
          <p:nvSpPr>
            <p:cNvPr id="177" name="Кольцо 176"/>
            <p:cNvSpPr/>
            <p:nvPr/>
          </p:nvSpPr>
          <p:spPr>
            <a:xfrm>
              <a:off x="4452820" y="4072644"/>
              <a:ext cx="285730" cy="307846"/>
            </a:xfrm>
            <a:prstGeom prst="don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8" name="Группа 121"/>
          <p:cNvGrpSpPr>
            <a:grpSpLocks/>
          </p:cNvGrpSpPr>
          <p:nvPr/>
        </p:nvGrpSpPr>
        <p:grpSpPr bwMode="auto">
          <a:xfrm>
            <a:off x="1736725" y="3071813"/>
            <a:ext cx="1357313" cy="715962"/>
            <a:chOff x="4380694" y="4929992"/>
            <a:chExt cx="1357322" cy="714380"/>
          </a:xfrm>
        </p:grpSpPr>
        <p:sp>
          <p:nvSpPr>
            <p:cNvPr id="179" name="Кольцо 178"/>
            <p:cNvSpPr/>
            <p:nvPr/>
          </p:nvSpPr>
          <p:spPr>
            <a:xfrm>
              <a:off x="4809322" y="5215111"/>
              <a:ext cx="428628" cy="429261"/>
            </a:xfrm>
            <a:prstGeom prst="don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TextBox 120"/>
            <p:cNvSpPr txBox="1">
              <a:spLocks noChangeArrowheads="1"/>
            </p:cNvSpPr>
            <p:nvPr/>
          </p:nvSpPr>
          <p:spPr bwMode="auto">
            <a:xfrm>
              <a:off x="4380694" y="4929992"/>
              <a:ext cx="135732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Волгоград</a:t>
              </a:r>
            </a:p>
          </p:txBody>
        </p:sp>
      </p:grpSp>
      <p:pic>
        <p:nvPicPr>
          <p:cNvPr id="181" name="Рисунок 180"/>
          <p:cNvPicPr>
            <a:picLocks noChangeAspect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4678" y="3644108"/>
            <a:ext cx="287922" cy="285752"/>
          </a:xfrm>
          <a:prstGeom prst="rect">
            <a:avLst/>
          </a:prstGeom>
        </p:spPr>
      </p:pic>
      <p:pic>
        <p:nvPicPr>
          <p:cNvPr id="182" name="Рисунок 3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286125"/>
            <a:ext cx="3571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4678" y="2858290"/>
            <a:ext cx="287923" cy="285752"/>
          </a:xfrm>
          <a:prstGeom prst="rect">
            <a:avLst/>
          </a:prstGeom>
        </p:spPr>
      </p:pic>
      <p:pic>
        <p:nvPicPr>
          <p:cNvPr id="184" name="Рисунок 183"/>
          <p:cNvPicPr>
            <a:picLocks noChangeAspect="1"/>
          </p:cNvPicPr>
          <p:nvPr/>
        </p:nvPicPr>
        <p:blipFill>
          <a:blip r:embed="rId2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050" y="3001166"/>
            <a:ext cx="338141" cy="335592"/>
          </a:xfrm>
          <a:prstGeom prst="rect">
            <a:avLst/>
          </a:prstGeom>
        </p:spPr>
      </p:pic>
      <p:sp>
        <p:nvSpPr>
          <p:cNvPr id="185" name="TextBox 128"/>
          <p:cNvSpPr txBox="1">
            <a:spLocks noChangeArrowheads="1"/>
          </p:cNvSpPr>
          <p:nvPr/>
        </p:nvSpPr>
        <p:spPr bwMode="auto">
          <a:xfrm>
            <a:off x="3094038" y="4570413"/>
            <a:ext cx="1643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 – 757,2  млн.руб./год</a:t>
            </a:r>
          </a:p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381750" y="5383213"/>
            <a:ext cx="5357813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регионального ресурсного центра  ранней помощи детям </a:t>
            </a:r>
          </a:p>
        </p:txBody>
      </p:sp>
      <p:pic>
        <p:nvPicPr>
          <p:cNvPr id="187" name="Picture 3" descr="H:\социально-экономическое развитие\пиктограммы\depositphotos_21745911-stock-illustration-mother-and-child-sign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5311775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Скругленный прямоугольник 187"/>
          <p:cNvSpPr/>
          <p:nvPr/>
        </p:nvSpPr>
        <p:spPr>
          <a:xfrm>
            <a:off x="8880475" y="3502025"/>
            <a:ext cx="2786063" cy="2143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чемпионат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"</a:t>
            </a:r>
            <a:r>
              <a:rPr kumimoji="0" 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Абилимпикс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"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9" name="Picture 2" descr="H:\социально-экономическое развитие\пиктограммы\доступная-среда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175375"/>
            <a:ext cx="121443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89" descr="H:\социально-экономическое развитие\пиктограммы\unnamed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3" y="61452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Выноска со стрелкой вниз 190"/>
          <p:cNvSpPr/>
          <p:nvPr/>
        </p:nvSpPr>
        <p:spPr>
          <a:xfrm>
            <a:off x="6667500" y="6073775"/>
            <a:ext cx="5072063" cy="285750"/>
          </a:xfrm>
          <a:prstGeom prst="downArrowCallout">
            <a:avLst>
              <a:gd name="adj1" fmla="val 18332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2" name="Picture 2" descr="H:\социально-экономическое развитие\пиктограммы\logot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6359525"/>
            <a:ext cx="4206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25"/>
          <p:cNvSpPr/>
          <p:nvPr/>
        </p:nvSpPr>
        <p:spPr>
          <a:xfrm>
            <a:off x="5451475" y="1101725"/>
            <a:ext cx="6626225" cy="5637213"/>
          </a:xfrm>
          <a:prstGeom prst="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25"/>
          <p:cNvSpPr/>
          <p:nvPr/>
        </p:nvSpPr>
        <p:spPr>
          <a:xfrm>
            <a:off x="204787" y="1101725"/>
            <a:ext cx="5170849" cy="5618163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325" y="6210300"/>
            <a:ext cx="6556375" cy="509588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общеобразовательных организаций, успешно продемонстрировавших высокий уровень владения цифровыми навыками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19738" y="5789613"/>
            <a:ext cx="6394450" cy="508437"/>
          </a:xfrm>
          <a:prstGeom prst="rect">
            <a:avLst/>
          </a:prstGeom>
          <a:noFill/>
        </p:spPr>
        <p:txBody>
          <a:bodyPr lIns="76800" tIns="38400" rIns="76800" bIns="38400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  обеспечены доступом к сети Интернет  с высокой скоростью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менее 100 Мбит/с в городских школах, не менее 50 Мбит/с в сельских школах)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664200" y="3770313"/>
            <a:ext cx="3005138" cy="2921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lIns="76800" tIns="38400" rIns="76800" bIns="38400"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обеспечивающий блок</a:t>
            </a:r>
            <a:endParaRPr lang="ru-RU" sz="1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8818563" y="3770313"/>
            <a:ext cx="2982912" cy="293687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lIns="76800" tIns="38400" rIns="76800" bIns="38400"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блок</a:t>
            </a:r>
            <a:endParaRPr lang="ru-RU" sz="1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43575" y="5108575"/>
            <a:ext cx="31226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технологии управления финансами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отчетность </a:t>
            </a:r>
          </a:p>
        </p:txBody>
      </p:sp>
      <p:sp>
        <p:nvSpPr>
          <p:cNvPr id="29" name="Прямоугольник 27"/>
          <p:cNvSpPr>
            <a:spLocks noChangeArrowheads="1"/>
          </p:cNvSpPr>
          <p:nvPr/>
        </p:nvSpPr>
        <p:spPr bwMode="auto">
          <a:xfrm>
            <a:off x="563153" y="5002715"/>
            <a:ext cx="251310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школьный информационно-библиотечный центр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353735" y="1125538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66,0%</a:t>
            </a:r>
          </a:p>
        </p:txBody>
      </p:sp>
      <p:sp>
        <p:nvSpPr>
          <p:cNvPr id="112" name="Прямоугольник 25"/>
          <p:cNvSpPr/>
          <p:nvPr/>
        </p:nvSpPr>
        <p:spPr>
          <a:xfrm>
            <a:off x="233362" y="652541"/>
            <a:ext cx="5142274" cy="35877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22438" y="1166236"/>
            <a:ext cx="3403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 используют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широкополосный доступ к сети Интернет 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230982" y="636437"/>
            <a:ext cx="50688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образовательная среда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5419725" y="1106488"/>
            <a:ext cx="667861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создание к 2024 году современной и безопасной цифровой образовательной среды,  обеспечивающей высокое качество и  доступность образования всех видов и уровней </a:t>
            </a:r>
          </a:p>
        </p:txBody>
      </p:sp>
      <p:sp>
        <p:nvSpPr>
          <p:cNvPr id="172" name="Прямоугольник 25"/>
          <p:cNvSpPr/>
          <p:nvPr/>
        </p:nvSpPr>
        <p:spPr>
          <a:xfrm>
            <a:off x="5453063" y="658813"/>
            <a:ext cx="6626225" cy="35877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5759450" y="641350"/>
            <a:ext cx="60150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образовательной среды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415338" y="1844675"/>
            <a:ext cx="33861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документооборота, отчетности, бухгалтерии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8420100" y="2371725"/>
            <a:ext cx="38052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Цифровизация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процесса обучения с выходом на индивидуальные траектории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453438" y="2865438"/>
            <a:ext cx="25098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Непрерывное обучение педагога он-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33836" name="Группа 151"/>
          <p:cNvGrpSpPr>
            <a:grpSpLocks/>
          </p:cNvGrpSpPr>
          <p:nvPr/>
        </p:nvGrpSpPr>
        <p:grpSpPr bwMode="auto">
          <a:xfrm>
            <a:off x="5673725" y="1965325"/>
            <a:ext cx="1987550" cy="1444625"/>
            <a:chOff x="5829070" y="3098625"/>
            <a:chExt cx="1987294" cy="1444945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898911" y="3443189"/>
              <a:ext cx="1119044" cy="522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цифровые 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технологии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3372" b="13919"/>
            <a:stretch/>
          </p:blipFill>
          <p:spPr>
            <a:xfrm>
              <a:off x="5829070" y="3098625"/>
              <a:ext cx="1987294" cy="1444945"/>
            </a:xfrm>
            <a:prstGeom prst="rect">
              <a:avLst/>
            </a:prstGeom>
          </p:spPr>
        </p:pic>
      </p:grpSp>
      <p:cxnSp>
        <p:nvCxnSpPr>
          <p:cNvPr id="170" name="Прямая со стрелкой 169"/>
          <p:cNvCxnSpPr>
            <a:stCxn id="151" idx="3"/>
            <a:endCxn id="140" idx="1"/>
          </p:cNvCxnSpPr>
          <p:nvPr/>
        </p:nvCxnSpPr>
        <p:spPr>
          <a:xfrm flipV="1">
            <a:off x="7661275" y="2106613"/>
            <a:ext cx="754063" cy="58102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>
            <a:stCxn id="151" idx="3"/>
            <a:endCxn id="147" idx="1"/>
          </p:cNvCxnSpPr>
          <p:nvPr/>
        </p:nvCxnSpPr>
        <p:spPr>
          <a:xfrm flipV="1">
            <a:off x="7661275" y="2633663"/>
            <a:ext cx="758825" cy="539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>
            <a:stCxn id="151" idx="3"/>
            <a:endCxn id="148" idx="1"/>
          </p:cNvCxnSpPr>
          <p:nvPr/>
        </p:nvCxnSpPr>
        <p:spPr>
          <a:xfrm>
            <a:off x="7661275" y="2687638"/>
            <a:ext cx="792163" cy="4397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5727699" y="4400550"/>
            <a:ext cx="3005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оптоволокно +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Мбит/с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 Мбит/с)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трафик </a:t>
            </a:r>
          </a:p>
        </p:txBody>
      </p:sp>
      <p:grpSp>
        <p:nvGrpSpPr>
          <p:cNvPr id="33841" name="Группа 26623"/>
          <p:cNvGrpSpPr>
            <a:grpSpLocks/>
          </p:cNvGrpSpPr>
          <p:nvPr/>
        </p:nvGrpSpPr>
        <p:grpSpPr bwMode="auto">
          <a:xfrm>
            <a:off x="8936037" y="4090988"/>
            <a:ext cx="2624038" cy="277812"/>
            <a:chOff x="8935357" y="4091463"/>
            <a:chExt cx="2625246" cy="276999"/>
          </a:xfrm>
        </p:grpSpPr>
        <p:sp>
          <p:nvSpPr>
            <p:cNvPr id="33865" name="Прямоугольник 184"/>
            <p:cNvSpPr>
              <a:spLocks noChangeArrowheads="1"/>
            </p:cNvSpPr>
            <p:nvPr/>
          </p:nvSpPr>
          <p:spPr bwMode="auto">
            <a:xfrm>
              <a:off x="9217269" y="4091463"/>
              <a:ext cx="23433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17375E"/>
                  </a:solidFill>
                </a:rPr>
                <a:t>Стандарты сайта, оснащения </a:t>
              </a:r>
            </a:p>
          </p:txBody>
        </p:sp>
        <p:pic>
          <p:nvPicPr>
            <p:cNvPr id="33866" name="Рисунок 19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5357" y="4128860"/>
              <a:ext cx="208517" cy="20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42" name="Группа 190"/>
          <p:cNvGrpSpPr>
            <a:grpSpLocks/>
          </p:cNvGrpSpPr>
          <p:nvPr/>
        </p:nvGrpSpPr>
        <p:grpSpPr bwMode="auto">
          <a:xfrm>
            <a:off x="8937625" y="4406900"/>
            <a:ext cx="2874963" cy="277813"/>
            <a:chOff x="8937151" y="4407242"/>
            <a:chExt cx="2875690" cy="276999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9221386" y="4407242"/>
              <a:ext cx="25914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On-line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модули </a:t>
              </a:r>
            </a:p>
          </p:txBody>
        </p:sp>
        <p:pic>
          <p:nvPicPr>
            <p:cNvPr id="33864" name="Рисунок 19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7151" y="4444320"/>
              <a:ext cx="208517" cy="20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43" name="Группа 26625"/>
          <p:cNvGrpSpPr>
            <a:grpSpLocks/>
          </p:cNvGrpSpPr>
          <p:nvPr/>
        </p:nvGrpSpPr>
        <p:grpSpPr bwMode="auto">
          <a:xfrm>
            <a:off x="8931275" y="4611680"/>
            <a:ext cx="3043238" cy="461665"/>
            <a:chOff x="8931287" y="4612382"/>
            <a:chExt cx="3042545" cy="461369"/>
          </a:xfrm>
        </p:grpSpPr>
        <p:sp>
          <p:nvSpPr>
            <p:cNvPr id="188" name="Прямоугольник 187"/>
            <p:cNvSpPr/>
            <p:nvPr/>
          </p:nvSpPr>
          <p:spPr>
            <a:xfrm>
              <a:off x="9207449" y="4612382"/>
              <a:ext cx="2766383" cy="4613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цифрового образования для детей "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-клуб"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862" name="Рисунок 20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1287" y="4754313"/>
              <a:ext cx="208517" cy="20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44" name="Группа 26627"/>
          <p:cNvGrpSpPr>
            <a:grpSpLocks/>
          </p:cNvGrpSpPr>
          <p:nvPr/>
        </p:nvGrpSpPr>
        <p:grpSpPr bwMode="auto">
          <a:xfrm>
            <a:off x="8931275" y="5013325"/>
            <a:ext cx="3168650" cy="461963"/>
            <a:chOff x="8931287" y="4982930"/>
            <a:chExt cx="3168132" cy="461665"/>
          </a:xfrm>
        </p:grpSpPr>
        <p:sp>
          <p:nvSpPr>
            <p:cNvPr id="33859" name="Прямоугольник 188"/>
            <p:cNvSpPr>
              <a:spLocks noChangeArrowheads="1"/>
            </p:cNvSpPr>
            <p:nvPr/>
          </p:nvSpPr>
          <p:spPr bwMode="auto">
            <a:xfrm>
              <a:off x="9218648" y="4982930"/>
              <a:ext cx="28807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17375E"/>
                  </a:solidFill>
                </a:rPr>
                <a:t>VR\AR\MR + </a:t>
              </a:r>
              <a:r>
                <a:rPr lang="ru-RU" sz="1200">
                  <a:solidFill>
                    <a:srgbClr val="17375E"/>
                  </a:solidFill>
                </a:rPr>
                <a:t>цифровые двойники</a:t>
              </a:r>
            </a:p>
            <a:p>
              <a:r>
                <a:rPr lang="ru-RU" sz="1200">
                  <a:solidFill>
                    <a:srgbClr val="17375E"/>
                  </a:solidFill>
                </a:rPr>
                <a:t>(средства виртуальной реальности)</a:t>
              </a:r>
              <a:endParaRPr lang="ru-RU" sz="1200"/>
            </a:p>
          </p:txBody>
        </p:sp>
        <p:pic>
          <p:nvPicPr>
            <p:cNvPr id="33860" name="Рисунок 20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1287" y="5064306"/>
              <a:ext cx="208517" cy="20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45" name="Группа 26630"/>
          <p:cNvGrpSpPr>
            <a:grpSpLocks/>
          </p:cNvGrpSpPr>
          <p:nvPr/>
        </p:nvGrpSpPr>
        <p:grpSpPr bwMode="auto">
          <a:xfrm>
            <a:off x="8931276" y="5446709"/>
            <a:ext cx="3043238" cy="461665"/>
            <a:chOff x="8931287" y="5328501"/>
            <a:chExt cx="3042437" cy="462959"/>
          </a:xfrm>
        </p:grpSpPr>
        <p:sp>
          <p:nvSpPr>
            <p:cNvPr id="33857" name="Прямоугольник 189"/>
            <p:cNvSpPr>
              <a:spLocks noChangeArrowheads="1"/>
            </p:cNvSpPr>
            <p:nvPr/>
          </p:nvSpPr>
          <p:spPr bwMode="auto">
            <a:xfrm>
              <a:off x="9234059" y="5328501"/>
              <a:ext cx="2739665" cy="46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rgbClr val="17375E"/>
                  </a:solidFill>
                </a:rPr>
                <a:t>Переподготовка директоров школ, </a:t>
              </a:r>
              <a:r>
                <a:rPr lang="ru-RU" sz="1200" dirty="0" err="1">
                  <a:solidFill>
                    <a:srgbClr val="17375E"/>
                  </a:solidFill>
                </a:rPr>
                <a:t>педработников</a:t>
              </a:r>
              <a:r>
                <a:rPr lang="ru-RU" sz="1200" dirty="0">
                  <a:solidFill>
                    <a:srgbClr val="17375E"/>
                  </a:solidFill>
                </a:rPr>
                <a:t> </a:t>
              </a:r>
            </a:p>
          </p:txBody>
        </p:sp>
        <p:pic>
          <p:nvPicPr>
            <p:cNvPr id="33858" name="Рисунок 20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1287" y="5444595"/>
              <a:ext cx="208517" cy="20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46" name="Прямоугольник 26635"/>
          <p:cNvSpPr>
            <a:spLocks noChangeArrowheads="1"/>
          </p:cNvSpPr>
          <p:nvPr/>
        </p:nvSpPr>
        <p:spPr bwMode="auto">
          <a:xfrm>
            <a:off x="5916613" y="4114800"/>
            <a:ext cx="1582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17375E"/>
                </a:solidFill>
              </a:rPr>
              <a:t>Инфраструктурная </a:t>
            </a:r>
          </a:p>
        </p:txBody>
      </p:sp>
      <p:sp>
        <p:nvSpPr>
          <p:cNvPr id="33847" name="Прямоугольник 26637"/>
          <p:cNvSpPr>
            <a:spLocks noChangeArrowheads="1"/>
          </p:cNvSpPr>
          <p:nvPr/>
        </p:nvSpPr>
        <p:spPr bwMode="auto">
          <a:xfrm>
            <a:off x="5868233" y="4814597"/>
            <a:ext cx="2851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17375E"/>
                </a:solidFill>
              </a:rPr>
              <a:t>Организационно-административная </a:t>
            </a:r>
          </a:p>
        </p:txBody>
      </p:sp>
      <p:pic>
        <p:nvPicPr>
          <p:cNvPr id="33848" name="Рисунок 2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2613" y="4157663"/>
            <a:ext cx="2079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49" name="Рисунок 2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4873931"/>
            <a:ext cx="2095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56" y="2925738"/>
            <a:ext cx="799726" cy="83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5" y="2297564"/>
            <a:ext cx="787918" cy="844198"/>
          </a:xfrm>
          <a:prstGeom prst="rect">
            <a:avLst/>
          </a:prstGeom>
        </p:spPr>
      </p:pic>
      <p:pic>
        <p:nvPicPr>
          <p:cNvPr id="92" name="Рисунок 116" descr="Библиотека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24"/>
          <a:stretch>
            <a:fillRect/>
          </a:stretch>
        </p:blipFill>
        <p:spPr bwMode="auto">
          <a:xfrm>
            <a:off x="2968883" y="4909344"/>
            <a:ext cx="2409231" cy="175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102" y="492521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6063" y="5496274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6 534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2313" y="605204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232 550 </a:t>
            </a:r>
            <a:endParaRPr lang="ru-RU" dirty="0"/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1063897" y="5589570"/>
            <a:ext cx="243522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наименования </a:t>
            </a:r>
            <a:r>
              <a:rPr lang="ru-RU" sz="1400" dirty="0">
                <a:solidFill>
                  <a:srgbClr val="002060"/>
                </a:solidFill>
              </a:rPr>
              <a:t>книг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электронном </a:t>
            </a:r>
            <a:r>
              <a:rPr lang="ru-RU" sz="1400" dirty="0" smtClean="0">
                <a:solidFill>
                  <a:srgbClr val="002060"/>
                </a:solidFill>
              </a:rPr>
              <a:t>виде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7" name="Прямоугольник 27"/>
          <p:cNvSpPr>
            <a:spLocks noChangeArrowheads="1"/>
          </p:cNvSpPr>
          <p:nvPr/>
        </p:nvSpPr>
        <p:spPr bwMode="auto">
          <a:xfrm>
            <a:off x="1479365" y="6187741"/>
            <a:ext cx="2435225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книговыдач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8066" y="2399787"/>
            <a:ext cx="3517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управление образовательной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34568" y="4145912"/>
            <a:ext cx="4281081" cy="796050"/>
            <a:chOff x="934568" y="4001896"/>
            <a:chExt cx="4281081" cy="7960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314" y="4001896"/>
              <a:ext cx="763335" cy="796050"/>
            </a:xfrm>
            <a:prstGeom prst="rect">
              <a:avLst/>
            </a:prstGeom>
          </p:spPr>
        </p:pic>
        <p:sp>
          <p:nvSpPr>
            <p:cNvPr id="102" name="Прямоугольник 101"/>
            <p:cNvSpPr/>
            <p:nvPr/>
          </p:nvSpPr>
          <p:spPr>
            <a:xfrm>
              <a:off x="934568" y="4039459"/>
              <a:ext cx="35357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автоматизированная оценка качества образования</a:t>
              </a: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123485" y="2990398"/>
            <a:ext cx="4369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подачи заявлений и зачисления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8815" y="3501802"/>
            <a:ext cx="4847275" cy="874480"/>
            <a:chOff x="458815" y="3307555"/>
            <a:chExt cx="4847275" cy="87448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5" y="3307555"/>
              <a:ext cx="838543" cy="874480"/>
            </a:xfrm>
            <a:prstGeom prst="rect">
              <a:avLst/>
            </a:prstGeom>
          </p:spPr>
        </p:pic>
        <p:sp>
          <p:nvSpPr>
            <p:cNvPr id="105" name="Прямоугольник 104"/>
            <p:cNvSpPr/>
            <p:nvPr/>
          </p:nvSpPr>
          <p:spPr>
            <a:xfrm>
              <a:off x="1263726" y="3424170"/>
              <a:ext cx="40423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 образовательных организаций и 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контингента обучающихся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 bwMode="auto">
          <a:xfrm>
            <a:off x="347200" y="1629594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618912" y="1668981"/>
            <a:ext cx="373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организаций ведут активную работу в ГИС "Образование ВО"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5650" y="-26590"/>
            <a:ext cx="62642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ФЕДЕРАЛЬНЫЙ ПРОЕКТ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ЦИФРОВАЯ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ОБРАЗОВАТЕЛЬНАЯ СРЕДА"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7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Заголовок 1"/>
          <p:cNvSpPr txBox="1">
            <a:spLocks/>
          </p:cNvSpPr>
          <p:nvPr/>
        </p:nvSpPr>
        <p:spPr>
          <a:xfrm>
            <a:off x="1019175" y="155575"/>
            <a:ext cx="565150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7382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4"/>
          <p:cNvSpPr>
            <a:spLocks noChangeArrowheads="1"/>
          </p:cNvSpPr>
          <p:nvPr/>
        </p:nvSpPr>
        <p:spPr bwMode="auto">
          <a:xfrm>
            <a:off x="5519738" y="0"/>
            <a:ext cx="6670675" cy="533400"/>
          </a:xfrm>
          <a:prstGeom prst="rect">
            <a:avLst/>
          </a:prstGeom>
          <a:blipFill dpi="0" rotWithShape="1">
            <a:blip r:embed="rId3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5206770" y="4745301"/>
            <a:ext cx="6911185" cy="2068870"/>
          </a:xfrm>
          <a:prstGeom prst="rect">
            <a:avLst/>
          </a:prstGeom>
          <a:solidFill>
            <a:srgbClr val="E5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29624" y="3754475"/>
            <a:ext cx="5102728" cy="3059695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6456" y="976057"/>
            <a:ext cx="5102728" cy="2401008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26316" y="119063"/>
            <a:ext cx="6441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"УЧИТЕЛЬ БУДУЩЕГО"</a:t>
            </a:r>
          </a:p>
        </p:txBody>
      </p:sp>
      <p:sp>
        <p:nvSpPr>
          <p:cNvPr id="58" name="Прямоугольник 6"/>
          <p:cNvSpPr>
            <a:spLocks noChangeArrowheads="1"/>
          </p:cNvSpPr>
          <p:nvPr/>
        </p:nvSpPr>
        <p:spPr bwMode="auto">
          <a:xfrm>
            <a:off x="5050570" y="525710"/>
            <a:ext cx="7136594" cy="723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6800" tIns="38400" rIns="76800" bIns="384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национальной системы профессионального роста педагогических работников, охватывающей не менее 50 процентов учителей общеобразовательных организаций </a:t>
            </a:r>
          </a:p>
        </p:txBody>
      </p:sp>
      <p:sp>
        <p:nvSpPr>
          <p:cNvPr id="66" name="Прямоугольник 26"/>
          <p:cNvSpPr>
            <a:spLocks noChangeArrowheads="1"/>
          </p:cNvSpPr>
          <p:nvPr/>
        </p:nvSpPr>
        <p:spPr bwMode="auto">
          <a:xfrm>
            <a:off x="1363895" y="3025410"/>
            <a:ext cx="3018734" cy="292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6800" tIns="38400" rIns="76800" bIns="384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</a:rPr>
              <a:t>профессиональных сообществ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13271" y="3792171"/>
            <a:ext cx="4917644" cy="590663"/>
            <a:chOff x="113271" y="3792171"/>
            <a:chExt cx="4917644" cy="590663"/>
          </a:xfrm>
        </p:grpSpPr>
        <p:sp>
          <p:nvSpPr>
            <p:cNvPr id="68" name="Прямоугольник 31"/>
            <p:cNvSpPr>
              <a:spLocks noChangeArrowheads="1"/>
            </p:cNvSpPr>
            <p:nvPr/>
          </p:nvSpPr>
          <p:spPr bwMode="auto">
            <a:xfrm>
              <a:off x="642615" y="3874397"/>
              <a:ext cx="4388300" cy="5084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6800" tIns="38400" rIns="76800" bIns="384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видов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социальной поддержки молодых учителей, проживающих в сельской местности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13271" y="3792171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5535" y="4458725"/>
            <a:ext cx="4925034" cy="723881"/>
            <a:chOff x="125535" y="4458725"/>
            <a:chExt cx="4925034" cy="723881"/>
          </a:xfrm>
        </p:grpSpPr>
        <p:sp>
          <p:nvSpPr>
            <p:cNvPr id="67" name="Прямоугольник 30"/>
            <p:cNvSpPr>
              <a:spLocks noChangeArrowheads="1"/>
            </p:cNvSpPr>
            <p:nvPr/>
          </p:nvSpPr>
          <p:spPr bwMode="auto">
            <a:xfrm>
              <a:off x="641867" y="4458725"/>
              <a:ext cx="4408702" cy="7238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6800" tIns="38400" rIns="76800" bIns="384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ежегодных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конкурсов профессионального мастерства</a:t>
              </a:r>
              <a:r>
                <a:rPr lang="ru-RU" altLang="ru-RU" sz="1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для  разных категорий педагогических работников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25535" y="452512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1000" y="5109895"/>
            <a:ext cx="5095094" cy="597367"/>
            <a:chOff x="51000" y="5109895"/>
            <a:chExt cx="5095094" cy="597367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51000" y="5109895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640627" y="5122487"/>
              <a:ext cx="45054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учителей ежегодно – премии Президента Российской Федерации по </a:t>
              </a:r>
              <a:r>
                <a:rPr lang="ru-RU" altLang="ru-RU" sz="1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200 000</a:t>
              </a:r>
              <a:r>
                <a:rPr lang="ru-RU" altLang="ru-RU" sz="18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</a:rPr>
                <a:t>рублей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047534" y="1226119"/>
            <a:ext cx="3384376" cy="3079922"/>
            <a:chOff x="9050784" y="1242402"/>
            <a:chExt cx="3384376" cy="3079922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9259374" y="1791584"/>
              <a:ext cx="2861832" cy="2530740"/>
            </a:xfrm>
            <a:prstGeom prst="rect">
              <a:avLst/>
            </a:prstGeom>
            <a:solidFill>
              <a:srgbClr val="7030A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Прямоугольник 25"/>
            <p:cNvSpPr/>
            <p:nvPr/>
          </p:nvSpPr>
          <p:spPr bwMode="auto">
            <a:xfrm>
              <a:off x="9259374" y="1299212"/>
              <a:ext cx="2865923" cy="44924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4F81B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9050784" y="1242402"/>
              <a:ext cx="32693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Федеральная целевая программа развития образования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9270006" y="2122143"/>
              <a:ext cx="3095947" cy="1504812"/>
              <a:chOff x="9270006" y="1683146"/>
              <a:chExt cx="3095947" cy="1504812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9270006" y="1683146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</a:t>
                </a: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10156377" y="1748326"/>
                <a:ext cx="1879600" cy="33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крупных проектов</a:t>
                </a:r>
                <a:endPara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70006" y="2208429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10156377" y="2140505"/>
                <a:ext cx="2209576" cy="585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ru-RU" sz="16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стажировочных</a:t>
                </a: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defRPr/>
                </a:pP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площадок</a:t>
                </a:r>
                <a:endPara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80825" y="2726293"/>
                <a:ext cx="699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105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0156377" y="2780336"/>
                <a:ext cx="1519238" cy="338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базовых школ</a:t>
                </a:r>
                <a:endParaRPr lang="ru-RU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Прямоугольник 92"/>
            <p:cNvSpPr/>
            <p:nvPr/>
          </p:nvSpPr>
          <p:spPr>
            <a:xfrm>
              <a:off x="9339213" y="1717885"/>
              <a:ext cx="30959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altLang="ru-RU" sz="1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олее</a:t>
              </a:r>
              <a:r>
                <a:rPr lang="ru-RU" altLang="ru-RU" sz="18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192 </a:t>
              </a:r>
              <a:r>
                <a:rPr lang="ru-RU" alt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</a:t>
              </a:r>
              <a:r>
                <a:rPr lang="ru-RU" alt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рублей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995" name="Picture 59" descr="ÐÐ°ÑÑÐ¸Ð½ÐºÐ¸ Ð¿Ð¾ Ð·Ð°Ð¿ÑÐ¾ÑÑ ÑÐµÐ´ÐµÑÐ°Ð»ÑÐ½Ð°Ñ ÑÐµÐ»ÐµÐ²Ð°Ñ Ð¿ÑÐ¾Ð³ÑÐ°Ð¼Ð¼Ð° ÑÐ°Ð·Ð²Ð¸ÑÐ¸Ñ Ð¾Ð±ÑÐ°Ð·Ð¾Ð²Ð°Ð½Ð¸Ñ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3500" b="68900" l="14260" r="88341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211" t="3873" r="10850" b="30355"/>
            <a:stretch/>
          </p:blipFill>
          <p:spPr bwMode="auto">
            <a:xfrm>
              <a:off x="10307276" y="3528627"/>
              <a:ext cx="981397" cy="7623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71"/>
          <p:cNvSpPr/>
          <p:nvPr/>
        </p:nvSpPr>
        <p:spPr>
          <a:xfrm>
            <a:off x="251142" y="891216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32 564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751104" y="1007566"/>
            <a:ext cx="3411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95510" y="1721981"/>
            <a:ext cx="1980071" cy="1033302"/>
            <a:chOff x="-147870" y="936865"/>
            <a:chExt cx="1980071" cy="10333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91909" y="1509336"/>
              <a:ext cx="840292" cy="4608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991909" y="936865"/>
              <a:ext cx="840292" cy="57383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045770" y="1583700"/>
              <a:ext cx="781050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13 303 </a:t>
              </a:r>
            </a:p>
          </p:txBody>
        </p:sp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-147870" y="1095439"/>
              <a:ext cx="115127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r" defTabSz="914400">
                <a:lnSpc>
                  <a:spcPct val="80000"/>
                </a:lnSpc>
              </a:pPr>
              <a:r>
                <a:rPr lang="ru-RU" altLang="ru-RU" sz="1200" dirty="0">
                  <a:solidFill>
                    <a:srgbClr val="002060"/>
                  </a:solidFill>
                </a:rPr>
                <a:t>педагоги</a:t>
              </a:r>
            </a:p>
          </p:txBody>
        </p:sp>
        <p:sp>
          <p:nvSpPr>
            <p:cNvPr id="77" name="Rectangle 1"/>
            <p:cNvSpPr>
              <a:spLocks noChangeArrowheads="1"/>
            </p:cNvSpPr>
            <p:nvPr/>
          </p:nvSpPr>
          <p:spPr bwMode="auto">
            <a:xfrm>
              <a:off x="71465" y="1526876"/>
              <a:ext cx="892407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r" defTabSz="914400">
                <a:lnSpc>
                  <a:spcPct val="80000"/>
                </a:lnSpc>
              </a:pPr>
              <a:r>
                <a:rPr lang="ru-RU" altLang="ru-RU" sz="1200" dirty="0">
                  <a:solidFill>
                    <a:srgbClr val="002060"/>
                  </a:solidFill>
                </a:rPr>
                <a:t>иные </a:t>
              </a:r>
            </a:p>
            <a:p>
              <a:pPr algn="r" defTabSz="914400">
                <a:lnSpc>
                  <a:spcPct val="80000"/>
                </a:lnSpc>
              </a:pPr>
              <a:r>
                <a:rPr lang="ru-RU" altLang="ru-RU" sz="1200" dirty="0">
                  <a:solidFill>
                    <a:srgbClr val="002060"/>
                  </a:solidFill>
                </a:rPr>
                <a:t>категории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045770" y="1136921"/>
              <a:ext cx="731837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19 261</a:t>
              </a: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1861645" y="1228091"/>
            <a:ext cx="1692296" cy="55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последних 3 лет прошли повышение квалификации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887885" y="1778617"/>
            <a:ext cx="16779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имеют первую </a:t>
            </a:r>
          </a:p>
          <a:p>
            <a:pPr algn="r" defTabSz="1219170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категорию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822233" y="2231787"/>
            <a:ext cx="1749425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имеют высшую </a:t>
            </a:r>
          </a:p>
          <a:p>
            <a:pPr algn="r" defTabSz="1219170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категорию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630710" y="2692491"/>
            <a:ext cx="19351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имеют высшее </a:t>
            </a:r>
          </a:p>
          <a:p>
            <a:pPr algn="r" defTabSz="1219170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7803" y="1319455"/>
            <a:ext cx="1296307" cy="353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577803" y="1792039"/>
            <a:ext cx="792251" cy="353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585411" y="2237523"/>
            <a:ext cx="637707" cy="353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577803" y="2715920"/>
            <a:ext cx="1472766" cy="317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860252" y="1317717"/>
            <a:ext cx="93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11 535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096462" y="269464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15 409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515782" y="224844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4 668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608307" y="180114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5 934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818570" y="1311219"/>
            <a:ext cx="284500" cy="1709655"/>
          </a:xfrm>
          <a:prstGeom prst="leftBrace">
            <a:avLst>
              <a:gd name="adj1" fmla="val 93962"/>
              <a:gd name="adj2" fmla="val 43513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25"/>
          <p:cNvSpPr/>
          <p:nvPr/>
        </p:nvSpPr>
        <p:spPr>
          <a:xfrm>
            <a:off x="13683" y="622747"/>
            <a:ext cx="5105358" cy="35877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-32232" y="646094"/>
            <a:ext cx="5151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педагогический потенциал системы общего образования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5171619" y="1282929"/>
            <a:ext cx="4020727" cy="3023112"/>
            <a:chOff x="-653277" y="61786"/>
            <a:chExt cx="6637034" cy="30231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-648468" y="476894"/>
              <a:ext cx="6583091" cy="260800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Прямоугольник 25"/>
            <p:cNvSpPr/>
            <p:nvPr/>
          </p:nvSpPr>
          <p:spPr>
            <a:xfrm>
              <a:off x="-653277" y="61786"/>
              <a:ext cx="6637034" cy="35877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48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-67777" y="95999"/>
              <a:ext cx="55071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Поддержка профессионального роста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186703" y="3242138"/>
            <a:ext cx="4237641" cy="523220"/>
            <a:chOff x="5187173" y="3194115"/>
            <a:chExt cx="4237641" cy="523220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5187173" y="3305725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49480" y="3194115"/>
              <a:ext cx="34753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altLang="ru-RU" sz="1400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аккредитационный</a:t>
              </a: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центр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профессионального мастерства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171619" y="3712760"/>
            <a:ext cx="4211717" cy="523220"/>
            <a:chOff x="5171619" y="3712760"/>
            <a:chExt cx="4211717" cy="523220"/>
          </a:xfrm>
        </p:grpSpPr>
        <p:sp>
          <p:nvSpPr>
            <p:cNvPr id="175" name="Прямоугольник 174"/>
            <p:cNvSpPr/>
            <p:nvPr/>
          </p:nvSpPr>
          <p:spPr>
            <a:xfrm>
              <a:off x="5171619" y="3814738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2023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930440" y="3712760"/>
              <a:ext cx="34528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центр непрерывного </a:t>
              </a:r>
              <a:r>
                <a:rPr lang="ru-RU" alt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развития  профессионального мастерства</a:t>
              </a: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5116700" y="1619883"/>
            <a:ext cx="4057506" cy="1193882"/>
            <a:chOff x="5174590" y="3199938"/>
            <a:chExt cx="4057506" cy="1193882"/>
          </a:xfrm>
        </p:grpSpPr>
        <p:sp>
          <p:nvSpPr>
            <p:cNvPr id="179" name="Прямоугольник 178"/>
            <p:cNvSpPr/>
            <p:nvPr/>
          </p:nvSpPr>
          <p:spPr>
            <a:xfrm>
              <a:off x="5174590" y="3809045"/>
              <a:ext cx="8044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2017 - 2019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5955312" y="3199938"/>
              <a:ext cx="327678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altLang="ru-RU" sz="13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апробация новой модели аттестации учителей в числе 16 субъектов РФ</a:t>
              </a:r>
              <a:endParaRPr lang="ru-RU" altLang="ru-RU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5916088" y="2061646"/>
            <a:ext cx="1131539" cy="338554"/>
            <a:chOff x="5655529" y="3815348"/>
            <a:chExt cx="1131539" cy="338554"/>
          </a:xfrm>
        </p:grpSpPr>
        <p:sp>
          <p:nvSpPr>
            <p:cNvPr id="182" name="Прямоугольник 181"/>
            <p:cNvSpPr/>
            <p:nvPr/>
          </p:nvSpPr>
          <p:spPr>
            <a:xfrm>
              <a:off x="5655529" y="3815348"/>
              <a:ext cx="4122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98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6063227" y="3833995"/>
              <a:ext cx="7238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школ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7406289" y="2056059"/>
            <a:ext cx="1477520" cy="338554"/>
            <a:chOff x="5655529" y="3815348"/>
            <a:chExt cx="1477520" cy="338554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5655529" y="3815348"/>
              <a:ext cx="5261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834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6117638" y="3833336"/>
              <a:ext cx="10154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учитель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90" name="Прямоугольник 189"/>
          <p:cNvSpPr/>
          <p:nvPr/>
        </p:nvSpPr>
        <p:spPr>
          <a:xfrm>
            <a:off x="5889740" y="2306580"/>
            <a:ext cx="38610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формировании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реестра программ дополнительного профессионального образования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 8 субъектов РФ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1867" y="284125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3200" dirty="0"/>
          </a:p>
        </p:txBody>
      </p:sp>
      <p:sp>
        <p:nvSpPr>
          <p:cNvPr id="204" name="Прямоугольник 25"/>
          <p:cNvSpPr/>
          <p:nvPr/>
        </p:nvSpPr>
        <p:spPr>
          <a:xfrm>
            <a:off x="20615" y="3377064"/>
            <a:ext cx="5105358" cy="35877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-25300" y="3400411"/>
            <a:ext cx="5151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Материальная поддержка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9" name="Группа 208"/>
          <p:cNvGrpSpPr/>
          <p:nvPr/>
        </p:nvGrpSpPr>
        <p:grpSpPr>
          <a:xfrm>
            <a:off x="-43080" y="6142519"/>
            <a:ext cx="1454620" cy="584775"/>
            <a:chOff x="33220" y="5004383"/>
            <a:chExt cx="1454620" cy="584775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33220" y="5004383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525990" y="5019828"/>
              <a:ext cx="9618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молодых</a:t>
              </a:r>
            </a:p>
            <a:p>
              <a:pPr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учителей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1310750" y="6142519"/>
            <a:ext cx="1976557" cy="584775"/>
            <a:chOff x="2392" y="5059374"/>
            <a:chExt cx="1976557" cy="584775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392" y="5059374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522505" y="5068368"/>
              <a:ext cx="14564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работников детских садов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034747" y="6098620"/>
            <a:ext cx="2320877" cy="738664"/>
            <a:chOff x="-300619" y="5515481"/>
            <a:chExt cx="2320877" cy="738664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-300619" y="5591998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242437" y="5515481"/>
              <a:ext cx="17778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педагогов дополнительного образования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9936" name="Прямоугольник 39935"/>
          <p:cNvSpPr/>
          <p:nvPr/>
        </p:nvSpPr>
        <p:spPr>
          <a:xfrm>
            <a:off x="-25300" y="5634604"/>
            <a:ext cx="5182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</a:rPr>
              <a:t>премии Губернатора Волгоградской области </a:t>
            </a:r>
            <a:endParaRPr lang="ru-RU" alt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</a:rPr>
              <a:t>рублей</a:t>
            </a:r>
          </a:p>
        </p:txBody>
      </p:sp>
      <p:sp>
        <p:nvSpPr>
          <p:cNvPr id="229" name="Прямоугольник 25"/>
          <p:cNvSpPr/>
          <p:nvPr/>
        </p:nvSpPr>
        <p:spPr>
          <a:xfrm>
            <a:off x="5197762" y="4331939"/>
            <a:ext cx="6920194" cy="39277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4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187276" y="4258303"/>
            <a:ext cx="6912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"Эстафета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районных (городских) Советов молодых педагогов Волгоградской области "На пути к успеху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9" name="Рисунок 399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32" y="5172795"/>
            <a:ext cx="2022003" cy="1192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Рисунок 399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56" r="13470"/>
          <a:stretch/>
        </p:blipFill>
        <p:spPr>
          <a:xfrm>
            <a:off x="7704372" y="4895020"/>
            <a:ext cx="1788752" cy="170090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5" name="Группа 244"/>
          <p:cNvGrpSpPr/>
          <p:nvPr/>
        </p:nvGrpSpPr>
        <p:grpSpPr>
          <a:xfrm>
            <a:off x="5140146" y="4737589"/>
            <a:ext cx="2620898" cy="584775"/>
            <a:chOff x="113271" y="3792171"/>
            <a:chExt cx="2620898" cy="584775"/>
          </a:xfrm>
        </p:grpSpPr>
        <p:sp>
          <p:nvSpPr>
            <p:cNvPr id="246" name="Прямоугольник 31"/>
            <p:cNvSpPr>
              <a:spLocks noChangeArrowheads="1"/>
            </p:cNvSpPr>
            <p:nvPr/>
          </p:nvSpPr>
          <p:spPr bwMode="auto">
            <a:xfrm>
              <a:off x="615124" y="3913796"/>
              <a:ext cx="2119045" cy="2929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6800" tIns="38400" rIns="76800" bIns="384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крупных мероприятий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7" name="Прямоугольник 246"/>
            <p:cNvSpPr/>
            <p:nvPr/>
          </p:nvSpPr>
          <p:spPr>
            <a:xfrm>
              <a:off x="113271" y="3792171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32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8" name="Группа 247"/>
          <p:cNvGrpSpPr/>
          <p:nvPr/>
        </p:nvGrpSpPr>
        <p:grpSpPr>
          <a:xfrm>
            <a:off x="5181900" y="6284066"/>
            <a:ext cx="3332179" cy="584775"/>
            <a:chOff x="113271" y="3792171"/>
            <a:chExt cx="3332179" cy="584775"/>
          </a:xfrm>
        </p:grpSpPr>
        <p:sp>
          <p:nvSpPr>
            <p:cNvPr id="249" name="Прямоугольник 31"/>
            <p:cNvSpPr>
              <a:spLocks noChangeArrowheads="1"/>
            </p:cNvSpPr>
            <p:nvPr/>
          </p:nvSpPr>
          <p:spPr bwMode="auto">
            <a:xfrm>
              <a:off x="1326405" y="3949012"/>
              <a:ext cx="2119045" cy="2929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6800" tIns="38400" rIns="76800" bIns="384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400" dirty="0" smtClean="0">
                  <a:solidFill>
                    <a:schemeClr val="tx2">
                      <a:lumMod val="75000"/>
                    </a:schemeClr>
                  </a:solidFill>
                </a:rPr>
                <a:t>участника</a:t>
              </a:r>
              <a:endParaRPr lang="ru-RU" alt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0" name="Прямоугольник 249"/>
            <p:cNvSpPr/>
            <p:nvPr/>
          </p:nvSpPr>
          <p:spPr>
            <a:xfrm>
              <a:off x="113271" y="3792171"/>
              <a:ext cx="1208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 smtClean="0"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1 354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2" name="Прямоугольник 251"/>
          <p:cNvSpPr/>
          <p:nvPr/>
        </p:nvSpPr>
        <p:spPr>
          <a:xfrm>
            <a:off x="9458033" y="5157986"/>
            <a:ext cx="27417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Всероссийской методической школы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молодых педагогов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"ДОН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достоинство, оптимизм, новаторство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2018"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10258067" y="465393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2" name="Прямоугольник 39941"/>
          <p:cNvSpPr/>
          <p:nvPr/>
        </p:nvSpPr>
        <p:spPr>
          <a:xfrm>
            <a:off x="10323277" y="6379841"/>
            <a:ext cx="1248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</p:txBody>
      </p:sp>
      <p:sp>
        <p:nvSpPr>
          <p:cNvPr id="39943" name="Прямоугольник 39942"/>
          <p:cNvSpPr/>
          <p:nvPr/>
        </p:nvSpPr>
        <p:spPr>
          <a:xfrm>
            <a:off x="9946981" y="623710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dirty="0"/>
          </a:p>
        </p:txBody>
      </p:sp>
      <p:cxnSp>
        <p:nvCxnSpPr>
          <p:cNvPr id="39945" name="Прямая соединительная линия 39944"/>
          <p:cNvCxnSpPr/>
          <p:nvPr/>
        </p:nvCxnSpPr>
        <p:spPr>
          <a:xfrm>
            <a:off x="5897422" y="1744928"/>
            <a:ext cx="0" cy="141683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2" descr="C:\Users\user\Pictures\примеры пиктограмм для презентаций\Область2 копия пнг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688" y="74613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Заголовок 1"/>
          <p:cNvSpPr txBox="1">
            <a:spLocks/>
          </p:cNvSpPr>
          <p:nvPr/>
        </p:nvSpPr>
        <p:spPr>
          <a:xfrm>
            <a:off x="1019175" y="155575"/>
            <a:ext cx="5651500" cy="357188"/>
          </a:xfrm>
          <a:prstGeom prst="rect">
            <a:avLst/>
          </a:prstGeom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КОМИТЕТ ОБРАЗОВАНИЯ, НАУКИ И МОЛОДЕЖНОЙ ПОЛИТИКИ ВОЛГОГРАДСКОЙ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9774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Материалы о достижениях отрали Образование_для комфин" id="{2C8D5686-6645-487A-A3BA-D0DD90AC5A03}" vid="{47CCB472-25B8-443C-A27F-559C0262D38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Материалы о достижениях отрали Образование_для комфин</Template>
  <TotalTime>10758</TotalTime>
  <Words>3141</Words>
  <Application>Microsoft Office PowerPoint</Application>
  <PresentationFormat>Произвольный</PresentationFormat>
  <Paragraphs>813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E_Silla</cp:lastModifiedBy>
  <cp:revision>610</cp:revision>
  <cp:lastPrinted>2018-03-13T14:36:07Z</cp:lastPrinted>
  <dcterms:created xsi:type="dcterms:W3CDTF">2018-03-13T15:10:50Z</dcterms:created>
  <dcterms:modified xsi:type="dcterms:W3CDTF">2018-10-08T06:45:46Z</dcterms:modified>
</cp:coreProperties>
</file>