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  <p:sldMasterId id="2147483793" r:id="rId2"/>
    <p:sldMasterId id="2147483817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271" autoAdjust="0"/>
    <p:restoredTop sz="94667" autoAdjust="0"/>
  </p:normalViewPr>
  <p:slideViewPr>
    <p:cSldViewPr snapToGrid="0">
      <p:cViewPr varScale="1">
        <p:scale>
          <a:sx n="85" d="100"/>
          <a:sy n="85" d="100"/>
        </p:scale>
        <p:origin x="-173" y="-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4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604CA28D-2C6C-406E-9C6A-7FA711C763BE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1848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4CA28D-2C6C-406E-9C6A-7FA711C763BE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587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4CA28D-2C6C-406E-9C6A-7FA711C763BE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496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8F5BBF2-4447-428C-B37D-831E78C4706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2320152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BCB22-5059-4A48-90DE-537A4D128C7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1903583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DDC1-0E5B-4873-AA0A-FD4917194A8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64831684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9BEC6C-CCDA-4D3C-A4F2-76951A59241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84797606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88EDB4-7423-4465-8514-DD419A00AB4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51614848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5851E-B721-48D2-98FA-74CE27954B4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37551086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268E0-DD11-43FB-ACAD-973228E7375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48794504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88AAB-EABD-4CC5-8C16-82D60B09C8A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6965097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4CA28D-2C6C-406E-9C6A-7FA711C763BE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3066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065F4-ABE4-40F4-8C43-0216B313513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31818918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DAA18C-5B83-497A-90F1-5E9511C5B13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639474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8D226-4205-439E-9C63-E83FAEA0CF8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10533500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5249" y="1524000"/>
            <a:ext cx="8841503" cy="3200400"/>
          </a:xfrm>
        </p:spPr>
        <p:txBody>
          <a:bodyPr rtlCol="0">
            <a:noAutofit/>
          </a:bodyPr>
          <a:lstStyle>
            <a:lvl1pPr algn="l" rtl="0"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75250" y="4876800"/>
            <a:ext cx="7164665" cy="990600"/>
          </a:xfrm>
        </p:spPr>
        <p:txBody>
          <a:bodyPr lIns="91440"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5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62050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04CA28D-2C6C-406E-9C6A-7FA711C763BE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994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151" y="3429000"/>
            <a:ext cx="9603702" cy="2286000"/>
          </a:xfrm>
        </p:spPr>
        <p:txBody>
          <a:bodyPr rtlCol="0" anchor="b">
            <a:normAutofit/>
          </a:bodyPr>
          <a:lstStyle>
            <a:lvl1pPr algn="l" rtl="0">
              <a:defRPr sz="4800" b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4150" y="685800"/>
            <a:ext cx="7545765" cy="1066800"/>
          </a:xfrm>
        </p:spPr>
        <p:txBody>
          <a:bodyPr lIns="91440" rtlCol="0" anchor="t"/>
          <a:lstStyle>
            <a:lvl1pPr marL="0" indent="0" algn="l" rtl="0">
              <a:spcBef>
                <a:spcPts val="0"/>
              </a:spcBef>
              <a:buNone/>
              <a:defRPr sz="2000" cap="all" spc="250" baseline="0">
                <a:solidFill>
                  <a:schemeClr val="bg2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04CA28D-2C6C-406E-9C6A-7FA711C763BE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684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4150" y="1828800"/>
            <a:ext cx="4649410" cy="4343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8439" y="1828801"/>
            <a:ext cx="4649413" cy="4343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04CA28D-2C6C-406E-9C6A-7FA711C763BE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0956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4150" y="1676400"/>
            <a:ext cx="4647586" cy="762000"/>
          </a:xfrm>
        </p:spPr>
        <p:txBody>
          <a:bodyPr rtlCol="0" anchor="ctr"/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4150" y="2438400"/>
            <a:ext cx="4649410" cy="37338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248440" y="1676400"/>
            <a:ext cx="4649412" cy="762000"/>
          </a:xfrm>
        </p:spPr>
        <p:txBody>
          <a:bodyPr rtlCol="0" anchor="ctr"/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8440" y="2438400"/>
            <a:ext cx="4649412" cy="37338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04CA28D-2C6C-406E-9C6A-7FA711C763BE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637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04CA28D-2C6C-406E-9C6A-7FA711C763BE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344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04CA28D-2C6C-406E-9C6A-7FA711C763BE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8728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4CA28D-2C6C-406E-9C6A-7FA711C763BE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024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08171" y="0"/>
            <a:ext cx="4884835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sz="1800"/>
          </a:p>
        </p:txBody>
      </p:sp>
      <p:sp>
        <p:nvSpPr>
          <p:cNvPr id="11" name="Прямоугольник 10"/>
          <p:cNvSpPr/>
          <p:nvPr/>
        </p:nvSpPr>
        <p:spPr>
          <a:xfrm>
            <a:off x="699634" y="0"/>
            <a:ext cx="4701908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150" y="685800"/>
            <a:ext cx="3582333" cy="38862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1294150" y="4724400"/>
            <a:ext cx="3582333" cy="1401764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0" y="685800"/>
            <a:ext cx="5486399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04CA28D-2C6C-406E-9C6A-7FA711C763BE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5946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08171" y="0"/>
            <a:ext cx="4884835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sz="1800"/>
          </a:p>
        </p:txBody>
      </p:sp>
      <p:sp>
        <p:nvSpPr>
          <p:cNvPr id="13" name="Прямоугольник 12"/>
          <p:cNvSpPr/>
          <p:nvPr/>
        </p:nvSpPr>
        <p:spPr>
          <a:xfrm>
            <a:off x="699634" y="0"/>
            <a:ext cx="4701908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150" y="685800"/>
            <a:ext cx="3582333" cy="38862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4150" y="4724400"/>
            <a:ext cx="3582333" cy="1401764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&#10;"/>
          <p:cNvSpPr>
            <a:spLocks noGrp="1"/>
          </p:cNvSpPr>
          <p:nvPr>
            <p:ph type="pic" idx="1"/>
          </p:nvPr>
        </p:nvSpPr>
        <p:spPr>
          <a:xfrm>
            <a:off x="6096001" y="685800"/>
            <a:ext cx="5487829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 smtClean="0"/>
              <a:t>30.06.2016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299542E4-2CCF-42F6-9D92-ED568035133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485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Альтернатив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394777" y="0"/>
            <a:ext cx="679722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sz="1800"/>
          </a:p>
        </p:txBody>
      </p:sp>
      <p:sp>
        <p:nvSpPr>
          <p:cNvPr id="11" name="Прямоугольник 10"/>
          <p:cNvSpPr/>
          <p:nvPr/>
        </p:nvSpPr>
        <p:spPr>
          <a:xfrm>
            <a:off x="5486241" y="0"/>
            <a:ext cx="6705758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171" y="685800"/>
            <a:ext cx="4268312" cy="38862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171" y="4724400"/>
            <a:ext cx="4268312" cy="1447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&#10;"/>
          <p:cNvSpPr>
            <a:spLocks noGrp="1"/>
          </p:cNvSpPr>
          <p:nvPr>
            <p:ph type="pic" idx="1"/>
          </p:nvPr>
        </p:nvSpPr>
        <p:spPr>
          <a:xfrm>
            <a:off x="6096001" y="685800"/>
            <a:ext cx="5487829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04CA28D-2C6C-406E-9C6A-7FA711C763BE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5425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04CA28D-2C6C-406E-9C6A-7FA711C763BE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725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78333" y="685801"/>
            <a:ext cx="1219519" cy="54864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4150" y="685800"/>
            <a:ext cx="8155523" cy="54864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04CA28D-2C6C-406E-9C6A-7FA711C763BE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1436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4CA28D-2C6C-406E-9C6A-7FA711C763BE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677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4CA28D-2C6C-406E-9C6A-7FA711C763BE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7525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4CA28D-2C6C-406E-9C6A-7FA711C763BE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9950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4CA28D-2C6C-406E-9C6A-7FA711C763BE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451221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4CA28D-2C6C-406E-9C6A-7FA711C763BE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0749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4CA28D-2C6C-406E-9C6A-7FA711C763BE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6731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04CA28D-2C6C-406E-9C6A-7FA711C763BE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549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ru-RU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ru-RU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5E2A339-9D76-40C2-915E-94564839BFC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98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149" y="381000"/>
            <a:ext cx="960370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4151" y="1828800"/>
            <a:ext cx="960370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4151" y="6400801"/>
            <a:ext cx="6326246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01496" y="6400801"/>
            <a:ext cx="1320403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CA28D-2C6C-406E-9C6A-7FA711C763BE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678332" y="6400801"/>
            <a:ext cx="1219520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81822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Font typeface="Century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164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316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5468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5036" y="2721428"/>
            <a:ext cx="960370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800" b="1" dirty="0" smtClean="0"/>
              <a:t>Молодежный парламентаризм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1628375" y="4984376"/>
            <a:ext cx="8957022" cy="133574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/>
              <a:t>Председатель </a:t>
            </a:r>
            <a:r>
              <a:rPr lang="ru-RU" b="1" dirty="0" smtClean="0"/>
              <a:t>Молодежного </a:t>
            </a:r>
            <a:r>
              <a:rPr lang="ru-RU" b="1" dirty="0"/>
              <a:t>парламента </a:t>
            </a:r>
            <a:endParaRPr lang="ru-RU" b="1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/>
              <a:t>Волгоградской </a:t>
            </a:r>
            <a:r>
              <a:rPr lang="ru-RU" b="1" dirty="0"/>
              <a:t>области </a:t>
            </a:r>
            <a:r>
              <a:rPr lang="en-US" b="1" dirty="0" smtClean="0"/>
              <a:t>VI </a:t>
            </a:r>
            <a:r>
              <a:rPr lang="ru-RU" b="1" dirty="0"/>
              <a:t>созыва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/>
              <a:t>Егорушин Олег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383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4299" y="0"/>
            <a:ext cx="9603701" cy="1230489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/>
              <a:t>Палата </a:t>
            </a:r>
            <a:r>
              <a:rPr lang="ru-RU" sz="4400" b="1" dirty="0"/>
              <a:t>Молодых законодателей при Совете Федерации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4845" y="1478843"/>
            <a:ext cx="7032978" cy="5274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58" t="18930" r="658" b="11605"/>
          <a:stretch/>
        </p:blipFill>
        <p:spPr>
          <a:xfrm>
            <a:off x="251177" y="1734255"/>
            <a:ext cx="6858000" cy="4763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5" t="19676" r="9013" b="16260"/>
          <a:stretch/>
        </p:blipFill>
        <p:spPr>
          <a:xfrm>
            <a:off x="2111021" y="1485901"/>
            <a:ext cx="8556979" cy="485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1021" y="1158328"/>
            <a:ext cx="8462433" cy="5641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78792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8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4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1527" y="0"/>
            <a:ext cx="9603701" cy="894644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/>
              <a:t>Совет </a:t>
            </a:r>
            <a:r>
              <a:rPr lang="ru-RU" sz="5400" b="1" dirty="0" smtClean="0"/>
              <a:t>представителей.</a:t>
            </a:r>
            <a:endParaRPr lang="ru-RU" sz="5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4062" y="894644"/>
            <a:ext cx="8559759" cy="5717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071" y="1670756"/>
            <a:ext cx="7547033" cy="5051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8137" y="1018484"/>
            <a:ext cx="8723863" cy="5839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1527" y="814659"/>
            <a:ext cx="9164129" cy="6043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801" y="-93133"/>
            <a:ext cx="10656710" cy="7104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15010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4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3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3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8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2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150" y="135467"/>
            <a:ext cx="9603701" cy="130951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Работа с комитетом </a:t>
            </a:r>
            <a:r>
              <a:rPr lang="ru-RU" b="1" dirty="0"/>
              <a:t>образования,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науки </a:t>
            </a:r>
            <a:r>
              <a:rPr lang="ru-RU" b="1" dirty="0"/>
              <a:t>и молодежной политики Волгоградской </a:t>
            </a:r>
            <a:r>
              <a:rPr lang="ru-RU" b="1" dirty="0" smtClean="0"/>
              <a:t>области.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6133" y="1444978"/>
            <a:ext cx="6720652" cy="5040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911" y="1444978"/>
            <a:ext cx="7055556" cy="5291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3594" y="1593775"/>
            <a:ext cx="7524452" cy="5017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0800" y="1593775"/>
            <a:ext cx="7010400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4267" y="1680476"/>
            <a:ext cx="8438032" cy="4804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38501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151" y="-104422"/>
            <a:ext cx="9603701" cy="79304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Диалог Власти </a:t>
            </a:r>
            <a:r>
              <a:rPr lang="ru-RU" b="1" dirty="0"/>
              <a:t>и </a:t>
            </a:r>
            <a:r>
              <a:rPr lang="ru-RU" b="1" dirty="0" smtClean="0"/>
              <a:t>Молодежи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0" y="990600"/>
            <a:ext cx="7548282" cy="5661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694" y="746312"/>
            <a:ext cx="8005482" cy="600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5154" y="699248"/>
            <a:ext cx="8068235" cy="6051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0944" y="699248"/>
            <a:ext cx="7990114" cy="5992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0356" y="778969"/>
            <a:ext cx="8001000" cy="600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1983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6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6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5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150" y="0"/>
            <a:ext cx="9603701" cy="144497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Формирование </a:t>
            </a:r>
            <a:r>
              <a:rPr lang="ru-RU" b="1" dirty="0"/>
              <a:t>позитивного отношения к активному, здоровому образу жизни как социальной норме.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977" y="1444978"/>
            <a:ext cx="7044267" cy="528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410" y="1569155"/>
            <a:ext cx="7738535" cy="5159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6007" y="1512711"/>
            <a:ext cx="9149237" cy="5147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533" y="1357488"/>
            <a:ext cx="7070608" cy="5302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3385" y="1627212"/>
            <a:ext cx="7858615" cy="5225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957" y="1380035"/>
            <a:ext cx="7941735" cy="5280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38" b="13745"/>
          <a:stretch/>
        </p:blipFill>
        <p:spPr>
          <a:xfrm>
            <a:off x="1418328" y="1365955"/>
            <a:ext cx="9073512" cy="5533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14198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6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8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3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2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8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150" y="0"/>
            <a:ext cx="9603701" cy="747889"/>
          </a:xfrm>
        </p:spPr>
        <p:txBody>
          <a:bodyPr/>
          <a:lstStyle/>
          <a:p>
            <a:pPr algn="ctr"/>
            <a:r>
              <a:rPr lang="ru-RU" b="1" dirty="0" smtClean="0"/>
              <a:t>Молодежная Команда Страны.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5455" y="1614311"/>
            <a:ext cx="9132734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990" y="914400"/>
            <a:ext cx="7020054" cy="5746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7556" y="877366"/>
            <a:ext cx="8003822" cy="5980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9111" y="747887"/>
            <a:ext cx="8105422" cy="6067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2093" y="747888"/>
            <a:ext cx="6159787" cy="6110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095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8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4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5557" y="1631317"/>
            <a:ext cx="4854223" cy="3592690"/>
          </a:xfrm>
        </p:spPr>
        <p:txBody>
          <a:bodyPr/>
          <a:lstStyle/>
          <a:p>
            <a:pPr algn="ctr"/>
            <a:r>
              <a:rPr lang="ru-RU" dirty="0" smtClean="0"/>
              <a:t>На территории </a:t>
            </a:r>
            <a:r>
              <a:rPr lang="ru-RU" dirty="0"/>
              <a:t>Волгоградской области </a:t>
            </a:r>
            <a:r>
              <a:rPr lang="ru-RU" dirty="0" smtClean="0"/>
              <a:t>создано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18 молодёжных парламентов,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10 </a:t>
            </a:r>
            <a:r>
              <a:rPr lang="ru-RU" dirty="0"/>
              <a:t>на стадии формирования.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577" y="-22578"/>
            <a:ext cx="7078134" cy="6900481"/>
          </a:xfrm>
        </p:spPr>
      </p:pic>
    </p:spTree>
    <p:extLst>
      <p:ext uri="{BB962C8B-B14F-4D97-AF65-F5344CB8AC3E}">
        <p14:creationId xmlns:p14="http://schemas.microsoft.com/office/powerpoint/2010/main" xmlns="" val="100697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151" y="0"/>
            <a:ext cx="9603701" cy="1143000"/>
          </a:xfrm>
        </p:spPr>
        <p:txBody>
          <a:bodyPr/>
          <a:lstStyle/>
          <a:p>
            <a:pPr algn="ctr"/>
            <a:r>
              <a:rPr lang="ru-RU" b="1" dirty="0" smtClean="0"/>
              <a:t>Региональный </a:t>
            </a:r>
            <a:r>
              <a:rPr lang="ru-RU" b="1" dirty="0"/>
              <a:t>молодёжный образовательный форум «Волга»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6055" y="2514600"/>
            <a:ext cx="773420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489" y="1512710"/>
            <a:ext cx="8985542" cy="5046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4151" y="1265232"/>
            <a:ext cx="9426222" cy="5293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2267" y="1265232"/>
            <a:ext cx="9787467" cy="5496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90615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9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8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7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5127" y="564447"/>
            <a:ext cx="10062471" cy="28335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В </a:t>
            </a:r>
            <a:r>
              <a:rPr lang="ru-RU" sz="4000" dirty="0"/>
              <a:t>регионе </a:t>
            </a:r>
            <a:r>
              <a:rPr lang="ru-RU" sz="4000" dirty="0" smtClean="0"/>
              <a:t>сформируется </a:t>
            </a:r>
            <a:r>
              <a:rPr lang="ru-RU" sz="4000" dirty="0"/>
              <a:t>команда молодых подготовленных кадров, способных принимать и нести ответственность за свои решения, готовых развивать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социально-экономический </a:t>
            </a:r>
            <a:r>
              <a:rPr lang="ru-RU" sz="4000" dirty="0"/>
              <a:t>блок </a:t>
            </a:r>
            <a:r>
              <a:rPr lang="ru-RU" sz="4000" dirty="0" smtClean="0"/>
              <a:t> </a:t>
            </a:r>
            <a:r>
              <a:rPr lang="ru-RU" sz="4000" dirty="0"/>
              <a:t>Волгоградской области.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15126" y="3826933"/>
            <a:ext cx="100624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+mj-lt"/>
              </a:rPr>
              <a:t>Только слаженная и обоюдная работа представителей власти и молодежи позволит добиться желаемого уровня жизни и увеличения темпов развития региона.</a:t>
            </a:r>
            <a:endParaRPr lang="ru-RU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4054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23006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564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867" y="891821"/>
            <a:ext cx="11875911" cy="3160889"/>
          </a:xfrm>
        </p:spPr>
        <p:txBody>
          <a:bodyPr>
            <a:normAutofit/>
          </a:bodyPr>
          <a:lstStyle/>
          <a:p>
            <a:r>
              <a:rPr lang="ru-RU" sz="8000" dirty="0"/>
              <a:t>Спасибо за внимание!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2487089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Так, что же такое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Молодёжный </a:t>
            </a:r>
            <a:r>
              <a:rPr lang="ru-RU" b="1" dirty="0"/>
              <a:t>парламентаризм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536575" algn="just">
              <a:buNone/>
            </a:pPr>
            <a:r>
              <a:rPr lang="ru-RU" dirty="0" smtClean="0"/>
              <a:t>Это </a:t>
            </a:r>
            <a:r>
              <a:rPr lang="ru-RU" dirty="0"/>
              <a:t>система представительства прав и законных интересов молодёжи как особой социальной группы, которая основана на создании и функционировании при органах государственной власти или в установленном ими порядке специальной общественной консультативно-совещательной структуры молодёжи — молодёжного парламента, а также иных общественных институтов участия молодых граждан в жизни государства. </a:t>
            </a:r>
            <a:endParaRPr lang="ru-RU" dirty="0" smtClean="0"/>
          </a:p>
          <a:p>
            <a:pPr marL="0" indent="536575" algn="just">
              <a:buNone/>
            </a:pPr>
            <a:r>
              <a:rPr lang="ru-RU" dirty="0" smtClean="0"/>
              <a:t>Молодёжный </a:t>
            </a:r>
            <a:r>
              <a:rPr lang="ru-RU" dirty="0"/>
              <a:t>парламентаризм также понимается как элемент гражданского общества</a:t>
            </a:r>
            <a:r>
              <a:rPr lang="ru-RU" sz="2000" dirty="0"/>
              <a:t>, </a:t>
            </a:r>
            <a:r>
              <a:rPr lang="ru-RU" dirty="0"/>
              <a:t>представляющий собой механизм реализации молодёжной политики в форме участия молодёжи в социально-экономических, </a:t>
            </a:r>
            <a:r>
              <a:rPr lang="ru-RU" dirty="0" smtClean="0"/>
              <a:t>общественно</a:t>
            </a:r>
            <a:r>
              <a:rPr lang="ru-RU" dirty="0"/>
              <a:t> — </a:t>
            </a:r>
            <a:r>
              <a:rPr lang="ru-RU" dirty="0" smtClean="0"/>
              <a:t>политических </a:t>
            </a:r>
            <a:r>
              <a:rPr lang="ru-RU" dirty="0"/>
              <a:t>процессах.</a:t>
            </a:r>
          </a:p>
        </p:txBody>
      </p:sp>
    </p:spTree>
    <p:extLst>
      <p:ext uri="{BB962C8B-B14F-4D97-AF65-F5344CB8AC3E}">
        <p14:creationId xmlns:p14="http://schemas.microsoft.com/office/powerpoint/2010/main" xmlns="" val="520314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255" y="245097"/>
            <a:ext cx="10614580" cy="150828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Молодежь —</a:t>
            </a:r>
            <a:r>
              <a:rPr lang="ru-RU" b="1" dirty="0" smtClean="0"/>
              <a:t> </a:t>
            </a:r>
            <a:r>
              <a:rPr lang="ru-RU" b="1" dirty="0"/>
              <a:t>это люди, которые имеют современные умы, желание работать и обладающие неуемной </a:t>
            </a:r>
            <a:r>
              <a:rPr lang="ru-RU" b="1" dirty="0" smtClean="0"/>
              <a:t>энергией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0639" y="1753386"/>
            <a:ext cx="7836816" cy="4898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777" y="1979630"/>
            <a:ext cx="5118100" cy="4778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876705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524" y="165853"/>
            <a:ext cx="11937476" cy="19010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Молодежный парламентаризм на территории Волгоградской области реализуется с 2001 года, именно тогда был создан первый Молодежный парламент Волгоградской области.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7958" y="2066924"/>
            <a:ext cx="7008404" cy="4710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68" y="2415714"/>
            <a:ext cx="6590953" cy="4362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7428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784" y="-386499"/>
            <a:ext cx="11406433" cy="1143000"/>
          </a:xfrm>
        </p:spPr>
        <p:txBody>
          <a:bodyPr/>
          <a:lstStyle/>
          <a:p>
            <a:pPr algn="ctr"/>
            <a:r>
              <a:rPr lang="ru-RU" b="1" dirty="0"/>
              <a:t>Основными целями и задачами </a:t>
            </a:r>
            <a:r>
              <a:rPr lang="ru-RU" b="1" dirty="0" smtClean="0"/>
              <a:t>являются</a:t>
            </a:r>
            <a:r>
              <a:rPr lang="ru-RU" b="1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4151" y="756501"/>
            <a:ext cx="9603701" cy="5415699"/>
          </a:xfrm>
        </p:spPr>
        <p:txBody>
          <a:bodyPr>
            <a:noAutofit/>
          </a:bodyPr>
          <a:lstStyle/>
          <a:p>
            <a:pPr marL="0" lvl="0" indent="442913" algn="just">
              <a:lnSpc>
                <a:spcPct val="100000"/>
              </a:lnSpc>
              <a:spcBef>
                <a:spcPts val="0"/>
              </a:spcBef>
              <a:buFont typeface="Century" panose="02040604050505020304" pitchFamily="18" charset="0"/>
              <a:buChar char="−"/>
            </a:pPr>
            <a:r>
              <a:rPr lang="ru-RU" sz="1800" dirty="0"/>
              <a:t>Представление интересов молодежи в Думе;</a:t>
            </a:r>
          </a:p>
          <a:p>
            <a:pPr marL="0" lvl="0" indent="442913" algn="just">
              <a:lnSpc>
                <a:spcPct val="100000"/>
              </a:lnSpc>
              <a:spcBef>
                <a:spcPts val="0"/>
              </a:spcBef>
              <a:buFont typeface="Century" panose="02040604050505020304" pitchFamily="18" charset="0"/>
              <a:buChar char="−"/>
            </a:pPr>
            <a:r>
              <a:rPr lang="ru-RU" sz="1800" dirty="0"/>
              <a:t>Разработка проектов законов Волгоградской области, иных нормативных правовых актов, принимаемых Думой, поправок к проектам законов Волгоградской области и внесение их в установленном порядке в Думу;</a:t>
            </a:r>
          </a:p>
          <a:p>
            <a:pPr marL="0" lvl="0" indent="442913" algn="just">
              <a:lnSpc>
                <a:spcPct val="100000"/>
              </a:lnSpc>
              <a:spcBef>
                <a:spcPts val="0"/>
              </a:spcBef>
              <a:buFont typeface="Century" panose="02040604050505020304" pitchFamily="18" charset="0"/>
              <a:buChar char="−"/>
            </a:pPr>
            <a:r>
              <a:rPr lang="ru-RU" sz="1800" dirty="0"/>
              <a:t>Участие в работе Думы, мероприятиях, проводимых Думой в соответствии с Регламентом Волгоградской областной Думы;</a:t>
            </a:r>
          </a:p>
          <a:p>
            <a:pPr marL="0" lvl="0" indent="442913" algn="just">
              <a:lnSpc>
                <a:spcPct val="100000"/>
              </a:lnSpc>
              <a:spcBef>
                <a:spcPts val="0"/>
              </a:spcBef>
              <a:buFont typeface="Century" panose="02040604050505020304" pitchFamily="18" charset="0"/>
              <a:buChar char="−"/>
            </a:pPr>
            <a:r>
              <a:rPr lang="ru-RU" sz="1800" dirty="0"/>
              <a:t>Содействие в организации деятельности молодежных парламентов, создаваемых при представительных органах муниципальных образований Волгоградской области;</a:t>
            </a:r>
          </a:p>
          <a:p>
            <a:pPr marL="0" lvl="0" indent="442913" algn="just">
              <a:lnSpc>
                <a:spcPct val="100000"/>
              </a:lnSpc>
              <a:spcBef>
                <a:spcPts val="0"/>
              </a:spcBef>
              <a:buFont typeface="Century" panose="02040604050505020304" pitchFamily="18" charset="0"/>
              <a:buChar char="−"/>
            </a:pPr>
            <a:r>
              <a:rPr lang="ru-RU" sz="1800" dirty="0"/>
              <a:t>Осуществление просветительской деятельности в молодежной среде, направленной на формирование правового сознания и повышение политической культуры молодежи, обеспечение доступности общественно-политической информации;</a:t>
            </a:r>
          </a:p>
          <a:p>
            <a:pPr marL="0" lvl="0" indent="442913" algn="just">
              <a:lnSpc>
                <a:spcPct val="100000"/>
              </a:lnSpc>
              <a:spcBef>
                <a:spcPts val="0"/>
              </a:spcBef>
              <a:buFont typeface="Century" panose="02040604050505020304" pitchFamily="18" charset="0"/>
              <a:buChar char="−"/>
            </a:pPr>
            <a:r>
              <a:rPr lang="ru-RU" sz="1800" dirty="0"/>
              <a:t>Содействие повышению социальной активности молодежи, обеспечение участия молодежи в социально-политической и культурной жизни Волгоградской области;</a:t>
            </a:r>
          </a:p>
          <a:p>
            <a:pPr marL="0" lvl="0" indent="442913" algn="just">
              <a:lnSpc>
                <a:spcPct val="100000"/>
              </a:lnSpc>
              <a:spcBef>
                <a:spcPts val="0"/>
              </a:spcBef>
              <a:buFont typeface="Century" panose="02040604050505020304" pitchFamily="18" charset="0"/>
              <a:buChar char="−"/>
            </a:pPr>
            <a:r>
              <a:rPr lang="ru-RU" sz="1800" dirty="0"/>
              <a:t>Информирование Думы о положении молодежи на территории Волгоградской области, наиболее актуальных проблемах молодежи в регионе и подготовка предложений по их решению;</a:t>
            </a:r>
          </a:p>
          <a:p>
            <a:pPr marL="0" lvl="0" indent="442913" algn="just">
              <a:lnSpc>
                <a:spcPct val="100000"/>
              </a:lnSpc>
              <a:spcBef>
                <a:spcPts val="0"/>
              </a:spcBef>
              <a:buFont typeface="Century" panose="02040604050505020304" pitchFamily="18" charset="0"/>
              <a:buChar char="−"/>
            </a:pPr>
            <a:r>
              <a:rPr lang="ru-RU" sz="1800" dirty="0"/>
              <a:t>Изучение мнения молодежи о деятельности органов государственной власти Волгоградской области по реализации государственной молодежной политики в Волгоградской области</a:t>
            </a:r>
            <a:r>
              <a:rPr lang="ru-RU" sz="1800" dirty="0" smtClean="0"/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2485550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8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8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6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9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8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379" y="112889"/>
            <a:ext cx="10521244" cy="102728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Одним из основных достижений можно смело назвать право законодательной инициативы.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484" y="1036641"/>
            <a:ext cx="4093481" cy="5739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5591" y="1012908"/>
            <a:ext cx="4198119" cy="5888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0529" y="981436"/>
            <a:ext cx="8709939" cy="5912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1629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9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8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150" y="98777"/>
            <a:ext cx="9603701" cy="11430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/>
              <a:t>Работа </a:t>
            </a:r>
            <a:r>
              <a:rPr lang="ru-RU" sz="4400" b="1" dirty="0"/>
              <a:t>наших представителей на Федеральном </a:t>
            </a:r>
            <a:r>
              <a:rPr lang="ru-RU" sz="4400" b="1" dirty="0" smtClean="0"/>
              <a:t>уровне.</a:t>
            </a:r>
            <a:endParaRPr lang="ru-RU" sz="4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8355" y="1241777"/>
            <a:ext cx="6496624" cy="5504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00" t="12001" r="19323"/>
          <a:stretch/>
        </p:blipFill>
        <p:spPr>
          <a:xfrm rot="5400000">
            <a:off x="7709895" y="1038164"/>
            <a:ext cx="3677831" cy="4383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089" y="1501421"/>
            <a:ext cx="6333067" cy="474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94847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3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150" y="79022"/>
            <a:ext cx="9603701" cy="114300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Молодежный парламент </a:t>
            </a:r>
            <a:r>
              <a:rPr lang="ru-RU" sz="4400" dirty="0"/>
              <a:t>при Государственной Думе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8755" y="1354665"/>
            <a:ext cx="7021689" cy="5266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364" y="1614309"/>
            <a:ext cx="8434906" cy="4746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6444" y="1569154"/>
            <a:ext cx="6436308" cy="4837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60" t="5315" b="6260"/>
          <a:stretch/>
        </p:blipFill>
        <p:spPr>
          <a:xfrm>
            <a:off x="2201333" y="1214748"/>
            <a:ext cx="7896858" cy="5586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70463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1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Шаблон Люди">
  <a:themeElements>
    <a:clrScheme name="Тема Office 2">
      <a:dk1>
        <a:srgbClr val="000000"/>
      </a:dk1>
      <a:lt1>
        <a:srgbClr val="CCFFFF"/>
      </a:lt1>
      <a:dk2>
        <a:srgbClr val="000000"/>
      </a:dk2>
      <a:lt2>
        <a:srgbClr val="B2B2B2"/>
      </a:lt2>
      <a:accent1>
        <a:srgbClr val="318C23"/>
      </a:accent1>
      <a:accent2>
        <a:srgbClr val="3268A6"/>
      </a:accent2>
      <a:accent3>
        <a:srgbClr val="E2FFFF"/>
      </a:accent3>
      <a:accent4>
        <a:srgbClr val="000000"/>
      </a:accent4>
      <a:accent5>
        <a:srgbClr val="ADC5AC"/>
      </a:accent5>
      <a:accent6>
        <a:srgbClr val="2C5E96"/>
      </a:accent6>
      <a:hlink>
        <a:srgbClr val="006E6E"/>
      </a:hlink>
      <a:folHlink>
        <a:srgbClr val="4B468C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E2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E2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E2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E2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FF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FF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FF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FF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CCFFFF"/>
      </a:lt1>
      <a:dk2>
        <a:srgbClr val="000000"/>
      </a:dk2>
      <a:lt2>
        <a:srgbClr val="B2B2B2"/>
      </a:lt2>
      <a:accent1>
        <a:srgbClr val="318C23"/>
      </a:accent1>
      <a:accent2>
        <a:srgbClr val="3268A6"/>
      </a:accent2>
      <a:accent3>
        <a:srgbClr val="E2FFFF"/>
      </a:accent3>
      <a:accent4>
        <a:srgbClr val="000000"/>
      </a:accent4>
      <a:accent5>
        <a:srgbClr val="ADC5AC"/>
      </a:accent5>
      <a:accent6>
        <a:srgbClr val="2C5E96"/>
      </a:accent6>
      <a:hlink>
        <a:srgbClr val="006E6E"/>
      </a:hlink>
      <a:folHlink>
        <a:srgbClr val="4B468C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E2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E2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E2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E2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FF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FF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FF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FF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кстура дерева 16 х 9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2801115" id="{6D802E96-7B24-457C-A326-69AF839D4486}" vid="{C3FFE3C6-9A62-4BEA-9FE0-A8BC12B9BCC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Люди</Template>
  <TotalTime>1032</TotalTime>
  <Words>379</Words>
  <Application>Microsoft Office PowerPoint</Application>
  <PresentationFormat>Произвольный</PresentationFormat>
  <Paragraphs>32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Шаблон Люди</vt:lpstr>
      <vt:lpstr>1_Default Design</vt:lpstr>
      <vt:lpstr>Текстура дерева 16 х 9</vt:lpstr>
      <vt:lpstr>Молодежный парламентаризм</vt:lpstr>
      <vt:lpstr>Слайд 2</vt:lpstr>
      <vt:lpstr>Так, что же такое  Молодёжный парламентаризм</vt:lpstr>
      <vt:lpstr>Молодежь — это люди, которые имеют современные умы, желание работать и обладающие неуемной энергией</vt:lpstr>
      <vt:lpstr>Молодежный парламентаризм на территории Волгоградской области реализуется с 2001 года, именно тогда был создан первый Молодежный парламент Волгоградской области.</vt:lpstr>
      <vt:lpstr>Основными целями и задачами являются:</vt:lpstr>
      <vt:lpstr>Одним из основных достижений можно смело назвать право законодательной инициативы.</vt:lpstr>
      <vt:lpstr>Работа наших представителей на Федеральном уровне.</vt:lpstr>
      <vt:lpstr>Молодежный парламент при Государственной Думе</vt:lpstr>
      <vt:lpstr>Палата Молодых законодателей при Совете Федерации</vt:lpstr>
      <vt:lpstr>Совет представителей.</vt:lpstr>
      <vt:lpstr>Работа с комитетом образования,  науки и молодежной политики Волгоградской области.</vt:lpstr>
      <vt:lpstr>Диалог Власти и Молодежи</vt:lpstr>
      <vt:lpstr>Формирование позитивного отношения к активному, здоровому образу жизни как социальной норме.</vt:lpstr>
      <vt:lpstr>Молодежная Команда Страны.</vt:lpstr>
      <vt:lpstr>На территории Волгоградской области создано  18 молодёжных парламентов,  10 на стадии формирования.</vt:lpstr>
      <vt:lpstr>Региональный молодёжный образовательный форум «Волга»</vt:lpstr>
      <vt:lpstr> В регионе сформируется команда молодых подготовленных кадров, способных принимать и нести ответственность за свои решения, готовых развивать  социально-экономический блок  Волгоградской области. </vt:lpstr>
      <vt:lpstr>Слайд 19</vt:lpstr>
      <vt:lpstr>Спасибо за внимание!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Молодежный парламентаризм!</dc:title>
  <dc:creator>олег Егорушин</dc:creator>
  <cp:lastModifiedBy>E_Silla</cp:lastModifiedBy>
  <cp:revision>40</cp:revision>
  <dcterms:created xsi:type="dcterms:W3CDTF">2018-09-28T15:32:33Z</dcterms:created>
  <dcterms:modified xsi:type="dcterms:W3CDTF">2018-10-01T08:26:51Z</dcterms:modified>
</cp:coreProperties>
</file>