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45" r:id="rId3"/>
    <p:sldId id="351" r:id="rId4"/>
    <p:sldId id="322" r:id="rId5"/>
    <p:sldId id="346" r:id="rId6"/>
    <p:sldId id="329" r:id="rId7"/>
    <p:sldId id="348" r:id="rId8"/>
    <p:sldId id="349" r:id="rId9"/>
    <p:sldId id="343" r:id="rId10"/>
    <p:sldId id="344" r:id="rId11"/>
    <p:sldId id="353" r:id="rId12"/>
  </p:sldIdLst>
  <p:sldSz cx="12190413" cy="6859588"/>
  <p:notesSz cx="6858000" cy="9144000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608DC3"/>
    <a:srgbClr val="772C2A"/>
    <a:srgbClr val="E5F4D5"/>
    <a:srgbClr val="F79443"/>
    <a:srgbClr val="4BACC6"/>
    <a:srgbClr val="CCC1DA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62" autoAdjust="0"/>
    <p:restoredTop sz="98276" autoAdjust="0"/>
  </p:normalViewPr>
  <p:slideViewPr>
    <p:cSldViewPr>
      <p:cViewPr varScale="1">
        <p:scale>
          <a:sx n="84" d="100"/>
          <a:sy n="84" d="100"/>
        </p:scale>
        <p:origin x="-312" y="-6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2DD53-0BD5-4CF8-B5B7-13FF0715DF63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53330CF-8422-4A34-A074-F93435C2F56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Профобразование в полном объеме не связано с работодателем, предприятия не формируют долгосрочный заказ на кадры, производственная практика студентов на предприятиях зачастую организована формально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F6740-0492-4A97-B9AB-1FBBB8FA06DB}" type="parTrans" cxnId="{B9F56D26-103C-4F5D-A83D-D50D45A17325}">
      <dgm:prSet/>
      <dgm:spPr/>
      <dgm:t>
        <a:bodyPr/>
        <a:lstStyle/>
        <a:p>
          <a:endParaRPr lang="ru-RU"/>
        </a:p>
      </dgm:t>
    </dgm:pt>
    <dgm:pt modelId="{23FCE62F-EA0D-4DA2-A745-A20D7AE742E5}" type="sibTrans" cxnId="{B9F56D26-103C-4F5D-A83D-D50D45A17325}">
      <dgm:prSet/>
      <dgm:spPr/>
      <dgm:t>
        <a:bodyPr/>
        <a:lstStyle/>
        <a:p>
          <a:endParaRPr lang="ru-RU"/>
        </a:p>
      </dgm:t>
    </dgm:pt>
    <dgm:pt modelId="{7B038131-DBC8-46FC-935D-54DF6305BE0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финансируются кооперационные связки, в том числе софинансирование подготовки, взаимодействие предприятий и учебных заведений, осуществляется локально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C9FB5-292D-42C1-A571-4C82A1C911B2}" type="parTrans" cxnId="{B364932D-5F34-42F2-A7BA-4026B9C50165}">
      <dgm:prSet/>
      <dgm:spPr/>
      <dgm:t>
        <a:bodyPr/>
        <a:lstStyle/>
        <a:p>
          <a:endParaRPr lang="ru-RU"/>
        </a:p>
      </dgm:t>
    </dgm:pt>
    <dgm:pt modelId="{1D9AE9BE-531B-474D-BC66-D72E00086DEE}" type="sibTrans" cxnId="{B364932D-5F34-42F2-A7BA-4026B9C50165}">
      <dgm:prSet/>
      <dgm:spPr/>
      <dgm:t>
        <a:bodyPr/>
        <a:lstStyle/>
        <a:p>
          <a:endParaRPr lang="ru-RU"/>
        </a:p>
      </dgm:t>
    </dgm:pt>
    <dgm:pt modelId="{0D634594-3CAD-4A56-8ABC-A643D24DB44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большинстве колледжей региона оборудование не соответствует передовым технологиям, отсутствует возможность оперативного обновления материально-технической базы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737D6-0456-41BA-B240-1B3F242119EF}" type="parTrans" cxnId="{A939451D-8C3D-4CF8-BA0D-0901D2CD0084}">
      <dgm:prSet/>
      <dgm:spPr/>
      <dgm:t>
        <a:bodyPr/>
        <a:lstStyle/>
        <a:p>
          <a:endParaRPr lang="ru-RU"/>
        </a:p>
      </dgm:t>
    </dgm:pt>
    <dgm:pt modelId="{B8FE975B-8E45-45E4-AE34-93EF886C0BA8}" type="sibTrans" cxnId="{A939451D-8C3D-4CF8-BA0D-0901D2CD0084}">
      <dgm:prSet/>
      <dgm:spPr/>
      <dgm:t>
        <a:bodyPr/>
        <a:lstStyle/>
        <a:p>
          <a:endParaRPr lang="ru-RU"/>
        </a:p>
      </dgm:t>
    </dgm:pt>
    <dgm:pt modelId="{C5E541A5-D8D9-4A19-8AC5-222E564AEAB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Длительный цикл внедрения профессиональных стандартов (от момента начала разработки до момента утверждения и внедрения проходит до 7 лет), отсутствие эффективного инструмента быстрого обновления их содержания и соблюдения баланса "теория-практика"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28BFC-5F9C-41D3-805E-8DE190271717}" type="parTrans" cxnId="{BC5D7F95-AB4E-4923-BBC4-6572823B1C8B}">
      <dgm:prSet/>
      <dgm:spPr/>
      <dgm:t>
        <a:bodyPr/>
        <a:lstStyle/>
        <a:p>
          <a:endParaRPr lang="ru-RU"/>
        </a:p>
      </dgm:t>
    </dgm:pt>
    <dgm:pt modelId="{2DDC3594-9085-4512-8C01-A6DAE1ABD535}" type="sibTrans" cxnId="{BC5D7F95-AB4E-4923-BBC4-6572823B1C8B}">
      <dgm:prSet/>
      <dgm:spPr/>
      <dgm:t>
        <a:bodyPr/>
        <a:lstStyle/>
        <a:p>
          <a:endParaRPr lang="ru-RU"/>
        </a:p>
      </dgm:t>
    </dgm:pt>
    <dgm:pt modelId="{FBB0B1C5-B38C-4B2C-88A0-E700654F552A}" type="pres">
      <dgm:prSet presAssocID="{4AD2DD53-0BD5-4CF8-B5B7-13FF0715DF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1E40E9D-1C7F-4484-B422-B3CEC7E1CA56}" type="pres">
      <dgm:prSet presAssocID="{4AD2DD53-0BD5-4CF8-B5B7-13FF0715DF63}" presName="Name1" presStyleCnt="0"/>
      <dgm:spPr/>
    </dgm:pt>
    <dgm:pt modelId="{F10D1A39-4497-4B33-961A-4B342778C050}" type="pres">
      <dgm:prSet presAssocID="{4AD2DD53-0BD5-4CF8-B5B7-13FF0715DF63}" presName="cycle" presStyleCnt="0"/>
      <dgm:spPr/>
    </dgm:pt>
    <dgm:pt modelId="{100F27B2-CFD7-4138-B95B-80BEC0D9930D}" type="pres">
      <dgm:prSet presAssocID="{4AD2DD53-0BD5-4CF8-B5B7-13FF0715DF63}" presName="srcNode" presStyleLbl="node1" presStyleIdx="0" presStyleCnt="4"/>
      <dgm:spPr/>
    </dgm:pt>
    <dgm:pt modelId="{5989B7AD-13CE-45E7-B111-6FE01DCB1812}" type="pres">
      <dgm:prSet presAssocID="{4AD2DD53-0BD5-4CF8-B5B7-13FF0715DF63}" presName="conn" presStyleLbl="parChTrans1D2" presStyleIdx="0" presStyleCnt="1"/>
      <dgm:spPr/>
      <dgm:t>
        <a:bodyPr/>
        <a:lstStyle/>
        <a:p>
          <a:endParaRPr lang="ru-RU"/>
        </a:p>
      </dgm:t>
    </dgm:pt>
    <dgm:pt modelId="{ABCF3603-4EC0-4921-8989-7771D4740AA4}" type="pres">
      <dgm:prSet presAssocID="{4AD2DD53-0BD5-4CF8-B5B7-13FF0715DF63}" presName="extraNode" presStyleLbl="node1" presStyleIdx="0" presStyleCnt="4"/>
      <dgm:spPr/>
    </dgm:pt>
    <dgm:pt modelId="{D30A6FBD-3251-4F5B-B52D-DB51F95BC31B}" type="pres">
      <dgm:prSet presAssocID="{4AD2DD53-0BD5-4CF8-B5B7-13FF0715DF63}" presName="dstNode" presStyleLbl="node1" presStyleIdx="0" presStyleCnt="4"/>
      <dgm:spPr/>
    </dgm:pt>
    <dgm:pt modelId="{A70F49F2-F38E-4BD2-B9E6-407BEEC7CA3A}" type="pres">
      <dgm:prSet presAssocID="{953330CF-8422-4A34-A074-F93435C2F56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FBE7F-29C4-4E02-9D39-0DA51A81C877}" type="pres">
      <dgm:prSet presAssocID="{953330CF-8422-4A34-A074-F93435C2F569}" presName="accent_1" presStyleCnt="0"/>
      <dgm:spPr/>
    </dgm:pt>
    <dgm:pt modelId="{55C21E72-6E88-4485-8EB9-CECA319613DD}" type="pres">
      <dgm:prSet presAssocID="{953330CF-8422-4A34-A074-F93435C2F569}" presName="accentRepeatNode" presStyleLbl="solidFgAcc1" presStyleIdx="0" presStyleCnt="4"/>
      <dgm:spPr/>
    </dgm:pt>
    <dgm:pt modelId="{E232D453-BE23-46FD-BDF4-61ED42CFD118}" type="pres">
      <dgm:prSet presAssocID="{7B038131-DBC8-46FC-935D-54DF6305BE03}" presName="text_2" presStyleLbl="node1" presStyleIdx="1" presStyleCnt="4" custScaleX="97646" custLinFactNeighborX="1223" custLinFactNeighborY="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77508-5885-4C5D-9561-817D4C8B4501}" type="pres">
      <dgm:prSet presAssocID="{7B038131-DBC8-46FC-935D-54DF6305BE03}" presName="accent_2" presStyleCnt="0"/>
      <dgm:spPr/>
    </dgm:pt>
    <dgm:pt modelId="{CBB8E9A0-CD5E-4A82-8060-2CBF002C569F}" type="pres">
      <dgm:prSet presAssocID="{7B038131-DBC8-46FC-935D-54DF6305BE03}" presName="accentRepeatNode" presStyleLbl="solidFgAcc1" presStyleIdx="1" presStyleCnt="4"/>
      <dgm:spPr/>
    </dgm:pt>
    <dgm:pt modelId="{8E49ECE7-9639-45C7-971D-97D4B511D9C3}" type="pres">
      <dgm:prSet presAssocID="{0D634594-3CAD-4A56-8ABC-A643D24DB4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DC8E1-B427-4BD4-94FA-3BDDF2EE5A22}" type="pres">
      <dgm:prSet presAssocID="{0D634594-3CAD-4A56-8ABC-A643D24DB44F}" presName="accent_3" presStyleCnt="0"/>
      <dgm:spPr/>
    </dgm:pt>
    <dgm:pt modelId="{7BC4E4AF-06E2-4B26-9350-BDC3F4864A1C}" type="pres">
      <dgm:prSet presAssocID="{0D634594-3CAD-4A56-8ABC-A643D24DB44F}" presName="accentRepeatNode" presStyleLbl="solidFgAcc1" presStyleIdx="2" presStyleCnt="4"/>
      <dgm:spPr/>
    </dgm:pt>
    <dgm:pt modelId="{83D1DCE8-115C-4673-8A0E-2B216252452A}" type="pres">
      <dgm:prSet presAssocID="{C5E541A5-D8D9-4A19-8AC5-222E564AEA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94DC8-4F67-4DD1-97E2-AA831742F711}" type="pres">
      <dgm:prSet presAssocID="{C5E541A5-D8D9-4A19-8AC5-222E564AEAB1}" presName="accent_4" presStyleCnt="0"/>
      <dgm:spPr/>
    </dgm:pt>
    <dgm:pt modelId="{8ECBAA7C-B558-4632-A852-622B5CA6963D}" type="pres">
      <dgm:prSet presAssocID="{C5E541A5-D8D9-4A19-8AC5-222E564AEAB1}" presName="accentRepeatNode" presStyleLbl="solidFgAcc1" presStyleIdx="3" presStyleCnt="4"/>
      <dgm:spPr/>
    </dgm:pt>
  </dgm:ptLst>
  <dgm:cxnLst>
    <dgm:cxn modelId="{0E73BAA1-7B26-4071-916E-3C6419DA2C42}" type="presOf" srcId="{0D634594-3CAD-4A56-8ABC-A643D24DB44F}" destId="{8E49ECE7-9639-45C7-971D-97D4B511D9C3}" srcOrd="0" destOrd="0" presId="urn:microsoft.com/office/officeart/2008/layout/VerticalCurvedList"/>
    <dgm:cxn modelId="{B9F56D26-103C-4F5D-A83D-D50D45A17325}" srcId="{4AD2DD53-0BD5-4CF8-B5B7-13FF0715DF63}" destId="{953330CF-8422-4A34-A074-F93435C2F569}" srcOrd="0" destOrd="0" parTransId="{995F6740-0492-4A97-B9AB-1FBBB8FA06DB}" sibTransId="{23FCE62F-EA0D-4DA2-A745-A20D7AE742E5}"/>
    <dgm:cxn modelId="{74955DFC-29D2-4D31-8B2B-6BA8637BC1E2}" type="presOf" srcId="{7B038131-DBC8-46FC-935D-54DF6305BE03}" destId="{E232D453-BE23-46FD-BDF4-61ED42CFD118}" srcOrd="0" destOrd="0" presId="urn:microsoft.com/office/officeart/2008/layout/VerticalCurvedList"/>
    <dgm:cxn modelId="{A939451D-8C3D-4CF8-BA0D-0901D2CD0084}" srcId="{4AD2DD53-0BD5-4CF8-B5B7-13FF0715DF63}" destId="{0D634594-3CAD-4A56-8ABC-A643D24DB44F}" srcOrd="2" destOrd="0" parTransId="{BFF737D6-0456-41BA-B240-1B3F242119EF}" sibTransId="{B8FE975B-8E45-45E4-AE34-93EF886C0BA8}"/>
    <dgm:cxn modelId="{A39DF936-A7CC-4C48-92A3-1E6E2876B502}" type="presOf" srcId="{23FCE62F-EA0D-4DA2-A745-A20D7AE742E5}" destId="{5989B7AD-13CE-45E7-B111-6FE01DCB1812}" srcOrd="0" destOrd="0" presId="urn:microsoft.com/office/officeart/2008/layout/VerticalCurvedList"/>
    <dgm:cxn modelId="{B364932D-5F34-42F2-A7BA-4026B9C50165}" srcId="{4AD2DD53-0BD5-4CF8-B5B7-13FF0715DF63}" destId="{7B038131-DBC8-46FC-935D-54DF6305BE03}" srcOrd="1" destOrd="0" parTransId="{BFEC9FB5-292D-42C1-A571-4C82A1C911B2}" sibTransId="{1D9AE9BE-531B-474D-BC66-D72E00086DEE}"/>
    <dgm:cxn modelId="{BC5D7F95-AB4E-4923-BBC4-6572823B1C8B}" srcId="{4AD2DD53-0BD5-4CF8-B5B7-13FF0715DF63}" destId="{C5E541A5-D8D9-4A19-8AC5-222E564AEAB1}" srcOrd="3" destOrd="0" parTransId="{ED528BFC-5F9C-41D3-805E-8DE190271717}" sibTransId="{2DDC3594-9085-4512-8C01-A6DAE1ABD535}"/>
    <dgm:cxn modelId="{CD32DE99-29ED-42E7-8C45-8D0C0FED7288}" type="presOf" srcId="{C5E541A5-D8D9-4A19-8AC5-222E564AEAB1}" destId="{83D1DCE8-115C-4673-8A0E-2B216252452A}" srcOrd="0" destOrd="0" presId="urn:microsoft.com/office/officeart/2008/layout/VerticalCurvedList"/>
    <dgm:cxn modelId="{8D69879B-F9B0-49DF-848A-BA3FE6E5AA02}" type="presOf" srcId="{953330CF-8422-4A34-A074-F93435C2F569}" destId="{A70F49F2-F38E-4BD2-B9E6-407BEEC7CA3A}" srcOrd="0" destOrd="0" presId="urn:microsoft.com/office/officeart/2008/layout/VerticalCurvedList"/>
    <dgm:cxn modelId="{A6B58E51-39A7-4F3F-98F5-7D65C3CC9C99}" type="presOf" srcId="{4AD2DD53-0BD5-4CF8-B5B7-13FF0715DF63}" destId="{FBB0B1C5-B38C-4B2C-88A0-E700654F552A}" srcOrd="0" destOrd="0" presId="urn:microsoft.com/office/officeart/2008/layout/VerticalCurvedList"/>
    <dgm:cxn modelId="{CC23AB75-AB81-41D4-971C-8F9FE407FD80}" type="presParOf" srcId="{FBB0B1C5-B38C-4B2C-88A0-E700654F552A}" destId="{C1E40E9D-1C7F-4484-B422-B3CEC7E1CA56}" srcOrd="0" destOrd="0" presId="urn:microsoft.com/office/officeart/2008/layout/VerticalCurvedList"/>
    <dgm:cxn modelId="{9515BDDD-F0F4-4D25-A220-07121A62688D}" type="presParOf" srcId="{C1E40E9D-1C7F-4484-B422-B3CEC7E1CA56}" destId="{F10D1A39-4497-4B33-961A-4B342778C050}" srcOrd="0" destOrd="0" presId="urn:microsoft.com/office/officeart/2008/layout/VerticalCurvedList"/>
    <dgm:cxn modelId="{D670176D-274E-4F83-B795-5E6C9401206B}" type="presParOf" srcId="{F10D1A39-4497-4B33-961A-4B342778C050}" destId="{100F27B2-CFD7-4138-B95B-80BEC0D9930D}" srcOrd="0" destOrd="0" presId="urn:microsoft.com/office/officeart/2008/layout/VerticalCurvedList"/>
    <dgm:cxn modelId="{FBBCB3AA-1F46-411A-8593-9707DAF51BA0}" type="presParOf" srcId="{F10D1A39-4497-4B33-961A-4B342778C050}" destId="{5989B7AD-13CE-45E7-B111-6FE01DCB1812}" srcOrd="1" destOrd="0" presId="urn:microsoft.com/office/officeart/2008/layout/VerticalCurvedList"/>
    <dgm:cxn modelId="{D762DA2E-F38E-4C68-9E29-7089B1DB58E9}" type="presParOf" srcId="{F10D1A39-4497-4B33-961A-4B342778C050}" destId="{ABCF3603-4EC0-4921-8989-7771D4740AA4}" srcOrd="2" destOrd="0" presId="urn:microsoft.com/office/officeart/2008/layout/VerticalCurvedList"/>
    <dgm:cxn modelId="{BEA56EE7-5909-4BC6-A3A3-6470627F15CA}" type="presParOf" srcId="{F10D1A39-4497-4B33-961A-4B342778C050}" destId="{D30A6FBD-3251-4F5B-B52D-DB51F95BC31B}" srcOrd="3" destOrd="0" presId="urn:microsoft.com/office/officeart/2008/layout/VerticalCurvedList"/>
    <dgm:cxn modelId="{DABAD125-871F-457F-9147-5BED67D568CB}" type="presParOf" srcId="{C1E40E9D-1C7F-4484-B422-B3CEC7E1CA56}" destId="{A70F49F2-F38E-4BD2-B9E6-407BEEC7CA3A}" srcOrd="1" destOrd="0" presId="urn:microsoft.com/office/officeart/2008/layout/VerticalCurvedList"/>
    <dgm:cxn modelId="{525C551B-181A-429B-B8D5-E16C870F895A}" type="presParOf" srcId="{C1E40E9D-1C7F-4484-B422-B3CEC7E1CA56}" destId="{675FBE7F-29C4-4E02-9D39-0DA51A81C877}" srcOrd="2" destOrd="0" presId="urn:microsoft.com/office/officeart/2008/layout/VerticalCurvedList"/>
    <dgm:cxn modelId="{BE51E9C2-BF67-476D-A6BB-FF25AD91681D}" type="presParOf" srcId="{675FBE7F-29C4-4E02-9D39-0DA51A81C877}" destId="{55C21E72-6E88-4485-8EB9-CECA319613DD}" srcOrd="0" destOrd="0" presId="urn:microsoft.com/office/officeart/2008/layout/VerticalCurvedList"/>
    <dgm:cxn modelId="{1B95FA35-19BF-4C45-8BC6-870EDAB739E6}" type="presParOf" srcId="{C1E40E9D-1C7F-4484-B422-B3CEC7E1CA56}" destId="{E232D453-BE23-46FD-BDF4-61ED42CFD118}" srcOrd="3" destOrd="0" presId="urn:microsoft.com/office/officeart/2008/layout/VerticalCurvedList"/>
    <dgm:cxn modelId="{60CDDEC9-BE90-4D34-A7F0-A07BFC853E48}" type="presParOf" srcId="{C1E40E9D-1C7F-4484-B422-B3CEC7E1CA56}" destId="{1C577508-5885-4C5D-9561-817D4C8B4501}" srcOrd="4" destOrd="0" presId="urn:microsoft.com/office/officeart/2008/layout/VerticalCurvedList"/>
    <dgm:cxn modelId="{A22A8CFA-1000-4616-AABE-C59F16E2A807}" type="presParOf" srcId="{1C577508-5885-4C5D-9561-817D4C8B4501}" destId="{CBB8E9A0-CD5E-4A82-8060-2CBF002C569F}" srcOrd="0" destOrd="0" presId="urn:microsoft.com/office/officeart/2008/layout/VerticalCurvedList"/>
    <dgm:cxn modelId="{85ACD27A-EA15-4001-A7D4-790D820468BE}" type="presParOf" srcId="{C1E40E9D-1C7F-4484-B422-B3CEC7E1CA56}" destId="{8E49ECE7-9639-45C7-971D-97D4B511D9C3}" srcOrd="5" destOrd="0" presId="urn:microsoft.com/office/officeart/2008/layout/VerticalCurvedList"/>
    <dgm:cxn modelId="{9C3F3968-46AA-4F48-9FCF-103E5E86DC1C}" type="presParOf" srcId="{C1E40E9D-1C7F-4484-B422-B3CEC7E1CA56}" destId="{AC1DC8E1-B427-4BD4-94FA-3BDDF2EE5A22}" srcOrd="6" destOrd="0" presId="urn:microsoft.com/office/officeart/2008/layout/VerticalCurvedList"/>
    <dgm:cxn modelId="{6BA939C4-9083-4649-AC82-FE8BDC66CF8A}" type="presParOf" srcId="{AC1DC8E1-B427-4BD4-94FA-3BDDF2EE5A22}" destId="{7BC4E4AF-06E2-4B26-9350-BDC3F4864A1C}" srcOrd="0" destOrd="0" presId="urn:microsoft.com/office/officeart/2008/layout/VerticalCurvedList"/>
    <dgm:cxn modelId="{68C04E12-C256-4453-9F2A-7A269A68F6B1}" type="presParOf" srcId="{C1E40E9D-1C7F-4484-B422-B3CEC7E1CA56}" destId="{83D1DCE8-115C-4673-8A0E-2B216252452A}" srcOrd="7" destOrd="0" presId="urn:microsoft.com/office/officeart/2008/layout/VerticalCurvedList"/>
    <dgm:cxn modelId="{52C94B94-DD9E-47E9-A400-63421A41F7C0}" type="presParOf" srcId="{C1E40E9D-1C7F-4484-B422-B3CEC7E1CA56}" destId="{68D94DC8-4F67-4DD1-97E2-AA831742F711}" srcOrd="8" destOrd="0" presId="urn:microsoft.com/office/officeart/2008/layout/VerticalCurvedList"/>
    <dgm:cxn modelId="{3E0FEB2A-25CB-4F63-92B6-3A03B29114AC}" type="presParOf" srcId="{68D94DC8-4F67-4DD1-97E2-AA831742F711}" destId="{8ECBAA7C-B558-4632-A852-622B5CA696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7D24F-3588-4F03-9E6C-928552DAE9C1}" type="doc">
      <dgm:prSet loTypeId="urn:microsoft.com/office/officeart/2005/8/layout/chevron1" loCatId="process" qsTypeId="urn:microsoft.com/office/officeart/2005/8/quickstyle/simple1#4" qsCatId="simple" csTypeId="urn:microsoft.com/office/officeart/2005/8/colors/accent1_2#4" csCatId="accent1" phldr="1"/>
      <dgm:spPr/>
    </dgm:pt>
    <dgm:pt modelId="{A288ED69-9E34-4B00-8B64-7082918A31E9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промышленности и торговли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D2ED2-9E57-4B4D-8C0F-BEEB2AFC6FE4}" type="parTrans" cxnId="{77C7F994-6FA7-4A4B-9F77-11C11972A60F}">
      <dgm:prSet/>
      <dgm:spPr/>
      <dgm:t>
        <a:bodyPr/>
        <a:lstStyle/>
        <a:p>
          <a:endParaRPr lang="ru-RU"/>
        </a:p>
      </dgm:t>
    </dgm:pt>
    <dgm:pt modelId="{C57731B6-88DE-451B-A96F-F3290675753A}" type="sibTrans" cxnId="{77C7F994-6FA7-4A4B-9F77-11C11972A60F}">
      <dgm:prSet/>
      <dgm:spPr/>
      <dgm:t>
        <a:bodyPr/>
        <a:lstStyle/>
        <a:p>
          <a:endParaRPr lang="ru-RU"/>
        </a:p>
      </dgm:t>
    </dgm:pt>
    <dgm:pt modelId="{10CBECF2-04AE-4D0E-8F34-7E14B264B501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советы директоров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4227B-CF47-45CB-AA29-3032643B74FE}" type="parTrans" cxnId="{8176384F-A2B4-4FE9-9920-DB148BFF6703}">
      <dgm:prSet/>
      <dgm:spPr/>
      <dgm:t>
        <a:bodyPr/>
        <a:lstStyle/>
        <a:p>
          <a:endParaRPr lang="ru-RU"/>
        </a:p>
      </dgm:t>
    </dgm:pt>
    <dgm:pt modelId="{D0A58602-9F12-4FED-B3D8-210229B5B64B}" type="sibTrans" cxnId="{8176384F-A2B4-4FE9-9920-DB148BFF6703}">
      <dgm:prSet/>
      <dgm:spPr/>
      <dgm:t>
        <a:bodyPr/>
        <a:lstStyle/>
        <a:p>
          <a:endParaRPr lang="ru-RU"/>
        </a:p>
      </dgm:t>
    </dgm:pt>
    <dgm:pt modelId="{CF2A283B-5C0E-43C7-B186-C5A88379BABF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экономической политики и развития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751E8-1837-4679-85FD-53FB84A4133F}" type="parTrans" cxnId="{A7FE2603-C9AB-4669-A1EE-3051B48BD64F}">
      <dgm:prSet/>
      <dgm:spPr/>
      <dgm:t>
        <a:bodyPr/>
        <a:lstStyle/>
        <a:p>
          <a:endParaRPr lang="ru-RU"/>
        </a:p>
      </dgm:t>
    </dgm:pt>
    <dgm:pt modelId="{C6245A0A-F197-49CA-BFC3-C314FACFF160}" type="sibTrans" cxnId="{A7FE2603-C9AB-4669-A1EE-3051B48BD64F}">
      <dgm:prSet/>
      <dgm:spPr/>
      <dgm:t>
        <a:bodyPr/>
        <a:lstStyle/>
        <a:p>
          <a:endParaRPr lang="ru-RU"/>
        </a:p>
      </dgm:t>
    </dgm:pt>
    <dgm:pt modelId="{FBBDA636-E539-4422-BFF2-295BC46AA01C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труду и занятости населения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5BBDA-F27E-433F-B43B-2CA4AC043937}" type="parTrans" cxnId="{F1F58544-2C0A-4EA9-B12B-BD757C1FE7FA}">
      <dgm:prSet/>
      <dgm:spPr/>
      <dgm:t>
        <a:bodyPr/>
        <a:lstStyle/>
        <a:p>
          <a:endParaRPr lang="ru-RU"/>
        </a:p>
      </dgm:t>
    </dgm:pt>
    <dgm:pt modelId="{E3959225-D835-46FA-B9D1-5D7D054138BD}" type="sibTrans" cxnId="{F1F58544-2C0A-4EA9-B12B-BD757C1FE7FA}">
      <dgm:prSet/>
      <dgm:spPr/>
      <dgm:t>
        <a:bodyPr/>
        <a:lstStyle/>
        <a:p>
          <a:endParaRPr lang="ru-RU"/>
        </a:p>
      </dgm:t>
    </dgm:pt>
    <dgm:pt modelId="{7664F6E9-C024-4ED3-9074-FBFE2F847733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образования, науки и молодежной политики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5830B-0DB1-43BE-BA86-7904257570F5}" type="parTrans" cxnId="{15219404-BCCF-43E4-94D3-0E1D60CBA5C5}">
      <dgm:prSet/>
      <dgm:spPr/>
      <dgm:t>
        <a:bodyPr/>
        <a:lstStyle/>
        <a:p>
          <a:endParaRPr lang="ru-RU"/>
        </a:p>
      </dgm:t>
    </dgm:pt>
    <dgm:pt modelId="{19FC8E91-A730-41EC-8052-1589709DDFBD}" type="sibTrans" cxnId="{15219404-BCCF-43E4-94D3-0E1D60CBA5C5}">
      <dgm:prSet/>
      <dgm:spPr/>
      <dgm:t>
        <a:bodyPr/>
        <a:lstStyle/>
        <a:p>
          <a:endParaRPr lang="ru-RU"/>
        </a:p>
      </dgm:t>
    </dgm:pt>
    <dgm:pt modelId="{7611B812-7A1C-4E86-A7AD-E47EA4EE4CCC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сельского хозяйства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38157A-53EB-48F2-B69A-1CDEE8619019}" type="parTrans" cxnId="{F1E526C0-800A-45A3-B1C1-3D89C5299370}">
      <dgm:prSet/>
      <dgm:spPr/>
      <dgm:t>
        <a:bodyPr/>
        <a:lstStyle/>
        <a:p>
          <a:endParaRPr lang="ru-RU"/>
        </a:p>
      </dgm:t>
    </dgm:pt>
    <dgm:pt modelId="{85B7931A-E2BF-4BFB-B591-DB49990F571E}" type="sibTrans" cxnId="{F1E526C0-800A-45A3-B1C1-3D89C5299370}">
      <dgm:prSet/>
      <dgm:spPr/>
      <dgm:t>
        <a:bodyPr/>
        <a:lstStyle/>
        <a:p>
          <a:endParaRPr lang="ru-RU"/>
        </a:p>
      </dgm:t>
    </dgm:pt>
    <dgm:pt modelId="{6FB0E817-D9A8-4372-AF91-BC025D8107B8}" type="pres">
      <dgm:prSet presAssocID="{26F7D24F-3588-4F03-9E6C-928552DAE9C1}" presName="Name0" presStyleCnt="0">
        <dgm:presLayoutVars>
          <dgm:dir/>
          <dgm:animLvl val="lvl"/>
          <dgm:resizeHandles val="exact"/>
        </dgm:presLayoutVars>
      </dgm:prSet>
      <dgm:spPr/>
    </dgm:pt>
    <dgm:pt modelId="{4287E920-208A-46D3-A5E0-3C9FA5FC103B}" type="pres">
      <dgm:prSet presAssocID="{7664F6E9-C024-4ED3-9074-FBFE2F84773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4ED6E-29A2-4533-9B6B-574B59E30617}" type="pres">
      <dgm:prSet presAssocID="{19FC8E91-A730-41EC-8052-1589709DDFBD}" presName="parTxOnlySpace" presStyleCnt="0"/>
      <dgm:spPr/>
    </dgm:pt>
    <dgm:pt modelId="{9F641C96-2485-4DB7-AC51-1E47BD2650F1}" type="pres">
      <dgm:prSet presAssocID="{FBBDA636-E539-4422-BFF2-295BC46AA01C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FCC92-5578-412F-8CA9-621B006CEEBB}" type="pres">
      <dgm:prSet presAssocID="{E3959225-D835-46FA-B9D1-5D7D054138BD}" presName="parTxOnlySpace" presStyleCnt="0"/>
      <dgm:spPr/>
    </dgm:pt>
    <dgm:pt modelId="{7515974F-3F3F-44D2-B2A6-EA4B2CD4863F}" type="pres">
      <dgm:prSet presAssocID="{A288ED69-9E34-4B00-8B64-7082918A31E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5C3BF-04D5-4FC4-B9C8-2FDED4285E54}" type="pres">
      <dgm:prSet presAssocID="{C57731B6-88DE-451B-A96F-F3290675753A}" presName="parTxOnlySpace" presStyleCnt="0"/>
      <dgm:spPr/>
    </dgm:pt>
    <dgm:pt modelId="{2DE4CE0B-C284-4844-9021-6788DF10B5FF}" type="pres">
      <dgm:prSet presAssocID="{7611B812-7A1C-4E86-A7AD-E47EA4EE4CCC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D48F-2D14-4B46-B914-7932DFF7DF06}" type="pres">
      <dgm:prSet presAssocID="{85B7931A-E2BF-4BFB-B591-DB49990F571E}" presName="parTxOnlySpace" presStyleCnt="0"/>
      <dgm:spPr/>
    </dgm:pt>
    <dgm:pt modelId="{8FD5900B-854D-47FF-90F3-6CFA65E2FEA3}" type="pres">
      <dgm:prSet presAssocID="{CF2A283B-5C0E-43C7-B186-C5A88379BABF}" presName="parTxOnly" presStyleLbl="node1" presStyleIdx="4" presStyleCnt="6" custScaleX="112732" custLinFactNeighborX="-16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CB194-DDC4-4505-8B00-2DBA67F1C86C}" type="pres">
      <dgm:prSet presAssocID="{C6245A0A-F197-49CA-BFC3-C314FACFF160}" presName="parTxOnlySpace" presStyleCnt="0"/>
      <dgm:spPr/>
    </dgm:pt>
    <dgm:pt modelId="{F5C86CF1-27DE-4A09-950F-B694B3B70BF5}" type="pres">
      <dgm:prSet presAssocID="{10CBECF2-04AE-4D0E-8F34-7E14B264B501}" presName="parTxOnly" presStyleLbl="node1" presStyleIdx="5" presStyleCnt="6" custScaleX="71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F543F-CF54-4E52-8027-023CACA2DE1C}" type="presOf" srcId="{10CBECF2-04AE-4D0E-8F34-7E14B264B501}" destId="{F5C86CF1-27DE-4A09-950F-B694B3B70BF5}" srcOrd="0" destOrd="0" presId="urn:microsoft.com/office/officeart/2005/8/layout/chevron1"/>
    <dgm:cxn modelId="{15219404-BCCF-43E4-94D3-0E1D60CBA5C5}" srcId="{26F7D24F-3588-4F03-9E6C-928552DAE9C1}" destId="{7664F6E9-C024-4ED3-9074-FBFE2F847733}" srcOrd="0" destOrd="0" parTransId="{33A5830B-0DB1-43BE-BA86-7904257570F5}" sibTransId="{19FC8E91-A730-41EC-8052-1589709DDFBD}"/>
    <dgm:cxn modelId="{F1F58544-2C0A-4EA9-B12B-BD757C1FE7FA}" srcId="{26F7D24F-3588-4F03-9E6C-928552DAE9C1}" destId="{FBBDA636-E539-4422-BFF2-295BC46AA01C}" srcOrd="1" destOrd="0" parTransId="{9495BBDA-F27E-433F-B43B-2CA4AC043937}" sibTransId="{E3959225-D835-46FA-B9D1-5D7D054138BD}"/>
    <dgm:cxn modelId="{427E755E-5AAF-478C-BF04-4481800CF55A}" type="presOf" srcId="{7664F6E9-C024-4ED3-9074-FBFE2F847733}" destId="{4287E920-208A-46D3-A5E0-3C9FA5FC103B}" srcOrd="0" destOrd="0" presId="urn:microsoft.com/office/officeart/2005/8/layout/chevron1"/>
    <dgm:cxn modelId="{E5A82A47-55FE-4018-999F-57609C5D67BE}" type="presOf" srcId="{26F7D24F-3588-4F03-9E6C-928552DAE9C1}" destId="{6FB0E817-D9A8-4372-AF91-BC025D8107B8}" srcOrd="0" destOrd="0" presId="urn:microsoft.com/office/officeart/2005/8/layout/chevron1"/>
    <dgm:cxn modelId="{8176384F-A2B4-4FE9-9920-DB148BFF6703}" srcId="{26F7D24F-3588-4F03-9E6C-928552DAE9C1}" destId="{10CBECF2-04AE-4D0E-8F34-7E14B264B501}" srcOrd="5" destOrd="0" parTransId="{1F94227B-CF47-45CB-AA29-3032643B74FE}" sibTransId="{D0A58602-9F12-4FED-B3D8-210229B5B64B}"/>
    <dgm:cxn modelId="{E1A735E5-9ADE-4379-8FC7-BC2AB0BC2B86}" type="presOf" srcId="{7611B812-7A1C-4E86-A7AD-E47EA4EE4CCC}" destId="{2DE4CE0B-C284-4844-9021-6788DF10B5FF}" srcOrd="0" destOrd="0" presId="urn:microsoft.com/office/officeart/2005/8/layout/chevron1"/>
    <dgm:cxn modelId="{8BEBE1E4-BCF6-4002-BFFD-4C27204837FE}" type="presOf" srcId="{A288ED69-9E34-4B00-8B64-7082918A31E9}" destId="{7515974F-3F3F-44D2-B2A6-EA4B2CD4863F}" srcOrd="0" destOrd="0" presId="urn:microsoft.com/office/officeart/2005/8/layout/chevron1"/>
    <dgm:cxn modelId="{77C7F994-6FA7-4A4B-9F77-11C11972A60F}" srcId="{26F7D24F-3588-4F03-9E6C-928552DAE9C1}" destId="{A288ED69-9E34-4B00-8B64-7082918A31E9}" srcOrd="2" destOrd="0" parTransId="{423D2ED2-9E57-4B4D-8C0F-BEEB2AFC6FE4}" sibTransId="{C57731B6-88DE-451B-A96F-F3290675753A}"/>
    <dgm:cxn modelId="{A7FE2603-C9AB-4669-A1EE-3051B48BD64F}" srcId="{26F7D24F-3588-4F03-9E6C-928552DAE9C1}" destId="{CF2A283B-5C0E-43C7-B186-C5A88379BABF}" srcOrd="4" destOrd="0" parTransId="{F93751E8-1837-4679-85FD-53FB84A4133F}" sibTransId="{C6245A0A-F197-49CA-BFC3-C314FACFF160}"/>
    <dgm:cxn modelId="{F1E526C0-800A-45A3-B1C1-3D89C5299370}" srcId="{26F7D24F-3588-4F03-9E6C-928552DAE9C1}" destId="{7611B812-7A1C-4E86-A7AD-E47EA4EE4CCC}" srcOrd="3" destOrd="0" parTransId="{B138157A-53EB-48F2-B69A-1CDEE8619019}" sibTransId="{85B7931A-E2BF-4BFB-B591-DB49990F571E}"/>
    <dgm:cxn modelId="{CA3BE512-16C7-44D2-A050-759EAFF01DE4}" type="presOf" srcId="{CF2A283B-5C0E-43C7-B186-C5A88379BABF}" destId="{8FD5900B-854D-47FF-90F3-6CFA65E2FEA3}" srcOrd="0" destOrd="0" presId="urn:microsoft.com/office/officeart/2005/8/layout/chevron1"/>
    <dgm:cxn modelId="{9D5EC885-0A87-4492-90BC-994922C41529}" type="presOf" srcId="{FBBDA636-E539-4422-BFF2-295BC46AA01C}" destId="{9F641C96-2485-4DB7-AC51-1E47BD2650F1}" srcOrd="0" destOrd="0" presId="urn:microsoft.com/office/officeart/2005/8/layout/chevron1"/>
    <dgm:cxn modelId="{15DB6F9B-18E7-4A3E-A95F-ED6070E93181}" type="presParOf" srcId="{6FB0E817-D9A8-4372-AF91-BC025D8107B8}" destId="{4287E920-208A-46D3-A5E0-3C9FA5FC103B}" srcOrd="0" destOrd="0" presId="urn:microsoft.com/office/officeart/2005/8/layout/chevron1"/>
    <dgm:cxn modelId="{48014240-0130-4724-83E6-3B0F1A989F11}" type="presParOf" srcId="{6FB0E817-D9A8-4372-AF91-BC025D8107B8}" destId="{2E64ED6E-29A2-4533-9B6B-574B59E30617}" srcOrd="1" destOrd="0" presId="urn:microsoft.com/office/officeart/2005/8/layout/chevron1"/>
    <dgm:cxn modelId="{A22C4F27-06A7-4EEC-86F3-5B24442686F4}" type="presParOf" srcId="{6FB0E817-D9A8-4372-AF91-BC025D8107B8}" destId="{9F641C96-2485-4DB7-AC51-1E47BD2650F1}" srcOrd="2" destOrd="0" presId="urn:microsoft.com/office/officeart/2005/8/layout/chevron1"/>
    <dgm:cxn modelId="{2A9A62A3-06C9-4383-A696-19E3903C2A32}" type="presParOf" srcId="{6FB0E817-D9A8-4372-AF91-BC025D8107B8}" destId="{6F0FCC92-5578-412F-8CA9-621B006CEEBB}" srcOrd="3" destOrd="0" presId="urn:microsoft.com/office/officeart/2005/8/layout/chevron1"/>
    <dgm:cxn modelId="{AA51AE3E-01BF-42B5-B783-9CB2C7D52E71}" type="presParOf" srcId="{6FB0E817-D9A8-4372-AF91-BC025D8107B8}" destId="{7515974F-3F3F-44D2-B2A6-EA4B2CD4863F}" srcOrd="4" destOrd="0" presId="urn:microsoft.com/office/officeart/2005/8/layout/chevron1"/>
    <dgm:cxn modelId="{8D8F46AF-20AC-4CF8-8A3A-3D67E855A408}" type="presParOf" srcId="{6FB0E817-D9A8-4372-AF91-BC025D8107B8}" destId="{C6F5C3BF-04D5-4FC4-B9C8-2FDED4285E54}" srcOrd="5" destOrd="0" presId="urn:microsoft.com/office/officeart/2005/8/layout/chevron1"/>
    <dgm:cxn modelId="{D3D0949F-4447-4722-A045-384EA0459E9F}" type="presParOf" srcId="{6FB0E817-D9A8-4372-AF91-BC025D8107B8}" destId="{2DE4CE0B-C284-4844-9021-6788DF10B5FF}" srcOrd="6" destOrd="0" presId="urn:microsoft.com/office/officeart/2005/8/layout/chevron1"/>
    <dgm:cxn modelId="{8A239F64-BA7B-45CC-B539-BCB936A2CD65}" type="presParOf" srcId="{6FB0E817-D9A8-4372-AF91-BC025D8107B8}" destId="{3A50D48F-2D14-4B46-B914-7932DFF7DF06}" srcOrd="7" destOrd="0" presId="urn:microsoft.com/office/officeart/2005/8/layout/chevron1"/>
    <dgm:cxn modelId="{2859894A-8CF7-434A-AB16-18920F4362A4}" type="presParOf" srcId="{6FB0E817-D9A8-4372-AF91-BC025D8107B8}" destId="{8FD5900B-854D-47FF-90F3-6CFA65E2FEA3}" srcOrd="8" destOrd="0" presId="urn:microsoft.com/office/officeart/2005/8/layout/chevron1"/>
    <dgm:cxn modelId="{5915B0DC-D768-486B-855F-93E4E5552373}" type="presParOf" srcId="{6FB0E817-D9A8-4372-AF91-BC025D8107B8}" destId="{6F2CB194-DDC4-4505-8B00-2DBA67F1C86C}" srcOrd="9" destOrd="0" presId="urn:microsoft.com/office/officeart/2005/8/layout/chevron1"/>
    <dgm:cxn modelId="{0D134859-8FCC-40AC-81BC-20BDFFBF77A7}" type="presParOf" srcId="{6FB0E817-D9A8-4372-AF91-BC025D8107B8}" destId="{F5C86CF1-27DE-4A09-950F-B694B3B70BF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78BAF-816F-48A3-B31E-4EC8570DB144}" type="doc">
      <dgm:prSet loTypeId="urn:microsoft.com/office/officeart/2005/8/layout/hProcess4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E4F9C0E-E0D6-4A0A-A54B-90BD6929BE15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Определение потребности в подготовке кадров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6A114-AE6A-443B-994A-A688020F18D6}" type="parTrans" cxnId="{7B046620-71AD-4C5F-8A71-0AD10C81ABBD}">
      <dgm:prSet/>
      <dgm:spPr/>
      <dgm:t>
        <a:bodyPr/>
        <a:lstStyle/>
        <a:p>
          <a:endParaRPr lang="ru-RU"/>
        </a:p>
      </dgm:t>
    </dgm:pt>
    <dgm:pt modelId="{7C14A573-953B-47E3-AC41-8D439B0FC932}" type="sibTrans" cxnId="{7B046620-71AD-4C5F-8A71-0AD10C81ABBD}">
      <dgm:prSet/>
      <dgm:spPr/>
      <dgm:t>
        <a:bodyPr/>
        <a:lstStyle/>
        <a:p>
          <a:endParaRPr lang="ru-RU"/>
        </a:p>
      </dgm:t>
    </dgm:pt>
    <dgm:pt modelId="{203E7591-D599-427F-A088-DBEB4AF8EB12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Предприятия, организации партнеры, ОМС</a:t>
          </a:r>
          <a:endParaRPr lang="ru-RU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1C22B-F1F7-4ECD-BF73-382394E77539}" type="parTrans" cxnId="{90A1FE5B-1231-4667-9975-46D944D9D130}">
      <dgm:prSet/>
      <dgm:spPr/>
      <dgm:t>
        <a:bodyPr/>
        <a:lstStyle/>
        <a:p>
          <a:endParaRPr lang="ru-RU"/>
        </a:p>
      </dgm:t>
    </dgm:pt>
    <dgm:pt modelId="{6881FC18-ED82-44B9-B4B5-F3FBFC265640}" type="sibTrans" cxnId="{90A1FE5B-1231-4667-9975-46D944D9D130}">
      <dgm:prSet/>
      <dgm:spPr/>
      <dgm:t>
        <a:bodyPr/>
        <a:lstStyle/>
        <a:p>
          <a:endParaRPr lang="ru-RU"/>
        </a:p>
      </dgm:t>
    </dgm:pt>
    <dgm:pt modelId="{942FC424-1E4F-4483-8B9E-D1F797F6440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Анализ и сверка с региональной базой данных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80B76-4F5C-4A61-B60D-50DD01469717}" type="parTrans" cxnId="{53A06884-CED0-4816-A7F9-0810D8D252AD}">
      <dgm:prSet/>
      <dgm:spPr/>
      <dgm:t>
        <a:bodyPr/>
        <a:lstStyle/>
        <a:p>
          <a:endParaRPr lang="ru-RU"/>
        </a:p>
      </dgm:t>
    </dgm:pt>
    <dgm:pt modelId="{161A3E33-2A89-4A4E-917F-8595DEBC6762}" type="sibTrans" cxnId="{53A06884-CED0-4816-A7F9-0810D8D252AD}">
      <dgm:prSet/>
      <dgm:spPr/>
      <dgm:t>
        <a:bodyPr/>
        <a:lstStyle/>
        <a:p>
          <a:endParaRPr lang="ru-RU"/>
        </a:p>
      </dgm:t>
    </dgm:pt>
    <dgm:pt modelId="{F3D80430-6CB0-4FAC-B5F5-62F26B825F60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ОБЛКОМТРУД</a:t>
          </a:r>
          <a:endParaRPr lang="ru-RU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C5A9E6-8DEF-4EF4-B4CC-6EEB75659DF0}" type="parTrans" cxnId="{2DD10F3E-2D9C-4F62-A58B-DD64BFD2FE42}">
      <dgm:prSet/>
      <dgm:spPr/>
      <dgm:t>
        <a:bodyPr/>
        <a:lstStyle/>
        <a:p>
          <a:endParaRPr lang="ru-RU"/>
        </a:p>
      </dgm:t>
    </dgm:pt>
    <dgm:pt modelId="{16AD72A4-CAFB-4D62-AC5E-AEAE4338FCB9}" type="sibTrans" cxnId="{2DD10F3E-2D9C-4F62-A58B-DD64BFD2FE42}">
      <dgm:prSet/>
      <dgm:spPr/>
      <dgm:t>
        <a:bodyPr/>
        <a:lstStyle/>
        <a:p>
          <a:endParaRPr lang="ru-RU"/>
        </a:p>
      </dgm:t>
    </dgm:pt>
    <dgm:pt modelId="{5E350D1B-F2D8-47BE-BB60-BBCC8D8E26EA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заявок по отраслям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834CD-E272-4DCB-AB23-A76EF9A02110}" type="parTrans" cxnId="{D04024A7-6F5D-4BC6-A4DC-5F4E49161655}">
      <dgm:prSet/>
      <dgm:spPr/>
      <dgm:t>
        <a:bodyPr/>
        <a:lstStyle/>
        <a:p>
          <a:endParaRPr lang="ru-RU"/>
        </a:p>
      </dgm:t>
    </dgm:pt>
    <dgm:pt modelId="{3E5288AC-EAE5-493D-B5ED-07F59D41DB5D}" type="sibTrans" cxnId="{D04024A7-6F5D-4BC6-A4DC-5F4E49161655}">
      <dgm:prSet/>
      <dgm:spPr/>
      <dgm:t>
        <a:bodyPr/>
        <a:lstStyle/>
        <a:p>
          <a:endParaRPr lang="ru-RU"/>
        </a:p>
      </dgm:t>
    </dgm:pt>
    <dgm:pt modelId="{96D308EB-D218-470E-9EAC-4C0005AD22FD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Отраслевые комитеты</a:t>
          </a:r>
          <a:endParaRPr lang="ru-RU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FCC2B-9A34-4F3E-B3C5-2E82DBC27506}" type="parTrans" cxnId="{44503408-C18B-4B22-B9F2-10997050778C}">
      <dgm:prSet/>
      <dgm:spPr/>
      <dgm:t>
        <a:bodyPr/>
        <a:lstStyle/>
        <a:p>
          <a:endParaRPr lang="ru-RU"/>
        </a:p>
      </dgm:t>
    </dgm:pt>
    <dgm:pt modelId="{8D1357E3-EB2D-498C-979B-7576B3DF0004}" type="sibTrans" cxnId="{44503408-C18B-4B22-B9F2-10997050778C}">
      <dgm:prSet/>
      <dgm:spPr/>
      <dgm:t>
        <a:bodyPr/>
        <a:lstStyle/>
        <a:p>
          <a:endParaRPr lang="ru-RU"/>
        </a:p>
      </dgm:t>
    </dgm:pt>
    <dgm:pt modelId="{F0BF16D4-29FB-4DE4-8CC0-06966FDF3F8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Конкурсная комиссия</a:t>
          </a:r>
          <a:endParaRPr lang="ru-RU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EC197-B3D3-4F15-8BEC-9C059AA5815A}" type="parTrans" cxnId="{2088470F-1C72-42C0-8174-626814AECEDF}">
      <dgm:prSet/>
      <dgm:spPr/>
      <dgm:t>
        <a:bodyPr/>
        <a:lstStyle/>
        <a:p>
          <a:endParaRPr lang="ru-RU"/>
        </a:p>
      </dgm:t>
    </dgm:pt>
    <dgm:pt modelId="{81B17535-8200-44FE-9E89-32DF23ED4277}" type="sibTrans" cxnId="{2088470F-1C72-42C0-8174-626814AECEDF}">
      <dgm:prSet/>
      <dgm:spPr/>
      <dgm:t>
        <a:bodyPr/>
        <a:lstStyle/>
        <a:p>
          <a:endParaRPr lang="ru-RU"/>
        </a:p>
      </dgm:t>
    </dgm:pt>
    <dgm:pt modelId="{22A694E8-9424-4AC4-81F8-5B7575DBBEE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Согласование контрольных цифр приема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7E677-A8A3-4486-B3B2-26116157B09D}" type="parTrans" cxnId="{A10EAA42-11EC-4023-855E-D888CC1CB60C}">
      <dgm:prSet/>
      <dgm:spPr/>
      <dgm:t>
        <a:bodyPr/>
        <a:lstStyle/>
        <a:p>
          <a:endParaRPr lang="ru-RU"/>
        </a:p>
      </dgm:t>
    </dgm:pt>
    <dgm:pt modelId="{D3496E3F-6914-49D8-ACB2-FF902A3BB6CC}" type="sibTrans" cxnId="{A10EAA42-11EC-4023-855E-D888CC1CB60C}">
      <dgm:prSet/>
      <dgm:spPr/>
      <dgm:t>
        <a:bodyPr/>
        <a:lstStyle/>
        <a:p>
          <a:endParaRPr lang="ru-RU"/>
        </a:p>
      </dgm:t>
    </dgm:pt>
    <dgm:pt modelId="{41DCBBE1-A9B2-4804-AE27-4EF7D9BC67ED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Конкурсная комиссия</a:t>
          </a:r>
          <a:endParaRPr lang="ru-RU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A0949-596E-49FD-B92E-FF6F00E88C4D}" type="parTrans" cxnId="{251E20FA-5FCF-4AFD-8E16-6C1BD6348324}">
      <dgm:prSet/>
      <dgm:spPr/>
      <dgm:t>
        <a:bodyPr/>
        <a:lstStyle/>
        <a:p>
          <a:endParaRPr lang="ru-RU"/>
        </a:p>
      </dgm:t>
    </dgm:pt>
    <dgm:pt modelId="{CA20334A-B072-459A-A15A-C62C98F38C68}" type="sibTrans" cxnId="{251E20FA-5FCF-4AFD-8E16-6C1BD6348324}">
      <dgm:prSet/>
      <dgm:spPr/>
      <dgm:t>
        <a:bodyPr/>
        <a:lstStyle/>
        <a:p>
          <a:endParaRPr lang="ru-RU"/>
        </a:p>
      </dgm:t>
    </dgm:pt>
    <dgm:pt modelId="{B573C305-0A94-4068-8004-D7D5B7F4A9C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Утверждение контрольных цифр приема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8AAFB-350B-4814-8E32-B632052A9CCC}" type="parTrans" cxnId="{F3A9E46B-BD98-4458-A07D-C5D305280A7F}">
      <dgm:prSet/>
      <dgm:spPr/>
      <dgm:t>
        <a:bodyPr/>
        <a:lstStyle/>
        <a:p>
          <a:endParaRPr lang="ru-RU"/>
        </a:p>
      </dgm:t>
    </dgm:pt>
    <dgm:pt modelId="{0073A0CF-DF1D-4B5E-84CA-A3C34108CF3A}" type="sibTrans" cxnId="{F3A9E46B-BD98-4458-A07D-C5D305280A7F}">
      <dgm:prSet/>
      <dgm:spPr/>
      <dgm:t>
        <a:bodyPr/>
        <a:lstStyle/>
        <a:p>
          <a:endParaRPr lang="ru-RU"/>
        </a:p>
      </dgm:t>
    </dgm:pt>
    <dgm:pt modelId="{26C4C1AE-7D4D-4E22-8F43-41F492D4B415}" type="pres">
      <dgm:prSet presAssocID="{12278BAF-816F-48A3-B31E-4EC8570DB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39F3F-2B26-4843-84D7-4917B1B13DFF}" type="pres">
      <dgm:prSet presAssocID="{12278BAF-816F-48A3-B31E-4EC8570DB144}" presName="tSp" presStyleCnt="0"/>
      <dgm:spPr/>
    </dgm:pt>
    <dgm:pt modelId="{BCD10F5B-2848-4199-A28F-4DEF63769610}" type="pres">
      <dgm:prSet presAssocID="{12278BAF-816F-48A3-B31E-4EC8570DB144}" presName="bSp" presStyleCnt="0"/>
      <dgm:spPr/>
    </dgm:pt>
    <dgm:pt modelId="{7DF601DF-129D-4306-AB94-C70DCDA3C524}" type="pres">
      <dgm:prSet presAssocID="{12278BAF-816F-48A3-B31E-4EC8570DB144}" presName="process" presStyleCnt="0"/>
      <dgm:spPr/>
    </dgm:pt>
    <dgm:pt modelId="{FE378464-E40F-4ABA-948C-DE56AA32932C}" type="pres">
      <dgm:prSet presAssocID="{4E4F9C0E-E0D6-4A0A-A54B-90BD6929BE15}" presName="composite1" presStyleCnt="0"/>
      <dgm:spPr/>
    </dgm:pt>
    <dgm:pt modelId="{9DBBDBBC-3F61-4439-B5B2-C1A8503BE4DD}" type="pres">
      <dgm:prSet presAssocID="{4E4F9C0E-E0D6-4A0A-A54B-90BD6929BE15}" presName="dummyNode1" presStyleLbl="node1" presStyleIdx="0" presStyleCnt="5"/>
      <dgm:spPr/>
    </dgm:pt>
    <dgm:pt modelId="{6D92FEB3-0B19-4211-BFC4-9BE503B7B260}" type="pres">
      <dgm:prSet presAssocID="{4E4F9C0E-E0D6-4A0A-A54B-90BD6929BE15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FB478-84C9-4B22-B661-F0C57DDA158A}" type="pres">
      <dgm:prSet presAssocID="{4E4F9C0E-E0D6-4A0A-A54B-90BD6929BE15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F3DD5-000D-4027-B029-38731B68B6A7}" type="pres">
      <dgm:prSet presAssocID="{4E4F9C0E-E0D6-4A0A-A54B-90BD6929BE15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218E-E744-44FC-9F7B-6F4497AAF4FB}" type="pres">
      <dgm:prSet presAssocID="{4E4F9C0E-E0D6-4A0A-A54B-90BD6929BE15}" presName="connSite1" presStyleCnt="0"/>
      <dgm:spPr/>
    </dgm:pt>
    <dgm:pt modelId="{B21093E4-A98C-4081-A88E-3A041C3196E3}" type="pres">
      <dgm:prSet presAssocID="{7C14A573-953B-47E3-AC41-8D439B0FC932}" presName="Name9" presStyleLbl="sibTrans2D1" presStyleIdx="0" presStyleCnt="4"/>
      <dgm:spPr/>
      <dgm:t>
        <a:bodyPr/>
        <a:lstStyle/>
        <a:p>
          <a:endParaRPr lang="ru-RU"/>
        </a:p>
      </dgm:t>
    </dgm:pt>
    <dgm:pt modelId="{8DCD62F8-9BF3-4376-8E2C-409B85F1C5AA}" type="pres">
      <dgm:prSet presAssocID="{942FC424-1E4F-4483-8B9E-D1F797F64408}" presName="composite2" presStyleCnt="0"/>
      <dgm:spPr/>
    </dgm:pt>
    <dgm:pt modelId="{CE9B5C43-0256-47EB-AFB2-05BF58BED6C0}" type="pres">
      <dgm:prSet presAssocID="{942FC424-1E4F-4483-8B9E-D1F797F64408}" presName="dummyNode2" presStyleLbl="node1" presStyleIdx="0" presStyleCnt="5"/>
      <dgm:spPr/>
    </dgm:pt>
    <dgm:pt modelId="{9B36DA16-EE6F-4F93-ACB6-162216E3FBDB}" type="pres">
      <dgm:prSet presAssocID="{942FC424-1E4F-4483-8B9E-D1F797F64408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B9BB4-CD07-4AC4-9F7E-791F5BD39456}" type="pres">
      <dgm:prSet presAssocID="{942FC424-1E4F-4483-8B9E-D1F797F6440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9163C-1FB1-453B-9117-1CE91CE42711}" type="pres">
      <dgm:prSet presAssocID="{942FC424-1E4F-4483-8B9E-D1F797F64408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1BE37-5E8A-4AD2-983F-98EF6E96A4DA}" type="pres">
      <dgm:prSet presAssocID="{942FC424-1E4F-4483-8B9E-D1F797F64408}" presName="connSite2" presStyleCnt="0"/>
      <dgm:spPr/>
    </dgm:pt>
    <dgm:pt modelId="{3622D2DB-364E-4DF3-AC47-9A967EE04EC2}" type="pres">
      <dgm:prSet presAssocID="{161A3E33-2A89-4A4E-917F-8595DEBC6762}" presName="Name18" presStyleLbl="sibTrans2D1" presStyleIdx="1" presStyleCnt="4" custScaleX="124842" custScaleY="155720" custLinFactNeighborX="-278" custLinFactNeighborY="16637"/>
      <dgm:spPr/>
      <dgm:t>
        <a:bodyPr/>
        <a:lstStyle/>
        <a:p>
          <a:endParaRPr lang="ru-RU"/>
        </a:p>
      </dgm:t>
    </dgm:pt>
    <dgm:pt modelId="{4275DDF7-80B5-4ABC-8029-3395FE8460B0}" type="pres">
      <dgm:prSet presAssocID="{5E350D1B-F2D8-47BE-BB60-BBCC8D8E26EA}" presName="composite1" presStyleCnt="0"/>
      <dgm:spPr/>
    </dgm:pt>
    <dgm:pt modelId="{F91BCCB8-176D-45B5-8AB2-84AB368BF3C4}" type="pres">
      <dgm:prSet presAssocID="{5E350D1B-F2D8-47BE-BB60-BBCC8D8E26EA}" presName="dummyNode1" presStyleLbl="node1" presStyleIdx="1" presStyleCnt="5"/>
      <dgm:spPr/>
    </dgm:pt>
    <dgm:pt modelId="{ED57CBDB-3174-418D-A16F-C705D75AAEAF}" type="pres">
      <dgm:prSet presAssocID="{5E350D1B-F2D8-47BE-BB60-BBCC8D8E26EA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99173-42F4-4668-A776-A41B011DBE5C}" type="pres">
      <dgm:prSet presAssocID="{5E350D1B-F2D8-47BE-BB60-BBCC8D8E26E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EC771-257E-439A-84AE-6363599953FA}" type="pres">
      <dgm:prSet presAssocID="{5E350D1B-F2D8-47BE-BB60-BBCC8D8E26EA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02E7-2ED5-4D5A-B25B-BA47E01F8088}" type="pres">
      <dgm:prSet presAssocID="{5E350D1B-F2D8-47BE-BB60-BBCC8D8E26EA}" presName="connSite1" presStyleCnt="0"/>
      <dgm:spPr/>
    </dgm:pt>
    <dgm:pt modelId="{5673480B-066F-415F-822E-027A47492D45}" type="pres">
      <dgm:prSet presAssocID="{3E5288AC-EAE5-493D-B5ED-07F59D41DB5D}" presName="Name9" presStyleLbl="sibTrans2D1" presStyleIdx="2" presStyleCnt="4"/>
      <dgm:spPr/>
      <dgm:t>
        <a:bodyPr/>
        <a:lstStyle/>
        <a:p>
          <a:endParaRPr lang="ru-RU"/>
        </a:p>
      </dgm:t>
    </dgm:pt>
    <dgm:pt modelId="{7DD9E3DA-CA03-4C4F-B06D-D60AB0ED3B13}" type="pres">
      <dgm:prSet presAssocID="{22A694E8-9424-4AC4-81F8-5B7575DBBEED}" presName="composite2" presStyleCnt="0"/>
      <dgm:spPr/>
    </dgm:pt>
    <dgm:pt modelId="{0009DD26-ECE3-4666-A5DD-932FFD81E763}" type="pres">
      <dgm:prSet presAssocID="{22A694E8-9424-4AC4-81F8-5B7575DBBEED}" presName="dummyNode2" presStyleLbl="node1" presStyleIdx="2" presStyleCnt="5"/>
      <dgm:spPr/>
    </dgm:pt>
    <dgm:pt modelId="{93BC23BB-B04D-493E-B88B-8819BA541E45}" type="pres">
      <dgm:prSet presAssocID="{22A694E8-9424-4AC4-81F8-5B7575DBBEED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9705-F4E4-4890-8BC4-F841E6912648}" type="pres">
      <dgm:prSet presAssocID="{22A694E8-9424-4AC4-81F8-5B7575DBBEED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87D5-0690-4A5B-910E-D21670893A21}" type="pres">
      <dgm:prSet presAssocID="{22A694E8-9424-4AC4-81F8-5B7575DBBEED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97BDE-873C-465B-A12C-1586A532E477}" type="pres">
      <dgm:prSet presAssocID="{22A694E8-9424-4AC4-81F8-5B7575DBBEED}" presName="connSite2" presStyleCnt="0"/>
      <dgm:spPr/>
    </dgm:pt>
    <dgm:pt modelId="{9BD795E0-5B30-44C7-B040-41F4869AB636}" type="pres">
      <dgm:prSet presAssocID="{D3496E3F-6914-49D8-ACB2-FF902A3BB6CC}" presName="Name18" presStyleLbl="sibTrans2D1" presStyleIdx="3" presStyleCnt="4" custScaleX="131159" custScaleY="138861" custLinFactNeighborX="3187" custLinFactNeighborY="17460"/>
      <dgm:spPr/>
      <dgm:t>
        <a:bodyPr/>
        <a:lstStyle/>
        <a:p>
          <a:endParaRPr lang="ru-RU"/>
        </a:p>
      </dgm:t>
    </dgm:pt>
    <dgm:pt modelId="{E4E209DF-C39C-4323-851F-FF563D486454}" type="pres">
      <dgm:prSet presAssocID="{B573C305-0A94-4068-8004-D7D5B7F4A9C3}" presName="composite1" presStyleCnt="0"/>
      <dgm:spPr/>
    </dgm:pt>
    <dgm:pt modelId="{C6A13F9B-C112-4FE1-AF7C-C0C14F4AB108}" type="pres">
      <dgm:prSet presAssocID="{B573C305-0A94-4068-8004-D7D5B7F4A9C3}" presName="dummyNode1" presStyleLbl="node1" presStyleIdx="3" presStyleCnt="5"/>
      <dgm:spPr/>
    </dgm:pt>
    <dgm:pt modelId="{36AB7EEC-371F-426A-8C29-E68CA229A565}" type="pres">
      <dgm:prSet presAssocID="{B573C305-0A94-4068-8004-D7D5B7F4A9C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2318F-AC1A-4318-BD34-5FFF7875525E}" type="pres">
      <dgm:prSet presAssocID="{B573C305-0A94-4068-8004-D7D5B7F4A9C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7D87-8997-4E55-8F1D-3EAD146985DD}" type="pres">
      <dgm:prSet presAssocID="{B573C305-0A94-4068-8004-D7D5B7F4A9C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1C180-C1F0-4016-9394-76ADB64906C4}" type="pres">
      <dgm:prSet presAssocID="{B573C305-0A94-4068-8004-D7D5B7F4A9C3}" presName="connSite1" presStyleCnt="0"/>
      <dgm:spPr/>
    </dgm:pt>
  </dgm:ptLst>
  <dgm:cxnLst>
    <dgm:cxn modelId="{B6645946-4298-43BB-9486-2D11285B13A7}" type="presOf" srcId="{F3D80430-6CB0-4FAC-B5F5-62F26B825F60}" destId="{9B36DA16-EE6F-4F93-ACB6-162216E3FBDB}" srcOrd="0" destOrd="0" presId="urn:microsoft.com/office/officeart/2005/8/layout/hProcess4"/>
    <dgm:cxn modelId="{738E4233-44DF-4D46-9FAB-C6F9EFC35BCE}" type="presOf" srcId="{96D308EB-D218-470E-9EAC-4C0005AD22FD}" destId="{ED57CBDB-3174-418D-A16F-C705D75AAEAF}" srcOrd="0" destOrd="0" presId="urn:microsoft.com/office/officeart/2005/8/layout/hProcess4"/>
    <dgm:cxn modelId="{A95CC10E-422A-43B5-A343-58528AA912D2}" type="presOf" srcId="{96D308EB-D218-470E-9EAC-4C0005AD22FD}" destId="{EC399173-42F4-4668-A776-A41B011DBE5C}" srcOrd="1" destOrd="0" presId="urn:microsoft.com/office/officeart/2005/8/layout/hProcess4"/>
    <dgm:cxn modelId="{2088470F-1C72-42C0-8174-626814AECEDF}" srcId="{22A694E8-9424-4AC4-81F8-5B7575DBBEED}" destId="{F0BF16D4-29FB-4DE4-8CC0-06966FDF3F8E}" srcOrd="0" destOrd="0" parTransId="{084EC197-B3D3-4F15-8BEC-9C059AA5815A}" sibTransId="{81B17535-8200-44FE-9E89-32DF23ED4277}"/>
    <dgm:cxn modelId="{53A06884-CED0-4816-A7F9-0810D8D252AD}" srcId="{12278BAF-816F-48A3-B31E-4EC8570DB144}" destId="{942FC424-1E4F-4483-8B9E-D1F797F64408}" srcOrd="1" destOrd="0" parTransId="{07B80B76-4F5C-4A61-B60D-50DD01469717}" sibTransId="{161A3E33-2A89-4A4E-917F-8595DEBC6762}"/>
    <dgm:cxn modelId="{00632E34-9C8C-4842-B1FF-C69067FF4D7B}" type="presOf" srcId="{3E5288AC-EAE5-493D-B5ED-07F59D41DB5D}" destId="{5673480B-066F-415F-822E-027A47492D45}" srcOrd="0" destOrd="0" presId="urn:microsoft.com/office/officeart/2005/8/layout/hProcess4"/>
    <dgm:cxn modelId="{7BF8F714-3EE7-407C-A2F8-131AC016111E}" type="presOf" srcId="{41DCBBE1-A9B2-4804-AE27-4EF7D9BC67ED}" destId="{66B2318F-AC1A-4318-BD34-5FFF7875525E}" srcOrd="1" destOrd="0" presId="urn:microsoft.com/office/officeart/2005/8/layout/hProcess4"/>
    <dgm:cxn modelId="{0F7CD36F-E2FE-4658-A933-F1DEB4665D8A}" type="presOf" srcId="{F0BF16D4-29FB-4DE4-8CC0-06966FDF3F8E}" destId="{32569705-F4E4-4890-8BC4-F841E6912648}" srcOrd="1" destOrd="0" presId="urn:microsoft.com/office/officeart/2005/8/layout/hProcess4"/>
    <dgm:cxn modelId="{44503408-C18B-4B22-B9F2-10997050778C}" srcId="{5E350D1B-F2D8-47BE-BB60-BBCC8D8E26EA}" destId="{96D308EB-D218-470E-9EAC-4C0005AD22FD}" srcOrd="0" destOrd="0" parTransId="{2C9FCC2B-9A34-4F3E-B3C5-2E82DBC27506}" sibTransId="{8D1357E3-EB2D-498C-979B-7576B3DF0004}"/>
    <dgm:cxn modelId="{4DC33ADC-0E56-44A4-9DB3-BFB12E376077}" type="presOf" srcId="{203E7591-D599-427F-A088-DBEB4AF8EB12}" destId="{6D92FEB3-0B19-4211-BFC4-9BE503B7B260}" srcOrd="0" destOrd="0" presId="urn:microsoft.com/office/officeart/2005/8/layout/hProcess4"/>
    <dgm:cxn modelId="{F7ED456A-FEAA-4F58-91EE-1C71A7725699}" type="presOf" srcId="{203E7591-D599-427F-A088-DBEB4AF8EB12}" destId="{ADEFB478-84C9-4B22-B661-F0C57DDA158A}" srcOrd="1" destOrd="0" presId="urn:microsoft.com/office/officeart/2005/8/layout/hProcess4"/>
    <dgm:cxn modelId="{A10EAA42-11EC-4023-855E-D888CC1CB60C}" srcId="{12278BAF-816F-48A3-B31E-4EC8570DB144}" destId="{22A694E8-9424-4AC4-81F8-5B7575DBBEED}" srcOrd="3" destOrd="0" parTransId="{78A7E677-A8A3-4486-B3B2-26116157B09D}" sibTransId="{D3496E3F-6914-49D8-ACB2-FF902A3BB6CC}"/>
    <dgm:cxn modelId="{D04024A7-6F5D-4BC6-A4DC-5F4E49161655}" srcId="{12278BAF-816F-48A3-B31E-4EC8570DB144}" destId="{5E350D1B-F2D8-47BE-BB60-BBCC8D8E26EA}" srcOrd="2" destOrd="0" parTransId="{7DC834CD-E272-4DCB-AB23-A76EF9A02110}" sibTransId="{3E5288AC-EAE5-493D-B5ED-07F59D41DB5D}"/>
    <dgm:cxn modelId="{F3A9E46B-BD98-4458-A07D-C5D305280A7F}" srcId="{12278BAF-816F-48A3-B31E-4EC8570DB144}" destId="{B573C305-0A94-4068-8004-D7D5B7F4A9C3}" srcOrd="4" destOrd="0" parTransId="{68A8AAFB-350B-4814-8E32-B632052A9CCC}" sibTransId="{0073A0CF-DF1D-4B5E-84CA-A3C34108CF3A}"/>
    <dgm:cxn modelId="{251E20FA-5FCF-4AFD-8E16-6C1BD6348324}" srcId="{B573C305-0A94-4068-8004-D7D5B7F4A9C3}" destId="{41DCBBE1-A9B2-4804-AE27-4EF7D9BC67ED}" srcOrd="0" destOrd="0" parTransId="{BE0A0949-596E-49FD-B92E-FF6F00E88C4D}" sibTransId="{CA20334A-B072-459A-A15A-C62C98F38C68}"/>
    <dgm:cxn modelId="{C01DC39F-D700-44DC-995F-417872814ACC}" type="presOf" srcId="{B573C305-0A94-4068-8004-D7D5B7F4A9C3}" destId="{1CD37D87-8997-4E55-8F1D-3EAD146985DD}" srcOrd="0" destOrd="0" presId="urn:microsoft.com/office/officeart/2005/8/layout/hProcess4"/>
    <dgm:cxn modelId="{AE871605-14E6-4E36-954D-B9554056F6EB}" type="presOf" srcId="{F3D80430-6CB0-4FAC-B5F5-62F26B825F60}" destId="{888B9BB4-CD07-4AC4-9F7E-791F5BD39456}" srcOrd="1" destOrd="0" presId="urn:microsoft.com/office/officeart/2005/8/layout/hProcess4"/>
    <dgm:cxn modelId="{7B046620-71AD-4C5F-8A71-0AD10C81ABBD}" srcId="{12278BAF-816F-48A3-B31E-4EC8570DB144}" destId="{4E4F9C0E-E0D6-4A0A-A54B-90BD6929BE15}" srcOrd="0" destOrd="0" parTransId="{8856A114-AE6A-443B-994A-A688020F18D6}" sibTransId="{7C14A573-953B-47E3-AC41-8D439B0FC932}"/>
    <dgm:cxn modelId="{90A1FE5B-1231-4667-9975-46D944D9D130}" srcId="{4E4F9C0E-E0D6-4A0A-A54B-90BD6929BE15}" destId="{203E7591-D599-427F-A088-DBEB4AF8EB12}" srcOrd="0" destOrd="0" parTransId="{8451C22B-F1F7-4ECD-BF73-382394E77539}" sibTransId="{6881FC18-ED82-44B9-B4B5-F3FBFC265640}"/>
    <dgm:cxn modelId="{2DD10F3E-2D9C-4F62-A58B-DD64BFD2FE42}" srcId="{942FC424-1E4F-4483-8B9E-D1F797F64408}" destId="{F3D80430-6CB0-4FAC-B5F5-62F26B825F60}" srcOrd="0" destOrd="0" parTransId="{D8C5A9E6-8DEF-4EF4-B4CC-6EEB75659DF0}" sibTransId="{16AD72A4-CAFB-4D62-AC5E-AEAE4338FCB9}"/>
    <dgm:cxn modelId="{F162EEA8-F65D-4362-8AA6-6510B9B75B7E}" type="presOf" srcId="{41DCBBE1-A9B2-4804-AE27-4EF7D9BC67ED}" destId="{36AB7EEC-371F-426A-8C29-E68CA229A565}" srcOrd="0" destOrd="0" presId="urn:microsoft.com/office/officeart/2005/8/layout/hProcess4"/>
    <dgm:cxn modelId="{3E72B72A-5D48-4169-8E7F-281979E89AA1}" type="presOf" srcId="{942FC424-1E4F-4483-8B9E-D1F797F64408}" destId="{9599163C-1FB1-453B-9117-1CE91CE42711}" srcOrd="0" destOrd="0" presId="urn:microsoft.com/office/officeart/2005/8/layout/hProcess4"/>
    <dgm:cxn modelId="{65B2D1DB-5F00-4963-A252-9AC2424D9979}" type="presOf" srcId="{7C14A573-953B-47E3-AC41-8D439B0FC932}" destId="{B21093E4-A98C-4081-A88E-3A041C3196E3}" srcOrd="0" destOrd="0" presId="urn:microsoft.com/office/officeart/2005/8/layout/hProcess4"/>
    <dgm:cxn modelId="{7AA5343F-2EC2-4E9C-A35A-14DD183EB5D2}" type="presOf" srcId="{22A694E8-9424-4AC4-81F8-5B7575DBBEED}" destId="{017887D5-0690-4A5B-910E-D21670893A21}" srcOrd="0" destOrd="0" presId="urn:microsoft.com/office/officeart/2005/8/layout/hProcess4"/>
    <dgm:cxn modelId="{DB3A0F45-0FE0-4D3C-B93C-589FEB25FB53}" type="presOf" srcId="{F0BF16D4-29FB-4DE4-8CC0-06966FDF3F8E}" destId="{93BC23BB-B04D-493E-B88B-8819BA541E45}" srcOrd="0" destOrd="0" presId="urn:microsoft.com/office/officeart/2005/8/layout/hProcess4"/>
    <dgm:cxn modelId="{B99B68FD-ECB6-44B5-89D7-943AD1F6D37B}" type="presOf" srcId="{D3496E3F-6914-49D8-ACB2-FF902A3BB6CC}" destId="{9BD795E0-5B30-44C7-B040-41F4869AB636}" srcOrd="0" destOrd="0" presId="urn:microsoft.com/office/officeart/2005/8/layout/hProcess4"/>
    <dgm:cxn modelId="{274951D9-1009-4D87-A4D1-FC986648AB5E}" type="presOf" srcId="{4E4F9C0E-E0D6-4A0A-A54B-90BD6929BE15}" destId="{922F3DD5-000D-4027-B029-38731B68B6A7}" srcOrd="0" destOrd="0" presId="urn:microsoft.com/office/officeart/2005/8/layout/hProcess4"/>
    <dgm:cxn modelId="{F9308313-B190-445A-AB6A-AD029CDD0D5F}" type="presOf" srcId="{5E350D1B-F2D8-47BE-BB60-BBCC8D8E26EA}" destId="{39DEC771-257E-439A-84AE-6363599953FA}" srcOrd="0" destOrd="0" presId="urn:microsoft.com/office/officeart/2005/8/layout/hProcess4"/>
    <dgm:cxn modelId="{11815CBD-99CE-4BED-84CA-9ED7BAD83866}" type="presOf" srcId="{161A3E33-2A89-4A4E-917F-8595DEBC6762}" destId="{3622D2DB-364E-4DF3-AC47-9A967EE04EC2}" srcOrd="0" destOrd="0" presId="urn:microsoft.com/office/officeart/2005/8/layout/hProcess4"/>
    <dgm:cxn modelId="{B2A0001F-69F6-462B-9FD7-517708FD656D}" type="presOf" srcId="{12278BAF-816F-48A3-B31E-4EC8570DB144}" destId="{26C4C1AE-7D4D-4E22-8F43-41F492D4B415}" srcOrd="0" destOrd="0" presId="urn:microsoft.com/office/officeart/2005/8/layout/hProcess4"/>
    <dgm:cxn modelId="{4454A8B2-8EBF-4E5B-8CC0-010B65FBDFA2}" type="presParOf" srcId="{26C4C1AE-7D4D-4E22-8F43-41F492D4B415}" destId="{E7F39F3F-2B26-4843-84D7-4917B1B13DFF}" srcOrd="0" destOrd="0" presId="urn:microsoft.com/office/officeart/2005/8/layout/hProcess4"/>
    <dgm:cxn modelId="{4B25653A-6786-4581-BFBC-C5DE8454D4CB}" type="presParOf" srcId="{26C4C1AE-7D4D-4E22-8F43-41F492D4B415}" destId="{BCD10F5B-2848-4199-A28F-4DEF63769610}" srcOrd="1" destOrd="0" presId="urn:microsoft.com/office/officeart/2005/8/layout/hProcess4"/>
    <dgm:cxn modelId="{E1EF36D1-4300-43EB-8C57-B28FD31FB782}" type="presParOf" srcId="{26C4C1AE-7D4D-4E22-8F43-41F492D4B415}" destId="{7DF601DF-129D-4306-AB94-C70DCDA3C524}" srcOrd="2" destOrd="0" presId="urn:microsoft.com/office/officeart/2005/8/layout/hProcess4"/>
    <dgm:cxn modelId="{B6ABC3B0-92DF-4A81-9727-0BE043E92CDB}" type="presParOf" srcId="{7DF601DF-129D-4306-AB94-C70DCDA3C524}" destId="{FE378464-E40F-4ABA-948C-DE56AA32932C}" srcOrd="0" destOrd="0" presId="urn:microsoft.com/office/officeart/2005/8/layout/hProcess4"/>
    <dgm:cxn modelId="{BB21BAC0-4D5B-4E8A-A955-05D214BFDC8F}" type="presParOf" srcId="{FE378464-E40F-4ABA-948C-DE56AA32932C}" destId="{9DBBDBBC-3F61-4439-B5B2-C1A8503BE4DD}" srcOrd="0" destOrd="0" presId="urn:microsoft.com/office/officeart/2005/8/layout/hProcess4"/>
    <dgm:cxn modelId="{CD934585-5F36-46E4-8DF7-1477A6A5E221}" type="presParOf" srcId="{FE378464-E40F-4ABA-948C-DE56AA32932C}" destId="{6D92FEB3-0B19-4211-BFC4-9BE503B7B260}" srcOrd="1" destOrd="0" presId="urn:microsoft.com/office/officeart/2005/8/layout/hProcess4"/>
    <dgm:cxn modelId="{EE81F9C9-D514-4BCE-B074-26B6E0276037}" type="presParOf" srcId="{FE378464-E40F-4ABA-948C-DE56AA32932C}" destId="{ADEFB478-84C9-4B22-B661-F0C57DDA158A}" srcOrd="2" destOrd="0" presId="urn:microsoft.com/office/officeart/2005/8/layout/hProcess4"/>
    <dgm:cxn modelId="{C28745BE-3532-4012-8D71-509C0D27AAAF}" type="presParOf" srcId="{FE378464-E40F-4ABA-948C-DE56AA32932C}" destId="{922F3DD5-000D-4027-B029-38731B68B6A7}" srcOrd="3" destOrd="0" presId="urn:microsoft.com/office/officeart/2005/8/layout/hProcess4"/>
    <dgm:cxn modelId="{300A619E-DA36-40ED-892E-FF6C51DA0E88}" type="presParOf" srcId="{FE378464-E40F-4ABA-948C-DE56AA32932C}" destId="{352A218E-E744-44FC-9F7B-6F4497AAF4FB}" srcOrd="4" destOrd="0" presId="urn:microsoft.com/office/officeart/2005/8/layout/hProcess4"/>
    <dgm:cxn modelId="{B2E530C7-A6E1-40EA-8C19-B139A912FEC7}" type="presParOf" srcId="{7DF601DF-129D-4306-AB94-C70DCDA3C524}" destId="{B21093E4-A98C-4081-A88E-3A041C3196E3}" srcOrd="1" destOrd="0" presId="urn:microsoft.com/office/officeart/2005/8/layout/hProcess4"/>
    <dgm:cxn modelId="{9CC1A6A0-6FE9-4D8B-A039-0C1A007FB1D0}" type="presParOf" srcId="{7DF601DF-129D-4306-AB94-C70DCDA3C524}" destId="{8DCD62F8-9BF3-4376-8E2C-409B85F1C5AA}" srcOrd="2" destOrd="0" presId="urn:microsoft.com/office/officeart/2005/8/layout/hProcess4"/>
    <dgm:cxn modelId="{55F8D459-304A-496F-877C-4599195C5917}" type="presParOf" srcId="{8DCD62F8-9BF3-4376-8E2C-409B85F1C5AA}" destId="{CE9B5C43-0256-47EB-AFB2-05BF58BED6C0}" srcOrd="0" destOrd="0" presId="urn:microsoft.com/office/officeart/2005/8/layout/hProcess4"/>
    <dgm:cxn modelId="{8DBFF1CA-C207-4A0F-A23E-75B0D6E338F0}" type="presParOf" srcId="{8DCD62F8-9BF3-4376-8E2C-409B85F1C5AA}" destId="{9B36DA16-EE6F-4F93-ACB6-162216E3FBDB}" srcOrd="1" destOrd="0" presId="urn:microsoft.com/office/officeart/2005/8/layout/hProcess4"/>
    <dgm:cxn modelId="{CE373108-FBEA-420B-B863-E3EFFC5144DD}" type="presParOf" srcId="{8DCD62F8-9BF3-4376-8E2C-409B85F1C5AA}" destId="{888B9BB4-CD07-4AC4-9F7E-791F5BD39456}" srcOrd="2" destOrd="0" presId="urn:microsoft.com/office/officeart/2005/8/layout/hProcess4"/>
    <dgm:cxn modelId="{3D9EED25-6446-40A6-B52D-660266645071}" type="presParOf" srcId="{8DCD62F8-9BF3-4376-8E2C-409B85F1C5AA}" destId="{9599163C-1FB1-453B-9117-1CE91CE42711}" srcOrd="3" destOrd="0" presId="urn:microsoft.com/office/officeart/2005/8/layout/hProcess4"/>
    <dgm:cxn modelId="{7039C506-ED26-4B89-A430-3D233F2BCFDA}" type="presParOf" srcId="{8DCD62F8-9BF3-4376-8E2C-409B85F1C5AA}" destId="{0011BE37-5E8A-4AD2-983F-98EF6E96A4DA}" srcOrd="4" destOrd="0" presId="urn:microsoft.com/office/officeart/2005/8/layout/hProcess4"/>
    <dgm:cxn modelId="{6060FDE8-4085-4107-A752-4FEB063E03EE}" type="presParOf" srcId="{7DF601DF-129D-4306-AB94-C70DCDA3C524}" destId="{3622D2DB-364E-4DF3-AC47-9A967EE04EC2}" srcOrd="3" destOrd="0" presId="urn:microsoft.com/office/officeart/2005/8/layout/hProcess4"/>
    <dgm:cxn modelId="{4538DE0A-F94F-4AAF-BEDC-CA6361917640}" type="presParOf" srcId="{7DF601DF-129D-4306-AB94-C70DCDA3C524}" destId="{4275DDF7-80B5-4ABC-8029-3395FE8460B0}" srcOrd="4" destOrd="0" presId="urn:microsoft.com/office/officeart/2005/8/layout/hProcess4"/>
    <dgm:cxn modelId="{13E64292-89F9-4D27-8E68-D8D0E4023C6F}" type="presParOf" srcId="{4275DDF7-80B5-4ABC-8029-3395FE8460B0}" destId="{F91BCCB8-176D-45B5-8AB2-84AB368BF3C4}" srcOrd="0" destOrd="0" presId="urn:microsoft.com/office/officeart/2005/8/layout/hProcess4"/>
    <dgm:cxn modelId="{4E28C9C9-DBB6-44CA-9D81-47FA85E59842}" type="presParOf" srcId="{4275DDF7-80B5-4ABC-8029-3395FE8460B0}" destId="{ED57CBDB-3174-418D-A16F-C705D75AAEAF}" srcOrd="1" destOrd="0" presId="urn:microsoft.com/office/officeart/2005/8/layout/hProcess4"/>
    <dgm:cxn modelId="{D0748C29-98A5-4EDE-AE96-357FE7B092B4}" type="presParOf" srcId="{4275DDF7-80B5-4ABC-8029-3395FE8460B0}" destId="{EC399173-42F4-4668-A776-A41B011DBE5C}" srcOrd="2" destOrd="0" presId="urn:microsoft.com/office/officeart/2005/8/layout/hProcess4"/>
    <dgm:cxn modelId="{3EF4D177-0219-4EF7-8B27-DEF5629AA275}" type="presParOf" srcId="{4275DDF7-80B5-4ABC-8029-3395FE8460B0}" destId="{39DEC771-257E-439A-84AE-6363599953FA}" srcOrd="3" destOrd="0" presId="urn:microsoft.com/office/officeart/2005/8/layout/hProcess4"/>
    <dgm:cxn modelId="{2A19C6B8-7920-4893-984F-40150C75D2EF}" type="presParOf" srcId="{4275DDF7-80B5-4ABC-8029-3395FE8460B0}" destId="{FAE902E7-2ED5-4D5A-B25B-BA47E01F8088}" srcOrd="4" destOrd="0" presId="urn:microsoft.com/office/officeart/2005/8/layout/hProcess4"/>
    <dgm:cxn modelId="{1E1D5688-35FE-4B9F-BBB6-994C3358B743}" type="presParOf" srcId="{7DF601DF-129D-4306-AB94-C70DCDA3C524}" destId="{5673480B-066F-415F-822E-027A47492D45}" srcOrd="5" destOrd="0" presId="urn:microsoft.com/office/officeart/2005/8/layout/hProcess4"/>
    <dgm:cxn modelId="{3A5EC689-402B-4248-B39C-2A9D38FA840C}" type="presParOf" srcId="{7DF601DF-129D-4306-AB94-C70DCDA3C524}" destId="{7DD9E3DA-CA03-4C4F-B06D-D60AB0ED3B13}" srcOrd="6" destOrd="0" presId="urn:microsoft.com/office/officeart/2005/8/layout/hProcess4"/>
    <dgm:cxn modelId="{7CCF7CEB-FDCB-42F2-9E2B-64F609B2C4CE}" type="presParOf" srcId="{7DD9E3DA-CA03-4C4F-B06D-D60AB0ED3B13}" destId="{0009DD26-ECE3-4666-A5DD-932FFD81E763}" srcOrd="0" destOrd="0" presId="urn:microsoft.com/office/officeart/2005/8/layout/hProcess4"/>
    <dgm:cxn modelId="{02641A22-EF59-4C7E-A9E4-7CD80D0C7BE1}" type="presParOf" srcId="{7DD9E3DA-CA03-4C4F-B06D-D60AB0ED3B13}" destId="{93BC23BB-B04D-493E-B88B-8819BA541E45}" srcOrd="1" destOrd="0" presId="urn:microsoft.com/office/officeart/2005/8/layout/hProcess4"/>
    <dgm:cxn modelId="{E2FB2378-53FD-4278-B740-7545D7FF0856}" type="presParOf" srcId="{7DD9E3DA-CA03-4C4F-B06D-D60AB0ED3B13}" destId="{32569705-F4E4-4890-8BC4-F841E6912648}" srcOrd="2" destOrd="0" presId="urn:microsoft.com/office/officeart/2005/8/layout/hProcess4"/>
    <dgm:cxn modelId="{35940EEA-F176-4E79-8B1A-4E3EAF55CC7C}" type="presParOf" srcId="{7DD9E3DA-CA03-4C4F-B06D-D60AB0ED3B13}" destId="{017887D5-0690-4A5B-910E-D21670893A21}" srcOrd="3" destOrd="0" presId="urn:microsoft.com/office/officeart/2005/8/layout/hProcess4"/>
    <dgm:cxn modelId="{1523236E-7861-423B-A554-5B75D32941EA}" type="presParOf" srcId="{7DD9E3DA-CA03-4C4F-B06D-D60AB0ED3B13}" destId="{EAE97BDE-873C-465B-A12C-1586A532E477}" srcOrd="4" destOrd="0" presId="urn:microsoft.com/office/officeart/2005/8/layout/hProcess4"/>
    <dgm:cxn modelId="{1BA4D2D0-060D-4932-BF1F-4B7F174A68A3}" type="presParOf" srcId="{7DF601DF-129D-4306-AB94-C70DCDA3C524}" destId="{9BD795E0-5B30-44C7-B040-41F4869AB636}" srcOrd="7" destOrd="0" presId="urn:microsoft.com/office/officeart/2005/8/layout/hProcess4"/>
    <dgm:cxn modelId="{7D3028FB-A949-4854-B31B-0CCEF952C88D}" type="presParOf" srcId="{7DF601DF-129D-4306-AB94-C70DCDA3C524}" destId="{E4E209DF-C39C-4323-851F-FF563D486454}" srcOrd="8" destOrd="0" presId="urn:microsoft.com/office/officeart/2005/8/layout/hProcess4"/>
    <dgm:cxn modelId="{C69F8B19-E527-4BD3-865E-02B45FC4AB09}" type="presParOf" srcId="{E4E209DF-C39C-4323-851F-FF563D486454}" destId="{C6A13F9B-C112-4FE1-AF7C-C0C14F4AB108}" srcOrd="0" destOrd="0" presId="urn:microsoft.com/office/officeart/2005/8/layout/hProcess4"/>
    <dgm:cxn modelId="{FBE27FCD-6641-4C56-B6BF-34434C29D9E0}" type="presParOf" srcId="{E4E209DF-C39C-4323-851F-FF563D486454}" destId="{36AB7EEC-371F-426A-8C29-E68CA229A565}" srcOrd="1" destOrd="0" presId="urn:microsoft.com/office/officeart/2005/8/layout/hProcess4"/>
    <dgm:cxn modelId="{21E26DE0-C3A1-4CF4-A4FA-95F6CCDF1549}" type="presParOf" srcId="{E4E209DF-C39C-4323-851F-FF563D486454}" destId="{66B2318F-AC1A-4318-BD34-5FFF7875525E}" srcOrd="2" destOrd="0" presId="urn:microsoft.com/office/officeart/2005/8/layout/hProcess4"/>
    <dgm:cxn modelId="{6FEB06CE-58A3-46FF-BDC0-148CDDD2F570}" type="presParOf" srcId="{E4E209DF-C39C-4323-851F-FF563D486454}" destId="{1CD37D87-8997-4E55-8F1D-3EAD146985DD}" srcOrd="3" destOrd="0" presId="urn:microsoft.com/office/officeart/2005/8/layout/hProcess4"/>
    <dgm:cxn modelId="{F9CD66DC-9A4B-4157-96B3-05891711D566}" type="presParOf" srcId="{E4E209DF-C39C-4323-851F-FF563D486454}" destId="{2CC1C180-C1F0-4016-9394-76ADB64906C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43114-D3F0-4C5C-B965-3C4D0BA40C61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606E06EB-78F1-487A-9735-2F42EB2CF6CC}">
      <dgm:prSet custT="1"/>
      <dgm:spPr/>
      <dgm:t>
        <a:bodyPr/>
        <a:lstStyle/>
        <a:p>
          <a:pPr algn="l" defTabSz="1217613">
            <a:spcBef>
              <a:spcPct val="0"/>
            </a:spcBef>
            <a:spcAft>
              <a:spcPct val="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 профессиональных образовательных организаций, </a:t>
          </a:r>
        </a:p>
        <a:p>
          <a:pPr algn="l" defTabSz="1217613">
            <a:spcBef>
              <a:spcPct val="0"/>
            </a:spcBef>
            <a:spcAft>
              <a:spcPct val="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11 промышленных предприятий – в дуальном образовании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D64792-67B2-43F2-83C1-FB51756628D7}" type="parTrans" cxnId="{14005AE5-5FF7-4ED4-A97C-65B1E0C4657D}">
      <dgm:prSet/>
      <dgm:spPr/>
      <dgm:t>
        <a:bodyPr/>
        <a:lstStyle/>
        <a:p>
          <a:endParaRPr lang="ru-RU" sz="2400"/>
        </a:p>
      </dgm:t>
    </dgm:pt>
    <dgm:pt modelId="{5628C659-3B39-4ACD-8FC6-F3C689D5EC51}" type="sibTrans" cxnId="{14005AE5-5FF7-4ED4-A97C-65B1E0C4657D}">
      <dgm:prSet/>
      <dgm:spPr/>
      <dgm:t>
        <a:bodyPr/>
        <a:lstStyle/>
        <a:p>
          <a:endParaRPr lang="ru-RU" sz="2400"/>
        </a:p>
      </dgm:t>
    </dgm:pt>
    <dgm:pt modelId="{201E1C22-05C5-4334-8B80-0644DE6BCB11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300 наставников, 3</a:t>
          </a:r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000 студентов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8A233A6-B147-479A-B6CD-C3DE70E59A28}" type="parTrans" cxnId="{90EE96E9-B4F6-45F3-9C5D-5C050A9628FA}">
      <dgm:prSet/>
      <dgm:spPr/>
      <dgm:t>
        <a:bodyPr/>
        <a:lstStyle/>
        <a:p>
          <a:endParaRPr lang="ru-RU"/>
        </a:p>
      </dgm:t>
    </dgm:pt>
    <dgm:pt modelId="{6C7DA4EB-34DD-4485-9609-CA6C23587537}" type="sibTrans" cxnId="{90EE96E9-B4F6-45F3-9C5D-5C050A9628FA}">
      <dgm:prSet/>
      <dgm:spPr/>
      <dgm:t>
        <a:bodyPr/>
        <a:lstStyle/>
        <a:p>
          <a:endParaRPr lang="ru-RU"/>
        </a:p>
      </dgm:t>
    </dgm:pt>
    <dgm:pt modelId="{2E8D8C7C-1736-406A-9319-A627F5128D81}">
      <dgm:prSet custT="1"/>
      <dgm:spPr/>
      <dgm:t>
        <a:bodyPr/>
        <a:lstStyle/>
        <a:p>
          <a:pPr algn="l" defTabSz="1217613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образовательных программ, общественная аккредитация 55 программ в 13 учреждениях, максимальное обучение на реальном  производстве, наставничество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5BB562-7E84-4DA2-8621-3FD4FC1706F0}" type="parTrans" cxnId="{B2E1F7DB-5157-4ECE-B8CE-E5B9E963F3EA}">
      <dgm:prSet/>
      <dgm:spPr/>
      <dgm:t>
        <a:bodyPr/>
        <a:lstStyle/>
        <a:p>
          <a:endParaRPr lang="ru-RU"/>
        </a:p>
      </dgm:t>
    </dgm:pt>
    <dgm:pt modelId="{68253EFA-17A7-4075-8915-F13F2029989B}" type="sibTrans" cxnId="{B2E1F7DB-5157-4ECE-B8CE-E5B9E963F3EA}">
      <dgm:prSet/>
      <dgm:spPr/>
      <dgm:t>
        <a:bodyPr/>
        <a:lstStyle/>
        <a:p>
          <a:endParaRPr lang="ru-RU"/>
        </a:p>
      </dgm:t>
    </dgm:pt>
    <dgm:pt modelId="{32CB74A1-B438-4C66-881A-46EFB61946F0}">
      <dgm:prSet custT="1"/>
      <dgm:spPr/>
      <dgm:t>
        <a:bodyPr/>
        <a:lstStyle/>
        <a:p>
          <a:pPr rtl="0"/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базовых кафедр профессиональных образовательных организаций - на базе промышленных предприятий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8B511C-3D64-4B6A-91E5-82ADBADB5CD2}" type="parTrans" cxnId="{F3EE822B-FBCE-4EF1-9067-5EE924BA153B}">
      <dgm:prSet/>
      <dgm:spPr/>
      <dgm:t>
        <a:bodyPr/>
        <a:lstStyle/>
        <a:p>
          <a:endParaRPr lang="ru-RU"/>
        </a:p>
      </dgm:t>
    </dgm:pt>
    <dgm:pt modelId="{0C7CE0B6-CB27-4240-9887-81B8BD2AA273}" type="sibTrans" cxnId="{F3EE822B-FBCE-4EF1-9067-5EE924BA153B}">
      <dgm:prSet/>
      <dgm:spPr/>
      <dgm:t>
        <a:bodyPr/>
        <a:lstStyle/>
        <a:p>
          <a:endParaRPr lang="ru-RU"/>
        </a:p>
      </dgm:t>
    </dgm:pt>
    <dgm:pt modelId="{792EAA19-E9C5-4C65-92B6-30340B008E61}">
      <dgm:prSet custT="1"/>
      <dgm:spPr/>
      <dgm:t>
        <a:bodyPr/>
        <a:lstStyle/>
        <a:p>
          <a:pPr algn="l" defTabSz="1217613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Корпоративное стимулирование – стипендии студентам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29F442E-94C5-43F4-8F87-605475F28920}" type="parTrans" cxnId="{139AC69C-79CB-4D45-B4C5-38363E3F9328}">
      <dgm:prSet/>
      <dgm:spPr/>
      <dgm:t>
        <a:bodyPr/>
        <a:lstStyle/>
        <a:p>
          <a:endParaRPr lang="ru-RU"/>
        </a:p>
      </dgm:t>
    </dgm:pt>
    <dgm:pt modelId="{E5D49357-D5D7-48DD-94E2-91998B740DB2}" type="sibTrans" cxnId="{139AC69C-79CB-4D45-B4C5-38363E3F9328}">
      <dgm:prSet/>
      <dgm:spPr/>
      <dgm:t>
        <a:bodyPr/>
        <a:lstStyle/>
        <a:p>
          <a:endParaRPr lang="ru-RU"/>
        </a:p>
      </dgm:t>
    </dgm:pt>
    <dgm:pt modelId="{3AC0FB61-AFF0-4E78-8F6C-1CCB92C8E35E}" type="pres">
      <dgm:prSet presAssocID="{97B43114-D3F0-4C5C-B965-3C4D0BA40C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A23A86-4CB2-4599-8222-284F9E13311C}" type="pres">
      <dgm:prSet presAssocID="{97B43114-D3F0-4C5C-B965-3C4D0BA40C61}" presName="Name1" presStyleCnt="0"/>
      <dgm:spPr/>
      <dgm:t>
        <a:bodyPr/>
        <a:lstStyle/>
        <a:p>
          <a:endParaRPr lang="ru-RU"/>
        </a:p>
      </dgm:t>
    </dgm:pt>
    <dgm:pt modelId="{AE09E128-0C21-4A93-8495-67B1A405CC72}" type="pres">
      <dgm:prSet presAssocID="{97B43114-D3F0-4C5C-B965-3C4D0BA40C61}" presName="cycle" presStyleCnt="0"/>
      <dgm:spPr/>
      <dgm:t>
        <a:bodyPr/>
        <a:lstStyle/>
        <a:p>
          <a:endParaRPr lang="ru-RU"/>
        </a:p>
      </dgm:t>
    </dgm:pt>
    <dgm:pt modelId="{38FDBC15-06F6-4247-A538-3234FE06357A}" type="pres">
      <dgm:prSet presAssocID="{97B43114-D3F0-4C5C-B965-3C4D0BA40C61}" presName="srcNode" presStyleLbl="node1" presStyleIdx="0" presStyleCnt="5"/>
      <dgm:spPr/>
      <dgm:t>
        <a:bodyPr/>
        <a:lstStyle/>
        <a:p>
          <a:endParaRPr lang="ru-RU"/>
        </a:p>
      </dgm:t>
    </dgm:pt>
    <dgm:pt modelId="{48AAD495-2338-46C1-82C6-EC2185CB8A3F}" type="pres">
      <dgm:prSet presAssocID="{97B43114-D3F0-4C5C-B965-3C4D0BA40C61}" presName="conn" presStyleLbl="parChTrans1D2" presStyleIdx="0" presStyleCnt="1"/>
      <dgm:spPr/>
      <dgm:t>
        <a:bodyPr/>
        <a:lstStyle/>
        <a:p>
          <a:endParaRPr lang="ru-RU"/>
        </a:p>
      </dgm:t>
    </dgm:pt>
    <dgm:pt modelId="{DD36DDC3-A68F-4025-991F-F8E5CE2AA31F}" type="pres">
      <dgm:prSet presAssocID="{97B43114-D3F0-4C5C-B965-3C4D0BA40C61}" presName="extraNode" presStyleLbl="node1" presStyleIdx="0" presStyleCnt="5"/>
      <dgm:spPr/>
      <dgm:t>
        <a:bodyPr/>
        <a:lstStyle/>
        <a:p>
          <a:endParaRPr lang="ru-RU"/>
        </a:p>
      </dgm:t>
    </dgm:pt>
    <dgm:pt modelId="{2D1CB4F7-3E54-4927-BCDF-6E5A90FC6D3F}" type="pres">
      <dgm:prSet presAssocID="{97B43114-D3F0-4C5C-B965-3C4D0BA40C61}" presName="dstNode" presStyleLbl="node1" presStyleIdx="0" presStyleCnt="5"/>
      <dgm:spPr/>
      <dgm:t>
        <a:bodyPr/>
        <a:lstStyle/>
        <a:p>
          <a:endParaRPr lang="ru-RU"/>
        </a:p>
      </dgm:t>
    </dgm:pt>
    <dgm:pt modelId="{4FCCAE64-46AE-4216-9142-F047F98410CD}" type="pres">
      <dgm:prSet presAssocID="{606E06EB-78F1-487A-9735-2F42EB2CF6CC}" presName="text_1" presStyleLbl="node1" presStyleIdx="0" presStyleCnt="5" custLinFactNeighborX="-141" custLinFactNeighborY="-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7D9E9-DEDF-4CA8-95C5-1ACDCFD6E8CC}" type="pres">
      <dgm:prSet presAssocID="{606E06EB-78F1-487A-9735-2F42EB2CF6CC}" presName="accent_1" presStyleCnt="0"/>
      <dgm:spPr/>
      <dgm:t>
        <a:bodyPr/>
        <a:lstStyle/>
        <a:p>
          <a:endParaRPr lang="ru-RU"/>
        </a:p>
      </dgm:t>
    </dgm:pt>
    <dgm:pt modelId="{7CD18587-E52A-48E1-B101-6489EC4EFE82}" type="pres">
      <dgm:prSet presAssocID="{606E06EB-78F1-487A-9735-2F42EB2CF6CC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67C9E2A0-4510-41ED-AA12-3B9899827B8A}" type="pres">
      <dgm:prSet presAssocID="{201E1C22-05C5-4334-8B80-0644DE6BCB1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D83E4-1CC8-4BBA-9546-0A5A0242C0C0}" type="pres">
      <dgm:prSet presAssocID="{201E1C22-05C5-4334-8B80-0644DE6BCB11}" presName="accent_2" presStyleCnt="0"/>
      <dgm:spPr/>
    </dgm:pt>
    <dgm:pt modelId="{0ABD476D-04F0-4D9E-9E39-D7ECF2CD5E47}" type="pres">
      <dgm:prSet presAssocID="{201E1C22-05C5-4334-8B80-0644DE6BCB11}" presName="accentRepeatNode" presStyleLbl="solidFgAcc1" presStyleIdx="1" presStyleCnt="5"/>
      <dgm:spPr/>
    </dgm:pt>
    <dgm:pt modelId="{AA580799-C56D-463B-97BE-261290FE928D}" type="pres">
      <dgm:prSet presAssocID="{32CB74A1-B438-4C66-881A-46EFB61946F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50976-B3B5-46ED-9590-ACBFB3FF828F}" type="pres">
      <dgm:prSet presAssocID="{32CB74A1-B438-4C66-881A-46EFB61946F0}" presName="accent_3" presStyleCnt="0"/>
      <dgm:spPr/>
    </dgm:pt>
    <dgm:pt modelId="{E48D1FFE-ADF5-4A8C-8282-EA26F80555D0}" type="pres">
      <dgm:prSet presAssocID="{32CB74A1-B438-4C66-881A-46EFB61946F0}" presName="accentRepeatNode" presStyleLbl="solidFgAcc1" presStyleIdx="2" presStyleCnt="5"/>
      <dgm:spPr/>
    </dgm:pt>
    <dgm:pt modelId="{92D29A50-5E6E-47F9-97CC-9055C640D3D9}" type="pres">
      <dgm:prSet presAssocID="{2E8D8C7C-1736-406A-9319-A627F5128D81}" presName="text_4" presStyleLbl="node1" presStyleIdx="3" presStyleCnt="5" custScaleY="131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86F28-4915-466B-AB4A-9C757CD26D9B}" type="pres">
      <dgm:prSet presAssocID="{2E8D8C7C-1736-406A-9319-A627F5128D81}" presName="accent_4" presStyleCnt="0"/>
      <dgm:spPr/>
    </dgm:pt>
    <dgm:pt modelId="{E5C70972-2FAE-4506-AEE1-BA696E0FAC0C}" type="pres">
      <dgm:prSet presAssocID="{2E8D8C7C-1736-406A-9319-A627F5128D81}" presName="accentRepeatNode" presStyleLbl="solidFgAcc1" presStyleIdx="3" presStyleCnt="5"/>
      <dgm:spPr/>
    </dgm:pt>
    <dgm:pt modelId="{D1915993-A10B-4499-AEED-6537B68D532F}" type="pres">
      <dgm:prSet presAssocID="{792EAA19-E9C5-4C65-92B6-30340B008E6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587A8-0B7A-4793-8B83-4F8C0BCDF533}" type="pres">
      <dgm:prSet presAssocID="{792EAA19-E9C5-4C65-92B6-30340B008E61}" presName="accent_5" presStyleCnt="0"/>
      <dgm:spPr/>
    </dgm:pt>
    <dgm:pt modelId="{65B686AB-CC98-4550-880A-95F0B3240632}" type="pres">
      <dgm:prSet presAssocID="{792EAA19-E9C5-4C65-92B6-30340B008E61}" presName="accentRepeatNode" presStyleLbl="solidFgAcc1" presStyleIdx="4" presStyleCnt="5"/>
      <dgm:spPr/>
    </dgm:pt>
  </dgm:ptLst>
  <dgm:cxnLst>
    <dgm:cxn modelId="{007510C2-8493-4502-B45C-226AA16BF712}" type="presOf" srcId="{5628C659-3B39-4ACD-8FC6-F3C689D5EC51}" destId="{48AAD495-2338-46C1-82C6-EC2185CB8A3F}" srcOrd="0" destOrd="0" presId="urn:microsoft.com/office/officeart/2008/layout/VerticalCurvedList"/>
    <dgm:cxn modelId="{F3EE822B-FBCE-4EF1-9067-5EE924BA153B}" srcId="{97B43114-D3F0-4C5C-B965-3C4D0BA40C61}" destId="{32CB74A1-B438-4C66-881A-46EFB61946F0}" srcOrd="2" destOrd="0" parTransId="{0E8B511C-3D64-4B6A-91E5-82ADBADB5CD2}" sibTransId="{0C7CE0B6-CB27-4240-9887-81B8BD2AA273}"/>
    <dgm:cxn modelId="{139AC69C-79CB-4D45-B4C5-38363E3F9328}" srcId="{97B43114-D3F0-4C5C-B965-3C4D0BA40C61}" destId="{792EAA19-E9C5-4C65-92B6-30340B008E61}" srcOrd="4" destOrd="0" parTransId="{F29F442E-94C5-43F4-8F87-605475F28920}" sibTransId="{E5D49357-D5D7-48DD-94E2-91998B740DB2}"/>
    <dgm:cxn modelId="{D95E8571-8D65-436C-9A8E-0744C44A7836}" type="presOf" srcId="{32CB74A1-B438-4C66-881A-46EFB61946F0}" destId="{AA580799-C56D-463B-97BE-261290FE928D}" srcOrd="0" destOrd="0" presId="urn:microsoft.com/office/officeart/2008/layout/VerticalCurvedList"/>
    <dgm:cxn modelId="{D759C7C6-FBC2-41D3-AE5F-D696406ACEFA}" type="presOf" srcId="{792EAA19-E9C5-4C65-92B6-30340B008E61}" destId="{D1915993-A10B-4499-AEED-6537B68D532F}" srcOrd="0" destOrd="0" presId="urn:microsoft.com/office/officeart/2008/layout/VerticalCurvedList"/>
    <dgm:cxn modelId="{14005AE5-5FF7-4ED4-A97C-65B1E0C4657D}" srcId="{97B43114-D3F0-4C5C-B965-3C4D0BA40C61}" destId="{606E06EB-78F1-487A-9735-2F42EB2CF6CC}" srcOrd="0" destOrd="0" parTransId="{E0D64792-67B2-43F2-83C1-FB51756628D7}" sibTransId="{5628C659-3B39-4ACD-8FC6-F3C689D5EC51}"/>
    <dgm:cxn modelId="{4FDA9C75-5468-487A-8D38-9EE2472A971B}" type="presOf" srcId="{97B43114-D3F0-4C5C-B965-3C4D0BA40C61}" destId="{3AC0FB61-AFF0-4E78-8F6C-1CCB92C8E35E}" srcOrd="0" destOrd="0" presId="urn:microsoft.com/office/officeart/2008/layout/VerticalCurvedList"/>
    <dgm:cxn modelId="{EC1660DC-9BBA-4113-9C56-0055DDEAC0C8}" type="presOf" srcId="{201E1C22-05C5-4334-8B80-0644DE6BCB11}" destId="{67C9E2A0-4510-41ED-AA12-3B9899827B8A}" srcOrd="0" destOrd="0" presId="urn:microsoft.com/office/officeart/2008/layout/VerticalCurvedList"/>
    <dgm:cxn modelId="{939FD04E-2546-4936-927F-EDDBBFE8D9BA}" type="presOf" srcId="{2E8D8C7C-1736-406A-9319-A627F5128D81}" destId="{92D29A50-5E6E-47F9-97CC-9055C640D3D9}" srcOrd="0" destOrd="0" presId="urn:microsoft.com/office/officeart/2008/layout/VerticalCurvedList"/>
    <dgm:cxn modelId="{B2E1F7DB-5157-4ECE-B8CE-E5B9E963F3EA}" srcId="{97B43114-D3F0-4C5C-B965-3C4D0BA40C61}" destId="{2E8D8C7C-1736-406A-9319-A627F5128D81}" srcOrd="3" destOrd="0" parTransId="{1E5BB562-7E84-4DA2-8621-3FD4FC1706F0}" sibTransId="{68253EFA-17A7-4075-8915-F13F2029989B}"/>
    <dgm:cxn modelId="{6A9E9ABC-DC6C-4720-8EE0-2B6C0B54C1D0}" type="presOf" srcId="{606E06EB-78F1-487A-9735-2F42EB2CF6CC}" destId="{4FCCAE64-46AE-4216-9142-F047F98410CD}" srcOrd="0" destOrd="0" presId="urn:microsoft.com/office/officeart/2008/layout/VerticalCurvedList"/>
    <dgm:cxn modelId="{90EE96E9-B4F6-45F3-9C5D-5C050A9628FA}" srcId="{97B43114-D3F0-4C5C-B965-3C4D0BA40C61}" destId="{201E1C22-05C5-4334-8B80-0644DE6BCB11}" srcOrd="1" destOrd="0" parTransId="{B8A233A6-B147-479A-B6CD-C3DE70E59A28}" sibTransId="{6C7DA4EB-34DD-4485-9609-CA6C23587537}"/>
    <dgm:cxn modelId="{9DB1B9F8-9036-4826-B01F-5BA0C15CB33D}" type="presParOf" srcId="{3AC0FB61-AFF0-4E78-8F6C-1CCB92C8E35E}" destId="{21A23A86-4CB2-4599-8222-284F9E13311C}" srcOrd="0" destOrd="0" presId="urn:microsoft.com/office/officeart/2008/layout/VerticalCurvedList"/>
    <dgm:cxn modelId="{7ED4BF1F-2A44-4B80-BEF0-94C3C0BB20CF}" type="presParOf" srcId="{21A23A86-4CB2-4599-8222-284F9E13311C}" destId="{AE09E128-0C21-4A93-8495-67B1A405CC72}" srcOrd="0" destOrd="0" presId="urn:microsoft.com/office/officeart/2008/layout/VerticalCurvedList"/>
    <dgm:cxn modelId="{EEF9A600-5C6B-46DD-9001-89CACE06CA99}" type="presParOf" srcId="{AE09E128-0C21-4A93-8495-67B1A405CC72}" destId="{38FDBC15-06F6-4247-A538-3234FE06357A}" srcOrd="0" destOrd="0" presId="urn:microsoft.com/office/officeart/2008/layout/VerticalCurvedList"/>
    <dgm:cxn modelId="{0F286C31-5967-4979-B8E2-9AF822DD0876}" type="presParOf" srcId="{AE09E128-0C21-4A93-8495-67B1A405CC72}" destId="{48AAD495-2338-46C1-82C6-EC2185CB8A3F}" srcOrd="1" destOrd="0" presId="urn:microsoft.com/office/officeart/2008/layout/VerticalCurvedList"/>
    <dgm:cxn modelId="{2E676577-D79F-48B8-A353-F1CB3CC99728}" type="presParOf" srcId="{AE09E128-0C21-4A93-8495-67B1A405CC72}" destId="{DD36DDC3-A68F-4025-991F-F8E5CE2AA31F}" srcOrd="2" destOrd="0" presId="urn:microsoft.com/office/officeart/2008/layout/VerticalCurvedList"/>
    <dgm:cxn modelId="{0158E529-51E0-4775-8DA9-DB9CC8BF5F6C}" type="presParOf" srcId="{AE09E128-0C21-4A93-8495-67B1A405CC72}" destId="{2D1CB4F7-3E54-4927-BCDF-6E5A90FC6D3F}" srcOrd="3" destOrd="0" presId="urn:microsoft.com/office/officeart/2008/layout/VerticalCurvedList"/>
    <dgm:cxn modelId="{2C2C798C-B5A2-4722-A74D-75781E9F2271}" type="presParOf" srcId="{21A23A86-4CB2-4599-8222-284F9E13311C}" destId="{4FCCAE64-46AE-4216-9142-F047F98410CD}" srcOrd="1" destOrd="0" presId="urn:microsoft.com/office/officeart/2008/layout/VerticalCurvedList"/>
    <dgm:cxn modelId="{E489A57A-919A-4835-A5EE-3F1777409C40}" type="presParOf" srcId="{21A23A86-4CB2-4599-8222-284F9E13311C}" destId="{6867D9E9-DEDF-4CA8-95C5-1ACDCFD6E8CC}" srcOrd="2" destOrd="0" presId="urn:microsoft.com/office/officeart/2008/layout/VerticalCurvedList"/>
    <dgm:cxn modelId="{A0408FFD-5211-4F91-93BE-39EF8E22391D}" type="presParOf" srcId="{6867D9E9-DEDF-4CA8-95C5-1ACDCFD6E8CC}" destId="{7CD18587-E52A-48E1-B101-6489EC4EFE82}" srcOrd="0" destOrd="0" presId="urn:microsoft.com/office/officeart/2008/layout/VerticalCurvedList"/>
    <dgm:cxn modelId="{8F1B6499-4A23-4DC6-A0B1-0DF43B9BA863}" type="presParOf" srcId="{21A23A86-4CB2-4599-8222-284F9E13311C}" destId="{67C9E2A0-4510-41ED-AA12-3B9899827B8A}" srcOrd="3" destOrd="0" presId="urn:microsoft.com/office/officeart/2008/layout/VerticalCurvedList"/>
    <dgm:cxn modelId="{3EB7530D-F4B7-4431-B80A-2C46BB054550}" type="presParOf" srcId="{21A23A86-4CB2-4599-8222-284F9E13311C}" destId="{8B0D83E4-1CC8-4BBA-9546-0A5A0242C0C0}" srcOrd="4" destOrd="0" presId="urn:microsoft.com/office/officeart/2008/layout/VerticalCurvedList"/>
    <dgm:cxn modelId="{0D1F2199-90AD-4850-AADC-00839360B586}" type="presParOf" srcId="{8B0D83E4-1CC8-4BBA-9546-0A5A0242C0C0}" destId="{0ABD476D-04F0-4D9E-9E39-D7ECF2CD5E47}" srcOrd="0" destOrd="0" presId="urn:microsoft.com/office/officeart/2008/layout/VerticalCurvedList"/>
    <dgm:cxn modelId="{EE3EC5D7-803B-4B25-AD3F-56872B553562}" type="presParOf" srcId="{21A23A86-4CB2-4599-8222-284F9E13311C}" destId="{AA580799-C56D-463B-97BE-261290FE928D}" srcOrd="5" destOrd="0" presId="urn:microsoft.com/office/officeart/2008/layout/VerticalCurvedList"/>
    <dgm:cxn modelId="{4B1706EE-1D17-4F74-AB02-3C81B3FE5D04}" type="presParOf" srcId="{21A23A86-4CB2-4599-8222-284F9E13311C}" destId="{11E50976-B3B5-46ED-9590-ACBFB3FF828F}" srcOrd="6" destOrd="0" presId="urn:microsoft.com/office/officeart/2008/layout/VerticalCurvedList"/>
    <dgm:cxn modelId="{FA1A1140-43F0-4285-A311-64C3E86A861A}" type="presParOf" srcId="{11E50976-B3B5-46ED-9590-ACBFB3FF828F}" destId="{E48D1FFE-ADF5-4A8C-8282-EA26F80555D0}" srcOrd="0" destOrd="0" presId="urn:microsoft.com/office/officeart/2008/layout/VerticalCurvedList"/>
    <dgm:cxn modelId="{9450F598-6284-4D6F-9F1F-85BB6421E197}" type="presParOf" srcId="{21A23A86-4CB2-4599-8222-284F9E13311C}" destId="{92D29A50-5E6E-47F9-97CC-9055C640D3D9}" srcOrd="7" destOrd="0" presId="urn:microsoft.com/office/officeart/2008/layout/VerticalCurvedList"/>
    <dgm:cxn modelId="{B038892D-B736-4D35-9C69-F87532C5DF17}" type="presParOf" srcId="{21A23A86-4CB2-4599-8222-284F9E13311C}" destId="{8DE86F28-4915-466B-AB4A-9C757CD26D9B}" srcOrd="8" destOrd="0" presId="urn:microsoft.com/office/officeart/2008/layout/VerticalCurvedList"/>
    <dgm:cxn modelId="{90FFE88E-69E0-4C4C-A813-DDADE4C2F1B0}" type="presParOf" srcId="{8DE86F28-4915-466B-AB4A-9C757CD26D9B}" destId="{E5C70972-2FAE-4506-AEE1-BA696E0FAC0C}" srcOrd="0" destOrd="0" presId="urn:microsoft.com/office/officeart/2008/layout/VerticalCurvedList"/>
    <dgm:cxn modelId="{2C30481D-512A-46D7-A476-4C3F8C3EA5C5}" type="presParOf" srcId="{21A23A86-4CB2-4599-8222-284F9E13311C}" destId="{D1915993-A10B-4499-AEED-6537B68D532F}" srcOrd="9" destOrd="0" presId="urn:microsoft.com/office/officeart/2008/layout/VerticalCurvedList"/>
    <dgm:cxn modelId="{4C29BAEC-B471-4E8E-A1A5-3C498B3DFFF3}" type="presParOf" srcId="{21A23A86-4CB2-4599-8222-284F9E13311C}" destId="{B25587A8-0B7A-4793-8B83-4F8C0BCDF533}" srcOrd="10" destOrd="0" presId="urn:microsoft.com/office/officeart/2008/layout/VerticalCurvedList"/>
    <dgm:cxn modelId="{9D07505E-80AC-4C24-B133-A47A99C0D77C}" type="presParOf" srcId="{B25587A8-0B7A-4793-8B83-4F8C0BCDF533}" destId="{65B686AB-CC98-4550-880A-95F0B32406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81B585-294B-41FF-9E3D-7E380C8A55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0A1FB-8F66-4E5B-9CAE-D0EACF18FFC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0F51E-1138-45D6-9229-64A90BFDEF93}" type="parTrans" cxnId="{BB018412-27B9-488B-B0C0-26FB3B23473B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102B2-1E98-4702-B5C2-995F4F51A09E}" type="sibTrans" cxnId="{BB018412-27B9-488B-B0C0-26FB3B23473B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9CD4-7321-4521-9E57-62A8443D34B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внедрен региональный стандарт кадрового  обеспечения промышленного (экономического) роста</a:t>
          </a:r>
          <a:endParaRPr lang="ru-RU" sz="24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1B618-2B26-4662-8E1E-E9B75EC7D7C5}" type="parTrans" cxnId="{D9C9B767-0C8E-4A39-9061-9AE690027080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5F065-A2EB-4661-9FBB-E1DCBA89BFCC}" type="sibTrans" cxnId="{D9C9B767-0C8E-4A39-9061-9AE690027080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4B881-D9D2-4DD6-8123-8760AA0DF9E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FD1BB-9146-461C-82BE-2454A2F4CDBB}" type="parTrans" cxnId="{C17CFD83-60FB-4624-A897-69A50009B2D7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88ADA-A573-4A61-AEE0-46AA2BF5CDAD}" type="sibTrans" cxnId="{C17CFD83-60FB-4624-A897-69A50009B2D7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FBF89-6237-4BD7-AF97-D693B3A65CB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проведена модернизация системы профессионального образования</a:t>
          </a:r>
          <a:endParaRPr lang="ru-RU" sz="24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CEFE4-A7D7-4409-8D3A-C96F66DFE244}" type="parTrans" cxnId="{644AC7DF-315D-4DDC-875E-461CE56768FB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7CF9F-6724-4D95-9A4E-0CEBCCF1DC64}" type="sibTrans" cxnId="{644AC7DF-315D-4DDC-875E-461CE56768FB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2923-A252-486F-A9D8-A7A032F2B92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5693D-4CAE-47E9-BCCF-8F6D2BC46852}" type="parTrans" cxnId="{DFBE2B55-C591-4A62-85DB-F63C20512406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63BB3-E639-4435-BF5D-79A09A81F118}" type="sibTrans" cxnId="{DFBE2B55-C591-4A62-85DB-F63C20512406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57BFF-C5E4-4272-B8EC-1293E60B964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созданы опорные профессиональные организации, ориентированные на ведущие отрасли экономики региона </a:t>
          </a:r>
          <a:endParaRPr lang="ru-RU" sz="24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9622F-930A-4A2A-8C4C-274B388BC793}" type="parTrans" cxnId="{19C93665-620E-4253-9FC3-D19FEB8F770A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EC6A4-3FF1-4B91-9A23-D6DBC91E44E4}" type="sibTrans" cxnId="{19C93665-620E-4253-9FC3-D19FEB8F770A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DA2CF-506B-4B32-9F6D-4D27D209BD1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базе лучших профессиональных образовательных организаций открыть центры опережающей профессиональной подготовки</a:t>
          </a:r>
          <a:endParaRPr lang="ru-RU" sz="24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C29E7-2D00-4E13-9992-12386F924785}" type="parTrans" cxnId="{841BF9E8-0F6E-4128-8A2B-8FA8786DE3F1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3959E-E9E9-4ECE-A910-C8E5F2983508}" type="sibTrans" cxnId="{841BF9E8-0F6E-4128-8A2B-8FA8786DE3F1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614F4-BC55-4BCF-B3D4-57A1C53C3B8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7B026-8726-499D-AA30-F44A75496332}" type="parTrans" cxnId="{F103476E-41A7-409B-826E-116CA68255DA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A4222-8B9B-46A8-8C77-C54665EEEC4F}" type="sibTrans" cxnId="{F103476E-41A7-409B-826E-116CA68255DA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FF3F4-04A3-46F9-88EC-4A0550931463}">
      <dgm:prSet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внедрены дуальные (практико-ориентированные) и гибкие образовательные программы</a:t>
          </a:r>
          <a:endParaRPr lang="ru-RU" sz="24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2DC4C-1A6B-49EF-A7DB-37EB8A66857F}" type="parTrans" cxnId="{BADF55C9-BA69-4F33-9A34-3DAD3614EE20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FB017-E2D6-4F07-9DF2-9CB488160A0E}" type="sibTrans" cxnId="{BADF55C9-BA69-4F33-9A34-3DAD3614EE20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B9B72-2BBF-484A-9079-99CC7614FC61}">
      <dgm:prSet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A9D1C-0F5C-4C6A-A7A0-2A3E496EF452}" type="parTrans" cxnId="{F35A74EB-73CE-41BE-9AFC-DC4D2B9580D5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37243-1D61-49D1-8006-0B35230FA9BD}" type="sibTrans" cxnId="{F35A74EB-73CE-41BE-9AFC-DC4D2B9580D5}">
      <dgm:prSet/>
      <dgm:spPr/>
      <dgm:t>
        <a:bodyPr/>
        <a:lstStyle/>
        <a:p>
          <a:endParaRPr lang="ru-RU" sz="240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308DF-068F-430A-AA0F-94D59406B68C}" type="pres">
      <dgm:prSet presAssocID="{3481B585-294B-41FF-9E3D-7E380C8A55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78DB1-BD63-44BB-9AA4-C5E8F4AB115E}" type="pres">
      <dgm:prSet presAssocID="{F250A1FB-8F66-4E5B-9CAE-D0EACF18FFC7}" presName="composite" presStyleCnt="0"/>
      <dgm:spPr/>
    </dgm:pt>
    <dgm:pt modelId="{7F578EC6-4C98-49B0-8AA8-DBC444AB4784}" type="pres">
      <dgm:prSet presAssocID="{F250A1FB-8F66-4E5B-9CAE-D0EACF18FFC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0F3C2-DD21-453D-85D0-816DD6EB8379}" type="pres">
      <dgm:prSet presAssocID="{F250A1FB-8F66-4E5B-9CAE-D0EACF18FFC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A7599-2424-4EDF-812C-7F3D3C5B5613}" type="pres">
      <dgm:prSet presAssocID="{F35102B2-1E98-4702-B5C2-995F4F51A09E}" presName="sp" presStyleCnt="0"/>
      <dgm:spPr/>
    </dgm:pt>
    <dgm:pt modelId="{C10E8663-E980-41E3-8D39-95244E6A844D}" type="pres">
      <dgm:prSet presAssocID="{90E4B881-D9D2-4DD6-8123-8760AA0DF9EF}" presName="composite" presStyleCnt="0"/>
      <dgm:spPr/>
    </dgm:pt>
    <dgm:pt modelId="{03ED4968-276C-4DB9-AD3F-BF242B971B6D}" type="pres">
      <dgm:prSet presAssocID="{90E4B881-D9D2-4DD6-8123-8760AA0DF9E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DBBB0-D8A5-4CC6-AA75-7DE68DAA8465}" type="pres">
      <dgm:prSet presAssocID="{90E4B881-D9D2-4DD6-8123-8760AA0DF9E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09E35-D2CB-4A5B-B8D0-F53539FF42C5}" type="pres">
      <dgm:prSet presAssocID="{C4388ADA-A573-4A61-AEE0-46AA2BF5CDAD}" presName="sp" presStyleCnt="0"/>
      <dgm:spPr/>
    </dgm:pt>
    <dgm:pt modelId="{23260660-2C2A-4E9B-9D01-4AB756013ACA}" type="pres">
      <dgm:prSet presAssocID="{3FAA2923-A252-486F-A9D8-A7A032F2B923}" presName="composite" presStyleCnt="0"/>
      <dgm:spPr/>
    </dgm:pt>
    <dgm:pt modelId="{48EAF92E-7741-4103-B467-C153F4FC627D}" type="pres">
      <dgm:prSet presAssocID="{3FAA2923-A252-486F-A9D8-A7A032F2B92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5FAB9-EAE6-4FF3-A524-AA08FB1291F1}" type="pres">
      <dgm:prSet presAssocID="{3FAA2923-A252-486F-A9D8-A7A032F2B92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225B-3185-4318-B125-FC6ED0F35DE5}" type="pres">
      <dgm:prSet presAssocID="{11A63BB3-E639-4435-BF5D-79A09A81F118}" presName="sp" presStyleCnt="0"/>
      <dgm:spPr/>
    </dgm:pt>
    <dgm:pt modelId="{71AEA949-457E-4C30-81BD-DEE4E31DE1EF}" type="pres">
      <dgm:prSet presAssocID="{CAC614F4-BC55-4BCF-B3D4-57A1C53C3B88}" presName="composite" presStyleCnt="0"/>
      <dgm:spPr/>
    </dgm:pt>
    <dgm:pt modelId="{694C6B1D-FA23-47DD-A1B3-5ECCA26DDA09}" type="pres">
      <dgm:prSet presAssocID="{CAC614F4-BC55-4BCF-B3D4-57A1C53C3B8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AD39F-5A26-4F1D-87AC-0A3CF19A084C}" type="pres">
      <dgm:prSet presAssocID="{CAC614F4-BC55-4BCF-B3D4-57A1C53C3B8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5F495-90A5-4F5A-B3FC-D4C276FF70F1}" type="pres">
      <dgm:prSet presAssocID="{962A4222-8B9B-46A8-8C77-C54665EEEC4F}" presName="sp" presStyleCnt="0"/>
      <dgm:spPr/>
    </dgm:pt>
    <dgm:pt modelId="{96775C7D-7F64-4140-9EC1-500B4A317174}" type="pres">
      <dgm:prSet presAssocID="{8F2B9B72-2BBF-484A-9079-99CC7614FC61}" presName="composite" presStyleCnt="0"/>
      <dgm:spPr/>
    </dgm:pt>
    <dgm:pt modelId="{74650A4E-01D2-4F53-8C2A-E0EE816CC9D8}" type="pres">
      <dgm:prSet presAssocID="{8F2B9B72-2BBF-484A-9079-99CC7614FC6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C2468-01D6-4F58-8692-DBC73AFC3368}" type="pres">
      <dgm:prSet presAssocID="{8F2B9B72-2BBF-484A-9079-99CC7614FC6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E2B55-C591-4A62-85DB-F63C20512406}" srcId="{3481B585-294B-41FF-9E3D-7E380C8A5540}" destId="{3FAA2923-A252-486F-A9D8-A7A032F2B923}" srcOrd="2" destOrd="0" parTransId="{9F35693D-4CAE-47E9-BCCF-8F6D2BC46852}" sibTransId="{11A63BB3-E639-4435-BF5D-79A09A81F118}"/>
    <dgm:cxn modelId="{27ECF34F-A1D9-40EB-81AC-F8518B643244}" type="presOf" srcId="{3481B585-294B-41FF-9E3D-7E380C8A5540}" destId="{2AA308DF-068F-430A-AA0F-94D59406B68C}" srcOrd="0" destOrd="0" presId="urn:microsoft.com/office/officeart/2005/8/layout/chevron2"/>
    <dgm:cxn modelId="{BB018412-27B9-488B-B0C0-26FB3B23473B}" srcId="{3481B585-294B-41FF-9E3D-7E380C8A5540}" destId="{F250A1FB-8F66-4E5B-9CAE-D0EACF18FFC7}" srcOrd="0" destOrd="0" parTransId="{5A20F51E-1138-45D6-9229-64A90BFDEF93}" sibTransId="{F35102B2-1E98-4702-B5C2-995F4F51A09E}"/>
    <dgm:cxn modelId="{2244AA3C-B5AC-44A2-A7FC-3DD06BD84FF0}" type="presOf" srcId="{89289CD4-7321-4521-9E57-62A8443D34BA}" destId="{7BD0F3C2-DD21-453D-85D0-816DD6EB8379}" srcOrd="0" destOrd="0" presId="urn:microsoft.com/office/officeart/2005/8/layout/chevron2"/>
    <dgm:cxn modelId="{68D4707E-4FDB-466F-B7B1-6E3896DBCE77}" type="presOf" srcId="{390FF3F4-04A3-46F9-88EC-4A0550931463}" destId="{666C2468-01D6-4F58-8692-DBC73AFC3368}" srcOrd="0" destOrd="0" presId="urn:microsoft.com/office/officeart/2005/8/layout/chevron2"/>
    <dgm:cxn modelId="{3560315E-3A66-4DCB-BF08-69043E862211}" type="presOf" srcId="{CAC614F4-BC55-4BCF-B3D4-57A1C53C3B88}" destId="{694C6B1D-FA23-47DD-A1B3-5ECCA26DDA09}" srcOrd="0" destOrd="0" presId="urn:microsoft.com/office/officeart/2005/8/layout/chevron2"/>
    <dgm:cxn modelId="{D9C9B767-0C8E-4A39-9061-9AE690027080}" srcId="{F250A1FB-8F66-4E5B-9CAE-D0EACF18FFC7}" destId="{89289CD4-7321-4521-9E57-62A8443D34BA}" srcOrd="0" destOrd="0" parTransId="{50F1B618-2B26-4662-8E1E-E9B75EC7D7C5}" sibTransId="{E5A5F065-A2EB-4661-9FBB-E1DCBA89BFCC}"/>
    <dgm:cxn modelId="{BADF55C9-BA69-4F33-9A34-3DAD3614EE20}" srcId="{8F2B9B72-2BBF-484A-9079-99CC7614FC61}" destId="{390FF3F4-04A3-46F9-88EC-4A0550931463}" srcOrd="0" destOrd="0" parTransId="{D582DC4C-1A6B-49EF-A7DB-37EB8A66857F}" sibTransId="{9D2FB017-E2D6-4F07-9DF2-9CB488160A0E}"/>
    <dgm:cxn modelId="{6A24E17F-6609-4CC2-BD9A-A1D1D0C8F5D1}" type="presOf" srcId="{95F57BFF-C5E4-4272-B8EC-1293E60B9643}" destId="{D9A5FAB9-EAE6-4FF3-A524-AA08FB1291F1}" srcOrd="0" destOrd="0" presId="urn:microsoft.com/office/officeart/2005/8/layout/chevron2"/>
    <dgm:cxn modelId="{C06C075E-2A52-4A40-8A73-AE63955C7E4F}" type="presOf" srcId="{8F2B9B72-2BBF-484A-9079-99CC7614FC61}" destId="{74650A4E-01D2-4F53-8C2A-E0EE816CC9D8}" srcOrd="0" destOrd="0" presId="urn:microsoft.com/office/officeart/2005/8/layout/chevron2"/>
    <dgm:cxn modelId="{F103476E-41A7-409B-826E-116CA68255DA}" srcId="{3481B585-294B-41FF-9E3D-7E380C8A5540}" destId="{CAC614F4-BC55-4BCF-B3D4-57A1C53C3B88}" srcOrd="3" destOrd="0" parTransId="{C9B7B026-8726-499D-AA30-F44A75496332}" sibTransId="{962A4222-8B9B-46A8-8C77-C54665EEEC4F}"/>
    <dgm:cxn modelId="{F35A74EB-73CE-41BE-9AFC-DC4D2B9580D5}" srcId="{3481B585-294B-41FF-9E3D-7E380C8A5540}" destId="{8F2B9B72-2BBF-484A-9079-99CC7614FC61}" srcOrd="4" destOrd="0" parTransId="{5F1A9D1C-0F5C-4C6A-A7A0-2A3E496EF452}" sibTransId="{EC237243-1D61-49D1-8006-0B35230FA9BD}"/>
    <dgm:cxn modelId="{644AC7DF-315D-4DDC-875E-461CE56768FB}" srcId="{90E4B881-D9D2-4DD6-8123-8760AA0DF9EF}" destId="{4D7FBF89-6237-4BD7-AF97-D693B3A65CB1}" srcOrd="0" destOrd="0" parTransId="{31ECEFE4-A7D7-4409-8D3A-C96F66DFE244}" sibTransId="{BD27CF9F-6724-4D95-9A4E-0CEBCCF1DC64}"/>
    <dgm:cxn modelId="{04EFF9D9-966F-40AE-8F89-2036BAD0A7C3}" type="presOf" srcId="{3FAA2923-A252-486F-A9D8-A7A032F2B923}" destId="{48EAF92E-7741-4103-B467-C153F4FC627D}" srcOrd="0" destOrd="0" presId="urn:microsoft.com/office/officeart/2005/8/layout/chevron2"/>
    <dgm:cxn modelId="{569AC253-0F0A-4C83-9640-2C4453D63502}" type="presOf" srcId="{4D7FBF89-6237-4BD7-AF97-D693B3A65CB1}" destId="{2A6DBBB0-D8A5-4CC6-AA75-7DE68DAA8465}" srcOrd="0" destOrd="0" presId="urn:microsoft.com/office/officeart/2005/8/layout/chevron2"/>
    <dgm:cxn modelId="{19C93665-620E-4253-9FC3-D19FEB8F770A}" srcId="{3FAA2923-A252-486F-A9D8-A7A032F2B923}" destId="{95F57BFF-C5E4-4272-B8EC-1293E60B9643}" srcOrd="0" destOrd="0" parTransId="{9C19622F-930A-4A2A-8C4C-274B388BC793}" sibTransId="{F8EEC6A4-3FF1-4B91-9A23-D6DBC91E44E4}"/>
    <dgm:cxn modelId="{C17CFD83-60FB-4624-A897-69A50009B2D7}" srcId="{3481B585-294B-41FF-9E3D-7E380C8A5540}" destId="{90E4B881-D9D2-4DD6-8123-8760AA0DF9EF}" srcOrd="1" destOrd="0" parTransId="{5ABFD1BB-9146-461C-82BE-2454A2F4CDBB}" sibTransId="{C4388ADA-A573-4A61-AEE0-46AA2BF5CDAD}"/>
    <dgm:cxn modelId="{841BF9E8-0F6E-4128-8A2B-8FA8786DE3F1}" srcId="{CAC614F4-BC55-4BCF-B3D4-57A1C53C3B88}" destId="{A75DA2CF-506B-4B32-9F6D-4D27D209BD1C}" srcOrd="0" destOrd="0" parTransId="{C7BC29E7-2D00-4E13-9992-12386F924785}" sibTransId="{A313959E-E9E9-4ECE-A910-C8E5F2983508}"/>
    <dgm:cxn modelId="{01719D14-4974-4B59-9EA8-8B3959FE9D9E}" type="presOf" srcId="{F250A1FB-8F66-4E5B-9CAE-D0EACF18FFC7}" destId="{7F578EC6-4C98-49B0-8AA8-DBC444AB4784}" srcOrd="0" destOrd="0" presId="urn:microsoft.com/office/officeart/2005/8/layout/chevron2"/>
    <dgm:cxn modelId="{C9FD75F3-3F0E-4693-BCA9-C1F373E0730A}" type="presOf" srcId="{A75DA2CF-506B-4B32-9F6D-4D27D209BD1C}" destId="{CF7AD39F-5A26-4F1D-87AC-0A3CF19A084C}" srcOrd="0" destOrd="0" presId="urn:microsoft.com/office/officeart/2005/8/layout/chevron2"/>
    <dgm:cxn modelId="{24BA4DE1-A01D-4E3C-AEE8-B7768FCB2149}" type="presOf" srcId="{90E4B881-D9D2-4DD6-8123-8760AA0DF9EF}" destId="{03ED4968-276C-4DB9-AD3F-BF242B971B6D}" srcOrd="0" destOrd="0" presId="urn:microsoft.com/office/officeart/2005/8/layout/chevron2"/>
    <dgm:cxn modelId="{B00950FD-22E5-454D-9A4B-18E6EDB20D2D}" type="presParOf" srcId="{2AA308DF-068F-430A-AA0F-94D59406B68C}" destId="{7FA78DB1-BD63-44BB-9AA4-C5E8F4AB115E}" srcOrd="0" destOrd="0" presId="urn:microsoft.com/office/officeart/2005/8/layout/chevron2"/>
    <dgm:cxn modelId="{F4CB7E28-8BFD-43AF-89AE-102B6191DB34}" type="presParOf" srcId="{7FA78DB1-BD63-44BB-9AA4-C5E8F4AB115E}" destId="{7F578EC6-4C98-49B0-8AA8-DBC444AB4784}" srcOrd="0" destOrd="0" presId="urn:microsoft.com/office/officeart/2005/8/layout/chevron2"/>
    <dgm:cxn modelId="{A11FB9EB-707D-4550-934B-D6F915EB4E24}" type="presParOf" srcId="{7FA78DB1-BD63-44BB-9AA4-C5E8F4AB115E}" destId="{7BD0F3C2-DD21-453D-85D0-816DD6EB8379}" srcOrd="1" destOrd="0" presId="urn:microsoft.com/office/officeart/2005/8/layout/chevron2"/>
    <dgm:cxn modelId="{3F6148E2-609B-4DA4-ABD5-7E5842758954}" type="presParOf" srcId="{2AA308DF-068F-430A-AA0F-94D59406B68C}" destId="{F45A7599-2424-4EDF-812C-7F3D3C5B5613}" srcOrd="1" destOrd="0" presId="urn:microsoft.com/office/officeart/2005/8/layout/chevron2"/>
    <dgm:cxn modelId="{732B94C8-2A59-41D4-9AD9-0636E5136CBC}" type="presParOf" srcId="{2AA308DF-068F-430A-AA0F-94D59406B68C}" destId="{C10E8663-E980-41E3-8D39-95244E6A844D}" srcOrd="2" destOrd="0" presId="urn:microsoft.com/office/officeart/2005/8/layout/chevron2"/>
    <dgm:cxn modelId="{6FBBD42E-9D54-4B72-BB26-2807B9DB4367}" type="presParOf" srcId="{C10E8663-E980-41E3-8D39-95244E6A844D}" destId="{03ED4968-276C-4DB9-AD3F-BF242B971B6D}" srcOrd="0" destOrd="0" presId="urn:microsoft.com/office/officeart/2005/8/layout/chevron2"/>
    <dgm:cxn modelId="{A06116A0-3EC8-47E8-975D-9B5FE01CB125}" type="presParOf" srcId="{C10E8663-E980-41E3-8D39-95244E6A844D}" destId="{2A6DBBB0-D8A5-4CC6-AA75-7DE68DAA8465}" srcOrd="1" destOrd="0" presId="urn:microsoft.com/office/officeart/2005/8/layout/chevron2"/>
    <dgm:cxn modelId="{3E652795-5E14-432D-95E9-35E1474A9F5B}" type="presParOf" srcId="{2AA308DF-068F-430A-AA0F-94D59406B68C}" destId="{2A509E35-D2CB-4A5B-B8D0-F53539FF42C5}" srcOrd="3" destOrd="0" presId="urn:microsoft.com/office/officeart/2005/8/layout/chevron2"/>
    <dgm:cxn modelId="{15183AB6-E575-43AA-928A-4019FAD595AE}" type="presParOf" srcId="{2AA308DF-068F-430A-AA0F-94D59406B68C}" destId="{23260660-2C2A-4E9B-9D01-4AB756013ACA}" srcOrd="4" destOrd="0" presId="urn:microsoft.com/office/officeart/2005/8/layout/chevron2"/>
    <dgm:cxn modelId="{0F90F41E-28F5-4C32-94F3-BFDAC40C9D96}" type="presParOf" srcId="{23260660-2C2A-4E9B-9D01-4AB756013ACA}" destId="{48EAF92E-7741-4103-B467-C153F4FC627D}" srcOrd="0" destOrd="0" presId="urn:microsoft.com/office/officeart/2005/8/layout/chevron2"/>
    <dgm:cxn modelId="{3A8C5ED4-C954-43F4-B251-C88C2E024A66}" type="presParOf" srcId="{23260660-2C2A-4E9B-9D01-4AB756013ACA}" destId="{D9A5FAB9-EAE6-4FF3-A524-AA08FB1291F1}" srcOrd="1" destOrd="0" presId="urn:microsoft.com/office/officeart/2005/8/layout/chevron2"/>
    <dgm:cxn modelId="{525F37A0-0B06-4AC8-ADB6-F2359EB31DB9}" type="presParOf" srcId="{2AA308DF-068F-430A-AA0F-94D59406B68C}" destId="{8C3A225B-3185-4318-B125-FC6ED0F35DE5}" srcOrd="5" destOrd="0" presId="urn:microsoft.com/office/officeart/2005/8/layout/chevron2"/>
    <dgm:cxn modelId="{8973AA71-9DCE-46BF-BC43-A2EF88ADCC8A}" type="presParOf" srcId="{2AA308DF-068F-430A-AA0F-94D59406B68C}" destId="{71AEA949-457E-4C30-81BD-DEE4E31DE1EF}" srcOrd="6" destOrd="0" presId="urn:microsoft.com/office/officeart/2005/8/layout/chevron2"/>
    <dgm:cxn modelId="{5CC8C524-1C88-41CA-A598-E477CE80F49B}" type="presParOf" srcId="{71AEA949-457E-4C30-81BD-DEE4E31DE1EF}" destId="{694C6B1D-FA23-47DD-A1B3-5ECCA26DDA09}" srcOrd="0" destOrd="0" presId="urn:microsoft.com/office/officeart/2005/8/layout/chevron2"/>
    <dgm:cxn modelId="{11DAAB3A-71E8-49E4-910E-ACBDFABC63B1}" type="presParOf" srcId="{71AEA949-457E-4C30-81BD-DEE4E31DE1EF}" destId="{CF7AD39F-5A26-4F1D-87AC-0A3CF19A084C}" srcOrd="1" destOrd="0" presId="urn:microsoft.com/office/officeart/2005/8/layout/chevron2"/>
    <dgm:cxn modelId="{934CAE86-EF1A-41D3-8692-4E5D5FD3AA71}" type="presParOf" srcId="{2AA308DF-068F-430A-AA0F-94D59406B68C}" destId="{BF65F495-90A5-4F5A-B3FC-D4C276FF70F1}" srcOrd="7" destOrd="0" presId="urn:microsoft.com/office/officeart/2005/8/layout/chevron2"/>
    <dgm:cxn modelId="{EAA7EE7D-F194-41A3-92DA-48EAD833D3F7}" type="presParOf" srcId="{2AA308DF-068F-430A-AA0F-94D59406B68C}" destId="{96775C7D-7F64-4140-9EC1-500B4A317174}" srcOrd="8" destOrd="0" presId="urn:microsoft.com/office/officeart/2005/8/layout/chevron2"/>
    <dgm:cxn modelId="{C24F1DBB-426B-4690-A302-13225648FF98}" type="presParOf" srcId="{96775C7D-7F64-4140-9EC1-500B4A317174}" destId="{74650A4E-01D2-4F53-8C2A-E0EE816CC9D8}" srcOrd="0" destOrd="0" presId="urn:microsoft.com/office/officeart/2005/8/layout/chevron2"/>
    <dgm:cxn modelId="{64EE681E-D5C3-4C98-9C96-C0DEB314E30E}" type="presParOf" srcId="{96775C7D-7F64-4140-9EC1-500B4A317174}" destId="{666C2468-01D6-4F58-8692-DBC73AFC33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9B7AD-13CE-45E7-B111-6FE01DCB1812}">
      <dsp:nvSpPr>
        <dsp:cNvPr id="0" name=""/>
        <dsp:cNvSpPr/>
      </dsp:nvSpPr>
      <dsp:spPr>
        <a:xfrm>
          <a:off x="-6126182" y="-937289"/>
          <a:ext cx="7292539" cy="729253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F49F2-F38E-4BD2-B9E6-407BEEC7CA3A}">
      <dsp:nvSpPr>
        <dsp:cNvPr id="0" name=""/>
        <dsp:cNvSpPr/>
      </dsp:nvSpPr>
      <dsp:spPr>
        <a:xfrm>
          <a:off x="610426" y="416532"/>
          <a:ext cx="9656483" cy="833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9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Профобразование в полном объеме не связано с работодателем, предприятия не формируют долгосрочный заказ на кадры, производственная практика студентов на предприятиях зачастую организована формально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426" y="416532"/>
        <a:ext cx="9656483" cy="833499"/>
      </dsp:txXfrm>
    </dsp:sp>
    <dsp:sp modelId="{55C21E72-6E88-4485-8EB9-CECA319613DD}">
      <dsp:nvSpPr>
        <dsp:cNvPr id="0" name=""/>
        <dsp:cNvSpPr/>
      </dsp:nvSpPr>
      <dsp:spPr>
        <a:xfrm>
          <a:off x="89489" y="312345"/>
          <a:ext cx="1041873" cy="1041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2D453-BE23-46FD-BDF4-61ED42CFD118}">
      <dsp:nvSpPr>
        <dsp:cNvPr id="0" name=""/>
        <dsp:cNvSpPr/>
      </dsp:nvSpPr>
      <dsp:spPr>
        <a:xfrm>
          <a:off x="1308577" y="1671665"/>
          <a:ext cx="8962554" cy="833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9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финансируются кооперационные связки, в том числе софинансирование подготовки, взаимодействие предприятий и учебных заведений, осуществляется локально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8577" y="1671665"/>
        <a:ext cx="8962554" cy="833499"/>
      </dsp:txXfrm>
    </dsp:sp>
    <dsp:sp modelId="{CBB8E9A0-CD5E-4A82-8060-2CBF002C569F}">
      <dsp:nvSpPr>
        <dsp:cNvPr id="0" name=""/>
        <dsp:cNvSpPr/>
      </dsp:nvSpPr>
      <dsp:spPr>
        <a:xfrm>
          <a:off x="567353" y="1562810"/>
          <a:ext cx="1041873" cy="1041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9ECE7-9639-45C7-971D-97D4B511D9C3}">
      <dsp:nvSpPr>
        <dsp:cNvPr id="0" name=""/>
        <dsp:cNvSpPr/>
      </dsp:nvSpPr>
      <dsp:spPr>
        <a:xfrm>
          <a:off x="1088290" y="2917463"/>
          <a:ext cx="9178619" cy="833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9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большинстве колледжей региона оборудование не соответствует передовым технологиям, отсутствует возможность оперативного обновления материально-технической базы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8290" y="2917463"/>
        <a:ext cx="9178619" cy="833499"/>
      </dsp:txXfrm>
    </dsp:sp>
    <dsp:sp modelId="{7BC4E4AF-06E2-4B26-9350-BDC3F4864A1C}">
      <dsp:nvSpPr>
        <dsp:cNvPr id="0" name=""/>
        <dsp:cNvSpPr/>
      </dsp:nvSpPr>
      <dsp:spPr>
        <a:xfrm>
          <a:off x="567353" y="2813276"/>
          <a:ext cx="1041873" cy="1041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1DCE8-115C-4673-8A0E-2B216252452A}">
      <dsp:nvSpPr>
        <dsp:cNvPr id="0" name=""/>
        <dsp:cNvSpPr/>
      </dsp:nvSpPr>
      <dsp:spPr>
        <a:xfrm>
          <a:off x="610426" y="4167929"/>
          <a:ext cx="9656483" cy="833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9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Длительный цикл внедрения профессиональных стандартов (от момента начала разработки до момента утверждения и внедрения проходит до 7 лет), отсутствие эффективного инструмента быстрого обновления их содержания и соблюдения баланса "теория-практика"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426" y="4167929"/>
        <a:ext cx="9656483" cy="833499"/>
      </dsp:txXfrm>
    </dsp:sp>
    <dsp:sp modelId="{8ECBAA7C-B558-4632-A852-622B5CA6963D}">
      <dsp:nvSpPr>
        <dsp:cNvPr id="0" name=""/>
        <dsp:cNvSpPr/>
      </dsp:nvSpPr>
      <dsp:spPr>
        <a:xfrm>
          <a:off x="89489" y="4063741"/>
          <a:ext cx="1041873" cy="1041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E920-208A-46D3-A5E0-3C9FA5FC103B}">
      <dsp:nvSpPr>
        <dsp:cNvPr id="0" name=""/>
        <dsp:cNvSpPr/>
      </dsp:nvSpPr>
      <dsp:spPr>
        <a:xfrm>
          <a:off x="1113" y="0"/>
          <a:ext cx="2208726" cy="515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образования, науки и молодежной политики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859" y="0"/>
        <a:ext cx="1693234" cy="515492"/>
      </dsp:txXfrm>
    </dsp:sp>
    <dsp:sp modelId="{9F641C96-2485-4DB7-AC51-1E47BD2650F1}">
      <dsp:nvSpPr>
        <dsp:cNvPr id="0" name=""/>
        <dsp:cNvSpPr/>
      </dsp:nvSpPr>
      <dsp:spPr>
        <a:xfrm>
          <a:off x="1988967" y="0"/>
          <a:ext cx="2208726" cy="515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труду и занятости населения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6713" y="0"/>
        <a:ext cx="1693234" cy="515492"/>
      </dsp:txXfrm>
    </dsp:sp>
    <dsp:sp modelId="{7515974F-3F3F-44D2-B2A6-EA4B2CD4863F}">
      <dsp:nvSpPr>
        <dsp:cNvPr id="0" name=""/>
        <dsp:cNvSpPr/>
      </dsp:nvSpPr>
      <dsp:spPr>
        <a:xfrm>
          <a:off x="3976820" y="0"/>
          <a:ext cx="2208726" cy="515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промышленности и торговли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4566" y="0"/>
        <a:ext cx="1693234" cy="515492"/>
      </dsp:txXfrm>
    </dsp:sp>
    <dsp:sp modelId="{2DE4CE0B-C284-4844-9021-6788DF10B5FF}">
      <dsp:nvSpPr>
        <dsp:cNvPr id="0" name=""/>
        <dsp:cNvSpPr/>
      </dsp:nvSpPr>
      <dsp:spPr>
        <a:xfrm>
          <a:off x="5964674" y="0"/>
          <a:ext cx="2208726" cy="515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сельского хозяйства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2420" y="0"/>
        <a:ext cx="1693234" cy="515492"/>
      </dsp:txXfrm>
    </dsp:sp>
    <dsp:sp modelId="{8FD5900B-854D-47FF-90F3-6CFA65E2FEA3}">
      <dsp:nvSpPr>
        <dsp:cNvPr id="0" name=""/>
        <dsp:cNvSpPr/>
      </dsp:nvSpPr>
      <dsp:spPr>
        <a:xfrm>
          <a:off x="7916711" y="0"/>
          <a:ext cx="2489941" cy="515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экономической политики и развития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74457" y="0"/>
        <a:ext cx="1974449" cy="515492"/>
      </dsp:txXfrm>
    </dsp:sp>
    <dsp:sp modelId="{F5C86CF1-27DE-4A09-950F-B694B3B70BF5}">
      <dsp:nvSpPr>
        <dsp:cNvPr id="0" name=""/>
        <dsp:cNvSpPr/>
      </dsp:nvSpPr>
      <dsp:spPr>
        <a:xfrm>
          <a:off x="10221596" y="0"/>
          <a:ext cx="1587919" cy="515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советы директоров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79342" y="0"/>
        <a:ext cx="1072427" cy="515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2FEB3-0B19-4211-BFC4-9BE503B7B260}">
      <dsp:nvSpPr>
        <dsp:cNvPr id="0" name=""/>
        <dsp:cNvSpPr/>
      </dsp:nvSpPr>
      <dsp:spPr>
        <a:xfrm>
          <a:off x="123472" y="583113"/>
          <a:ext cx="1358516" cy="11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Предприятия, организации партнеры, ОМС</a:t>
          </a:r>
          <a:endParaRPr lang="ru-RU" sz="13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258" y="608899"/>
        <a:ext cx="1306944" cy="828814"/>
      </dsp:txXfrm>
    </dsp:sp>
    <dsp:sp modelId="{B21093E4-A98C-4081-A88E-3A041C3196E3}">
      <dsp:nvSpPr>
        <dsp:cNvPr id="0" name=""/>
        <dsp:cNvSpPr/>
      </dsp:nvSpPr>
      <dsp:spPr>
        <a:xfrm>
          <a:off x="807637" y="565220"/>
          <a:ext cx="1918864" cy="1918864"/>
        </a:xfrm>
        <a:prstGeom prst="leftCircularArrow">
          <a:avLst>
            <a:gd name="adj1" fmla="val 5331"/>
            <a:gd name="adj2" fmla="val 691868"/>
            <a:gd name="adj3" fmla="val 2467378"/>
            <a:gd name="adj4" fmla="val 9024489"/>
            <a:gd name="adj5" fmla="val 62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F3DD5-000D-4027-B029-38731B68B6A7}">
      <dsp:nvSpPr>
        <dsp:cNvPr id="0" name=""/>
        <dsp:cNvSpPr/>
      </dsp:nvSpPr>
      <dsp:spPr>
        <a:xfrm>
          <a:off x="425364" y="1463499"/>
          <a:ext cx="1207570" cy="48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Определение потребности в подготовке кадров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429" y="1477564"/>
        <a:ext cx="1179440" cy="452080"/>
      </dsp:txXfrm>
    </dsp:sp>
    <dsp:sp modelId="{9B36DA16-EE6F-4F93-ACB6-162216E3FBDB}">
      <dsp:nvSpPr>
        <dsp:cNvPr id="0" name=""/>
        <dsp:cNvSpPr/>
      </dsp:nvSpPr>
      <dsp:spPr>
        <a:xfrm>
          <a:off x="2120076" y="583113"/>
          <a:ext cx="1358516" cy="11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ОБЛКОМТРУД</a:t>
          </a:r>
          <a:endParaRPr lang="ru-RU" sz="13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5862" y="849004"/>
        <a:ext cx="1306944" cy="828814"/>
      </dsp:txXfrm>
    </dsp:sp>
    <dsp:sp modelId="{3622D2DB-364E-4DF3-AC47-9A967EE04EC2}">
      <dsp:nvSpPr>
        <dsp:cNvPr id="0" name=""/>
        <dsp:cNvSpPr/>
      </dsp:nvSpPr>
      <dsp:spPr>
        <a:xfrm>
          <a:off x="2527199" y="-476136"/>
          <a:ext cx="2612259" cy="3258366"/>
        </a:xfrm>
        <a:prstGeom prst="circularArrow">
          <a:avLst>
            <a:gd name="adj1" fmla="val 4889"/>
            <a:gd name="adj2" fmla="val 627483"/>
            <a:gd name="adj3" fmla="val 19197007"/>
            <a:gd name="adj4" fmla="val 12575511"/>
            <a:gd name="adj5" fmla="val 57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9163C-1FB1-453B-9117-1CE91CE42711}">
      <dsp:nvSpPr>
        <dsp:cNvPr id="0" name=""/>
        <dsp:cNvSpPr/>
      </dsp:nvSpPr>
      <dsp:spPr>
        <a:xfrm>
          <a:off x="2421968" y="343007"/>
          <a:ext cx="1207570" cy="48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Анализ и сверка с региональной базой данных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033" y="357072"/>
        <a:ext cx="1179440" cy="452080"/>
      </dsp:txXfrm>
    </dsp:sp>
    <dsp:sp modelId="{ED57CBDB-3174-418D-A16F-C705D75AAEAF}">
      <dsp:nvSpPr>
        <dsp:cNvPr id="0" name=""/>
        <dsp:cNvSpPr/>
      </dsp:nvSpPr>
      <dsp:spPr>
        <a:xfrm>
          <a:off x="4116679" y="583113"/>
          <a:ext cx="1358516" cy="11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Отраслевые комитеты</a:t>
          </a:r>
          <a:endParaRPr lang="ru-RU" sz="13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2465" y="608899"/>
        <a:ext cx="1306944" cy="828814"/>
      </dsp:txXfrm>
    </dsp:sp>
    <dsp:sp modelId="{5673480B-066F-415F-822E-027A47492D45}">
      <dsp:nvSpPr>
        <dsp:cNvPr id="0" name=""/>
        <dsp:cNvSpPr/>
      </dsp:nvSpPr>
      <dsp:spPr>
        <a:xfrm>
          <a:off x="4800844" y="565220"/>
          <a:ext cx="1918864" cy="1918864"/>
        </a:xfrm>
        <a:prstGeom prst="leftCircularArrow">
          <a:avLst>
            <a:gd name="adj1" fmla="val 5331"/>
            <a:gd name="adj2" fmla="val 691868"/>
            <a:gd name="adj3" fmla="val 2467378"/>
            <a:gd name="adj4" fmla="val 9024489"/>
            <a:gd name="adj5" fmla="val 62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EC771-257E-439A-84AE-6363599953FA}">
      <dsp:nvSpPr>
        <dsp:cNvPr id="0" name=""/>
        <dsp:cNvSpPr/>
      </dsp:nvSpPr>
      <dsp:spPr>
        <a:xfrm>
          <a:off x="4418572" y="1463499"/>
          <a:ext cx="1207570" cy="48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заявок по отраслям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2637" y="1477564"/>
        <a:ext cx="1179440" cy="452080"/>
      </dsp:txXfrm>
    </dsp:sp>
    <dsp:sp modelId="{93BC23BB-B04D-493E-B88B-8819BA541E45}">
      <dsp:nvSpPr>
        <dsp:cNvPr id="0" name=""/>
        <dsp:cNvSpPr/>
      </dsp:nvSpPr>
      <dsp:spPr>
        <a:xfrm>
          <a:off x="6113283" y="583113"/>
          <a:ext cx="1358516" cy="11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Конкурсная комиссия</a:t>
          </a:r>
          <a:endParaRPr lang="ru-RU" sz="13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069" y="849004"/>
        <a:ext cx="1306944" cy="828814"/>
      </dsp:txXfrm>
    </dsp:sp>
    <dsp:sp modelId="{9BD795E0-5B30-44C7-B040-41F4869AB636}">
      <dsp:nvSpPr>
        <dsp:cNvPr id="0" name=""/>
        <dsp:cNvSpPr/>
      </dsp:nvSpPr>
      <dsp:spPr>
        <a:xfrm>
          <a:off x="6526820" y="-282531"/>
          <a:ext cx="2744439" cy="2905600"/>
        </a:xfrm>
        <a:prstGeom prst="circularArrow">
          <a:avLst>
            <a:gd name="adj1" fmla="val 4889"/>
            <a:gd name="adj2" fmla="val 627483"/>
            <a:gd name="adj3" fmla="val 19197007"/>
            <a:gd name="adj4" fmla="val 12575511"/>
            <a:gd name="adj5" fmla="val 57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887D5-0690-4A5B-910E-D21670893A21}">
      <dsp:nvSpPr>
        <dsp:cNvPr id="0" name=""/>
        <dsp:cNvSpPr/>
      </dsp:nvSpPr>
      <dsp:spPr>
        <a:xfrm>
          <a:off x="6415175" y="343007"/>
          <a:ext cx="1207570" cy="48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Согласование контрольных цифр приема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9240" y="357072"/>
        <a:ext cx="1179440" cy="452080"/>
      </dsp:txXfrm>
    </dsp:sp>
    <dsp:sp modelId="{36AB7EEC-371F-426A-8C29-E68CA229A565}">
      <dsp:nvSpPr>
        <dsp:cNvPr id="0" name=""/>
        <dsp:cNvSpPr/>
      </dsp:nvSpPr>
      <dsp:spPr>
        <a:xfrm>
          <a:off x="8109887" y="583113"/>
          <a:ext cx="1358516" cy="11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Конкурсная комиссия</a:t>
          </a:r>
          <a:endParaRPr lang="ru-RU" sz="13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35673" y="608899"/>
        <a:ext cx="1306944" cy="828814"/>
      </dsp:txXfrm>
    </dsp:sp>
    <dsp:sp modelId="{1CD37D87-8997-4E55-8F1D-3EAD146985DD}">
      <dsp:nvSpPr>
        <dsp:cNvPr id="0" name=""/>
        <dsp:cNvSpPr/>
      </dsp:nvSpPr>
      <dsp:spPr>
        <a:xfrm>
          <a:off x="8411779" y="1463499"/>
          <a:ext cx="1207570" cy="48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Утверждение контрольных цифр приема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25844" y="1477564"/>
        <a:ext cx="1179440" cy="45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AD495-2338-46C1-82C6-EC2185CB8A3F}">
      <dsp:nvSpPr>
        <dsp:cNvPr id="0" name=""/>
        <dsp:cNvSpPr/>
      </dsp:nvSpPr>
      <dsp:spPr>
        <a:xfrm>
          <a:off x="-6044927" y="-924936"/>
          <a:ext cx="7196014" cy="719601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CAE64-46AE-4216-9142-F047F98410CD}">
      <dsp:nvSpPr>
        <dsp:cNvPr id="0" name=""/>
        <dsp:cNvSpPr/>
      </dsp:nvSpPr>
      <dsp:spPr>
        <a:xfrm>
          <a:off x="493605" y="307628"/>
          <a:ext cx="6673721" cy="668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607" tIns="40640" rIns="40640" bIns="40640" numCol="1" spcCol="1270" anchor="ctr" anchorCtr="0">
          <a:noAutofit/>
        </a:bodyPr>
        <a:lstStyle/>
        <a:p>
          <a:pPr lvl="0" algn="l" defTabSz="1217613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 профессиональных образовательных организаций, </a:t>
          </a:r>
        </a:p>
        <a:p>
          <a:pPr lvl="0" algn="l" defTabSz="1217613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11 промышленных предприятий – в дуальном образовании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93605" y="307628"/>
        <a:ext cx="6673721" cy="668481"/>
      </dsp:txXfrm>
    </dsp:sp>
    <dsp:sp modelId="{7CD18587-E52A-48E1-B101-6489EC4EFE82}">
      <dsp:nvSpPr>
        <dsp:cNvPr id="0" name=""/>
        <dsp:cNvSpPr/>
      </dsp:nvSpPr>
      <dsp:spPr>
        <a:xfrm>
          <a:off x="85214" y="250466"/>
          <a:ext cx="835601" cy="835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9E2A0-4510-41ED-AA12-3B9899827B8A}">
      <dsp:nvSpPr>
        <dsp:cNvPr id="0" name=""/>
        <dsp:cNvSpPr/>
      </dsp:nvSpPr>
      <dsp:spPr>
        <a:xfrm>
          <a:off x="982030" y="1336428"/>
          <a:ext cx="6194707" cy="668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60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300 наставников, 3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000 студентов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82030" y="1336428"/>
        <a:ext cx="6194707" cy="668481"/>
      </dsp:txXfrm>
    </dsp:sp>
    <dsp:sp modelId="{0ABD476D-04F0-4D9E-9E39-D7ECF2CD5E47}">
      <dsp:nvSpPr>
        <dsp:cNvPr id="0" name=""/>
        <dsp:cNvSpPr/>
      </dsp:nvSpPr>
      <dsp:spPr>
        <a:xfrm>
          <a:off x="564229" y="1252868"/>
          <a:ext cx="835601" cy="835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80799-C56D-463B-97BE-261290FE928D}">
      <dsp:nvSpPr>
        <dsp:cNvPr id="0" name=""/>
        <dsp:cNvSpPr/>
      </dsp:nvSpPr>
      <dsp:spPr>
        <a:xfrm>
          <a:off x="1129049" y="2338830"/>
          <a:ext cx="6047688" cy="668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60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базовых кафедр профессиональных образовательных организаций - на базе промышленных предприятий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29049" y="2338830"/>
        <a:ext cx="6047688" cy="668481"/>
      </dsp:txXfrm>
    </dsp:sp>
    <dsp:sp modelId="{E48D1FFE-ADF5-4A8C-8282-EA26F80555D0}">
      <dsp:nvSpPr>
        <dsp:cNvPr id="0" name=""/>
        <dsp:cNvSpPr/>
      </dsp:nvSpPr>
      <dsp:spPr>
        <a:xfrm>
          <a:off x="711248" y="2255270"/>
          <a:ext cx="835601" cy="835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29A50-5E6E-47F9-97CC-9055C640D3D9}">
      <dsp:nvSpPr>
        <dsp:cNvPr id="0" name=""/>
        <dsp:cNvSpPr/>
      </dsp:nvSpPr>
      <dsp:spPr>
        <a:xfrm>
          <a:off x="982030" y="3235929"/>
          <a:ext cx="6194707" cy="87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607" tIns="40640" rIns="40640" bIns="40640" numCol="1" spcCol="1270" anchor="ctr" anchorCtr="0">
          <a:noAutofit/>
        </a:bodyPr>
        <a:lstStyle/>
        <a:p>
          <a:pPr lvl="0" algn="l" defTabSz="1217613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образовательных программ, общественная аккредитация 55 программ в 13 учреждениях, максимальное обучение на реальном  производстве, наставничество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82030" y="3235929"/>
        <a:ext cx="6194707" cy="879086"/>
      </dsp:txXfrm>
    </dsp:sp>
    <dsp:sp modelId="{E5C70972-2FAE-4506-AEE1-BA696E0FAC0C}">
      <dsp:nvSpPr>
        <dsp:cNvPr id="0" name=""/>
        <dsp:cNvSpPr/>
      </dsp:nvSpPr>
      <dsp:spPr>
        <a:xfrm>
          <a:off x="564229" y="3257671"/>
          <a:ext cx="835601" cy="835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15993-A10B-4499-AEED-6537B68D532F}">
      <dsp:nvSpPr>
        <dsp:cNvPr id="0" name=""/>
        <dsp:cNvSpPr/>
      </dsp:nvSpPr>
      <dsp:spPr>
        <a:xfrm>
          <a:off x="503015" y="4343633"/>
          <a:ext cx="6673721" cy="668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607" tIns="40640" rIns="40640" bIns="40640" numCol="1" spcCol="1270" anchor="ctr" anchorCtr="0">
          <a:noAutofit/>
        </a:bodyPr>
        <a:lstStyle/>
        <a:p>
          <a:pPr lvl="0" algn="l" defTabSz="1217613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Корпоративное стимулирование – стипендии студентам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3015" y="4343633"/>
        <a:ext cx="6673721" cy="668481"/>
      </dsp:txXfrm>
    </dsp:sp>
    <dsp:sp modelId="{65B686AB-CC98-4550-880A-95F0B3240632}">
      <dsp:nvSpPr>
        <dsp:cNvPr id="0" name=""/>
        <dsp:cNvSpPr/>
      </dsp:nvSpPr>
      <dsp:spPr>
        <a:xfrm>
          <a:off x="85214" y="4260073"/>
          <a:ext cx="835601" cy="835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78EC6-4C98-49B0-8AA8-DBC444AB4784}">
      <dsp:nvSpPr>
        <dsp:cNvPr id="0" name=""/>
        <dsp:cNvSpPr/>
      </dsp:nvSpPr>
      <dsp:spPr>
        <a:xfrm rot="5400000">
          <a:off x="-180203" y="182638"/>
          <a:ext cx="1201354" cy="840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2909"/>
        <a:ext cx="840947" cy="360407"/>
      </dsp:txXfrm>
    </dsp:sp>
    <dsp:sp modelId="{7BD0F3C2-DD21-453D-85D0-816DD6EB8379}">
      <dsp:nvSpPr>
        <dsp:cNvPr id="0" name=""/>
        <dsp:cNvSpPr/>
      </dsp:nvSpPr>
      <dsp:spPr>
        <a:xfrm rot="5400000">
          <a:off x="5801618" y="-4958236"/>
          <a:ext cx="780880" cy="1070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внедрен региональный стандарт кадрового  обеспечения промышленного (экономического) роста</a:t>
          </a:r>
          <a:endParaRPr lang="ru-RU" sz="24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0948" y="40553"/>
        <a:ext cx="10664103" cy="704642"/>
      </dsp:txXfrm>
    </dsp:sp>
    <dsp:sp modelId="{03ED4968-276C-4DB9-AD3F-BF242B971B6D}">
      <dsp:nvSpPr>
        <dsp:cNvPr id="0" name=""/>
        <dsp:cNvSpPr/>
      </dsp:nvSpPr>
      <dsp:spPr>
        <a:xfrm rot="5400000">
          <a:off x="-180203" y="1267989"/>
          <a:ext cx="1201354" cy="840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08260"/>
        <a:ext cx="840947" cy="360407"/>
      </dsp:txXfrm>
    </dsp:sp>
    <dsp:sp modelId="{2A6DBBB0-D8A5-4CC6-AA75-7DE68DAA8465}">
      <dsp:nvSpPr>
        <dsp:cNvPr id="0" name=""/>
        <dsp:cNvSpPr/>
      </dsp:nvSpPr>
      <dsp:spPr>
        <a:xfrm rot="5400000">
          <a:off x="5801618" y="-3872885"/>
          <a:ext cx="780880" cy="1070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проведена модернизация системы профессионального образования</a:t>
          </a:r>
          <a:endParaRPr lang="ru-RU" sz="24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0948" y="1125904"/>
        <a:ext cx="10664103" cy="704642"/>
      </dsp:txXfrm>
    </dsp:sp>
    <dsp:sp modelId="{48EAF92E-7741-4103-B467-C153F4FC627D}">
      <dsp:nvSpPr>
        <dsp:cNvPr id="0" name=""/>
        <dsp:cNvSpPr/>
      </dsp:nvSpPr>
      <dsp:spPr>
        <a:xfrm rot="5400000">
          <a:off x="-180203" y="2353340"/>
          <a:ext cx="1201354" cy="840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93611"/>
        <a:ext cx="840947" cy="360407"/>
      </dsp:txXfrm>
    </dsp:sp>
    <dsp:sp modelId="{D9A5FAB9-EAE6-4FF3-A524-AA08FB1291F1}">
      <dsp:nvSpPr>
        <dsp:cNvPr id="0" name=""/>
        <dsp:cNvSpPr/>
      </dsp:nvSpPr>
      <dsp:spPr>
        <a:xfrm rot="5400000">
          <a:off x="5801618" y="-2787534"/>
          <a:ext cx="780880" cy="1070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созданы опорные профессиональные организации, ориентированные на ведущие отрасли экономики региона </a:t>
          </a:r>
          <a:endParaRPr lang="ru-RU" sz="24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0948" y="2211255"/>
        <a:ext cx="10664103" cy="704642"/>
      </dsp:txXfrm>
    </dsp:sp>
    <dsp:sp modelId="{694C6B1D-FA23-47DD-A1B3-5ECCA26DDA09}">
      <dsp:nvSpPr>
        <dsp:cNvPr id="0" name=""/>
        <dsp:cNvSpPr/>
      </dsp:nvSpPr>
      <dsp:spPr>
        <a:xfrm rot="5400000">
          <a:off x="-180203" y="3438691"/>
          <a:ext cx="1201354" cy="840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78962"/>
        <a:ext cx="840947" cy="360407"/>
      </dsp:txXfrm>
    </dsp:sp>
    <dsp:sp modelId="{CF7AD39F-5A26-4F1D-87AC-0A3CF19A084C}">
      <dsp:nvSpPr>
        <dsp:cNvPr id="0" name=""/>
        <dsp:cNvSpPr/>
      </dsp:nvSpPr>
      <dsp:spPr>
        <a:xfrm rot="5400000">
          <a:off x="5801618" y="-1702183"/>
          <a:ext cx="780880" cy="1070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базе лучших профессиональных образовательных организаций открыть центры опережающей профессиональной подготовки</a:t>
          </a:r>
          <a:endParaRPr lang="ru-RU" sz="24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0948" y="3296606"/>
        <a:ext cx="10664103" cy="704642"/>
      </dsp:txXfrm>
    </dsp:sp>
    <dsp:sp modelId="{74650A4E-01D2-4F53-8C2A-E0EE816CC9D8}">
      <dsp:nvSpPr>
        <dsp:cNvPr id="0" name=""/>
        <dsp:cNvSpPr/>
      </dsp:nvSpPr>
      <dsp:spPr>
        <a:xfrm rot="5400000">
          <a:off x="-180203" y="4524042"/>
          <a:ext cx="1201354" cy="840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764313"/>
        <a:ext cx="840947" cy="360407"/>
      </dsp:txXfrm>
    </dsp:sp>
    <dsp:sp modelId="{666C2468-01D6-4F58-8692-DBC73AFC3368}">
      <dsp:nvSpPr>
        <dsp:cNvPr id="0" name=""/>
        <dsp:cNvSpPr/>
      </dsp:nvSpPr>
      <dsp:spPr>
        <a:xfrm rot="5400000">
          <a:off x="5801618" y="-616831"/>
          <a:ext cx="780880" cy="1070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внедрены дуальные (практико-ориентированные) и гибкие образовательные программы</a:t>
          </a:r>
          <a:endParaRPr lang="ru-RU" sz="240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0948" y="4381958"/>
        <a:ext cx="10664103" cy="704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F004DF3-64D8-47B5-A4B7-C829CEF8C174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490F09-404C-4E99-AEB6-10E3AF2C2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43848-7B9E-4C81-9245-AF94BF7290D6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C22A9-2B2B-41C9-AA86-1046EBA9A23D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65C4C-92B8-46B6-B41F-2E4EEB6F56D3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ru-RU" smtClean="0">
                <a:latin typeface="Arial" charset="0"/>
              </a:rPr>
              <a:t>Меняем последовательность задач:</a:t>
            </a:r>
          </a:p>
          <a:p>
            <a:pPr marL="228600" indent="-228600">
              <a:buFontTx/>
              <a:buAutoNum type="arabicPeriod"/>
            </a:pPr>
            <a:r>
              <a:rPr lang="ru-RU" smtClean="0">
                <a:latin typeface="Arial" charset="0"/>
              </a:rPr>
              <a:t>Модернизация</a:t>
            </a:r>
          </a:p>
          <a:p>
            <a:pPr marL="228600" indent="-228600">
              <a:buFontTx/>
              <a:buAutoNum type="arabicPeriod"/>
            </a:pPr>
            <a:r>
              <a:rPr lang="ru-RU" smtClean="0">
                <a:latin typeface="Arial" charset="0"/>
              </a:rPr>
              <a:t>Формирование системы</a:t>
            </a:r>
          </a:p>
          <a:p>
            <a:pPr marL="228600" indent="-228600">
              <a:buFontTx/>
              <a:buAutoNum type="arabicPeriod"/>
            </a:pPr>
            <a:r>
              <a:rPr lang="ru-RU" smtClean="0">
                <a:latin typeface="Arial" charset="0"/>
              </a:rPr>
              <a:t>Создание центров</a:t>
            </a:r>
          </a:p>
          <a:p>
            <a:pPr marL="228600" indent="-228600">
              <a:buFontTx/>
              <a:buAutoNum type="arabicPeriod"/>
            </a:pPr>
            <a:r>
              <a:rPr lang="ru-RU" smtClean="0">
                <a:latin typeface="Arial" charset="0"/>
              </a:rPr>
              <a:t>Использование стандартов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9263" algn="just"/>
            <a:endParaRPr lang="ru-RU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just"/>
            <a:r>
              <a:rPr lang="ru-RU" sz="1400" smtClean="0">
                <a:solidFill>
                  <a:srgbClr val="000000"/>
                </a:solidFill>
                <a:cs typeface="Times New Roman" pitchFamily="18" charset="0"/>
              </a:rPr>
              <a:t>В концепции развития Волгоградской области определены территории опережающего развития, промышленная и сельскохозяйственная инфраструктура региона. </a:t>
            </a:r>
          </a:p>
          <a:p>
            <a:pPr indent="449263" algn="just"/>
            <a:r>
              <a:rPr lang="ru-RU" smtClean="0">
                <a:solidFill>
                  <a:srgbClr val="000000"/>
                </a:solidFill>
              </a:rPr>
              <a:t>Волгоград, Волжский, Камышин, Михайловка, Котельниковском и Жирновском (</a:t>
            </a:r>
            <a:r>
              <a:rPr lang="ru-RU" i="1" smtClean="0">
                <a:solidFill>
                  <a:srgbClr val="000000"/>
                </a:solidFill>
              </a:rPr>
              <a:t>АО "ФНПЦ "Титан-Баррикады", ОАО "Волжский трубный завод", ОАО "Европейская Промышленная Корпорация", филиал ОАО "МРСК Юга" - "Волгоградэнерго", ОАО "Волгограднефтемаш", ООО "БК "Евразия", ООО СП "Волгодеминойл", ОАО "Каустик", ООО "ЕвроХим-ВолгаКалий"</a:t>
            </a:r>
            <a:r>
              <a:rPr lang="ru-RU" smtClean="0">
                <a:solidFill>
                  <a:srgbClr val="000000"/>
                </a:solidFill>
              </a:rPr>
              <a:t>, </a:t>
            </a:r>
            <a:r>
              <a:rPr lang="ru-RU" i="1" smtClean="0">
                <a:solidFill>
                  <a:srgbClr val="000000"/>
                </a:solidFill>
              </a:rPr>
              <a:t>АО "Себряковцемент" )</a:t>
            </a:r>
            <a:endParaRPr lang="ru-RU" smtClean="0">
              <a:solidFill>
                <a:srgbClr val="000000"/>
              </a:solidFill>
            </a:endParaRPr>
          </a:p>
          <a:p>
            <a:pPr indent="449263" algn="just"/>
            <a:r>
              <a:rPr lang="ru-RU" smtClean="0">
                <a:solidFill>
                  <a:srgbClr val="000000"/>
                </a:solidFill>
              </a:rPr>
              <a:t>Суровикинском, Новоаннинском, Еланском, Серафимовичском, Дубовском, Заволжье</a:t>
            </a:r>
            <a:endParaRPr lang="ru-RU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9263" algn="just"/>
            <a:endParaRPr lang="ru-RU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9549D-FEB6-468D-B252-9D9F15FAA278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В области формируется система профессиональной навигации школьников  через современные инструменты профессиональной ориентации и выстраивание системы дополнительного образования детей. ПРОФ ПРОБЫ</a:t>
            </a:r>
          </a:p>
          <a:p>
            <a:r>
              <a:rPr lang="ru-RU" altLang="ru-RU" smtClean="0"/>
              <a:t>ДР МЕРОПРИЯТИЯ</a:t>
            </a:r>
          </a:p>
          <a:p>
            <a:r>
              <a:rPr lang="ru-RU" altLang="ru-RU" smtClean="0"/>
              <a:t>ДОП ОБРАЗОВАНИЕ ТЕХНИЧЕСКОЕ ЦЕНТРЫ ИННОВАЦИОННЫЕ НА БАЗЕ ВОЛГУ И ПОЛИТЕХА</a:t>
            </a:r>
          </a:p>
          <a:p>
            <a:r>
              <a:rPr lang="ru-RU" altLang="ru-RU" smtClean="0"/>
              <a:t>КВАНТОРИУМ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6A2DC-8E62-491E-AEA1-D56AFFA713D9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В области формируется система профессиональной навигации школьников  через современные инструменты профессиональной ориентации и выстраивание системы дополнительного образования детей. ПРОФ ПРОБЫ</a:t>
            </a:r>
          </a:p>
          <a:p>
            <a:r>
              <a:rPr lang="ru-RU" altLang="ru-RU" smtClean="0"/>
              <a:t>ДР МЕРОПРИЯТИЯ</a:t>
            </a:r>
          </a:p>
          <a:p>
            <a:r>
              <a:rPr lang="ru-RU" altLang="ru-RU" smtClean="0"/>
              <a:t>ДОП ОБРАЗОВАНИЕ ТЕХНИЧЕСКОЕ ЦЕНТРЫ ИННОВАЦИОННЫЕ НА БАЗЕ ВОЛГУ И ПОЛИТЕХА</a:t>
            </a:r>
          </a:p>
          <a:p>
            <a:r>
              <a:rPr lang="ru-RU" altLang="ru-RU" smtClean="0"/>
              <a:t>КВАНТОРИУМ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6A2DC-8E62-491E-AEA1-D56AFFA713D9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13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6FD4-4163-468F-9C64-4903BEFEFCCB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FB7C-5210-4E45-8FB0-3B961542C8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74E7-F738-4E75-B90F-1D0E5C366DB7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1786-235B-4FB0-8A21-3FA341A3F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A036-F99E-4B1F-BEAF-D69D5ADB7BFC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DB16-8D71-4AF2-824D-18234E405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D1C7-1DFB-4DE5-8EB2-E65B42D7F325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F80B-2834-4DF7-892A-677AC1988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60C3-0871-4CF4-8638-6F783C8989FB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BEC8-98C5-422F-B8F1-13166CE34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1E99-0C12-44A2-ACAE-DCF7EEB1DB23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A8F9-2055-4550-8C82-9E0600F4F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FB21-77AC-4210-9969-69EFF35BFA5C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677C-DD1F-4AF8-A010-B932D38A7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B814-4E7F-4E53-A085-E95F37F029EE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D231-3EFB-444F-9567-690D507BC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C834-1AAF-4858-9406-6315AD35D3F3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B0ED-0B0A-4EFC-B05E-689705D999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9AF9-3E40-4A87-BA0F-B6C1783A0AA1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10C3-0EC3-4359-B2A2-0C406978D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B989-6834-42F0-A1AE-B56893437C61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1F21-C396-451F-BBBD-77880DF284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6A791-0F9B-470B-9700-7145B4E967B6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1676F6-977D-417E-AFE5-2718F0473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Office_Excel2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__________Microsoft_Office_Excel1.xls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oleObject" Target="../embeddings/__________Microsoft_Office_Excel3.xls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34.jpe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40.png"/><Relationship Id="rId18" Type="http://schemas.openxmlformats.org/officeDocument/2006/relationships/image" Target="../media/image58.png"/><Relationship Id="rId3" Type="http://schemas.openxmlformats.org/officeDocument/2006/relationships/image" Target="../media/image6.png"/><Relationship Id="rId21" Type="http://schemas.openxmlformats.org/officeDocument/2006/relationships/image" Target="../media/image60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37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19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1.png"/><Relationship Id="rId1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82900"/>
            <a:ext cx="12190413" cy="7651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РЕГИОНАЛЬНАЯ СИСТЕМА ПОДГОТОВКИ РАБОЧИХ </a:t>
            </a: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КАДРОВ ДЛЯ ЭКОНОМИКИ ВОЛГОГРАДСКОЙ ОБЛАСТИ:</a:t>
            </a: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СОСТОЯНИЕ, ВОПРОСЫ, ПЕРСПЕКТИВЫ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2713" y="785813"/>
            <a:ext cx="91424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>
                <a:solidFill>
                  <a:srgbClr val="002060"/>
                </a:solidFill>
              </a:rPr>
              <a:t>КОМИТЕТ ОБРАЗОВАНИЯ, НАУКИ И МОЛОДЕЖНОЙ ПОЛИТИКИ ВОЛГОГРАДСКОЙ ОБЛАСТИ</a:t>
            </a:r>
            <a:endParaRPr lang="ru-RU" altLang="ru-RU" sz="20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339" name="Рисунок 5" descr="gerb_volgogradskoy_oblast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142875"/>
            <a:ext cx="714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190037" y="6050797"/>
            <a:ext cx="267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2060"/>
                </a:solidFill>
              </a:rPr>
              <a:t>ВОЛГОГРАД, 2018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658602" y="5301497"/>
            <a:ext cx="58880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Савина Лариса Михайловна,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председатель комитета образования, науки и молодежной политики 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4"/>
          <p:cNvSpPr>
            <a:spLocks noChangeArrowheads="1"/>
          </p:cNvSpPr>
          <p:nvPr/>
        </p:nvSpPr>
        <p:spPr bwMode="auto">
          <a:xfrm>
            <a:off x="6107113" y="3175"/>
            <a:ext cx="6083300" cy="787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606425" y="2608263"/>
            <a:ext cx="4826000" cy="890587"/>
          </a:xfrm>
          <a:custGeom>
            <a:avLst/>
            <a:gdLst>
              <a:gd name="connsiteX0" fmla="*/ 0 w 8126942"/>
              <a:gd name="connsiteY0" fmla="*/ 0 h 1872000"/>
              <a:gd name="connsiteX1" fmla="*/ 8126942 w 8126942"/>
              <a:gd name="connsiteY1" fmla="*/ 0 h 1872000"/>
              <a:gd name="connsiteX2" fmla="*/ 8126942 w 8126942"/>
              <a:gd name="connsiteY2" fmla="*/ 1872000 h 1872000"/>
              <a:gd name="connsiteX3" fmla="*/ 0 w 8126942"/>
              <a:gd name="connsiteY3" fmla="*/ 1872000 h 1872000"/>
              <a:gd name="connsiteX4" fmla="*/ 0 w 8126942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6942" h="1872000">
                <a:moveTo>
                  <a:pt x="0" y="0"/>
                </a:moveTo>
                <a:lnTo>
                  <a:pt x="8126942" y="0"/>
                </a:lnTo>
                <a:lnTo>
                  <a:pt x="8126942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2280" tIns="264160" rIns="462280" bIns="26416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олилиния 85"/>
          <p:cNvSpPr/>
          <p:nvPr/>
        </p:nvSpPr>
        <p:spPr>
          <a:xfrm>
            <a:off x="8894763" y="4483100"/>
            <a:ext cx="2898775" cy="2195513"/>
          </a:xfrm>
          <a:custGeom>
            <a:avLst/>
            <a:gdLst>
              <a:gd name="connsiteX0" fmla="*/ 0 w 8126942"/>
              <a:gd name="connsiteY0" fmla="*/ 0 h 1872000"/>
              <a:gd name="connsiteX1" fmla="*/ 8126942 w 8126942"/>
              <a:gd name="connsiteY1" fmla="*/ 0 h 1872000"/>
              <a:gd name="connsiteX2" fmla="*/ 8126942 w 8126942"/>
              <a:gd name="connsiteY2" fmla="*/ 1872000 h 1872000"/>
              <a:gd name="connsiteX3" fmla="*/ 0 w 8126942"/>
              <a:gd name="connsiteY3" fmla="*/ 1872000 h 1872000"/>
              <a:gd name="connsiteX4" fmla="*/ 0 w 8126942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6942" h="1872000">
                <a:moveTo>
                  <a:pt x="0" y="0"/>
                </a:moveTo>
                <a:lnTo>
                  <a:pt x="8126942" y="0"/>
                </a:lnTo>
                <a:lnTo>
                  <a:pt x="8126942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2280" tIns="264160" rIns="462280" bIns="26416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ОБРАЗОВАНИЯ, НАУКИ И МОЛОДЕЖНОЙ ПОЛИТИКИ ВОЛГОГРАДСКОЙ ОБЛАСТИ</a:t>
            </a:r>
          </a:p>
        </p:txBody>
      </p:sp>
      <p:grpSp>
        <p:nvGrpSpPr>
          <p:cNvPr id="30726" name="Группа 87"/>
          <p:cNvGrpSpPr>
            <a:grpSpLocks/>
          </p:cNvGrpSpPr>
          <p:nvPr/>
        </p:nvGrpSpPr>
        <p:grpSpPr bwMode="auto">
          <a:xfrm>
            <a:off x="8869363" y="4503738"/>
            <a:ext cx="3027362" cy="2093912"/>
            <a:chOff x="-123470" y="3750267"/>
            <a:chExt cx="4211138" cy="2093285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837119" y="3750267"/>
              <a:ext cx="2709527" cy="3872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предпрофессиональная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alt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подготовка</a:t>
              </a:r>
              <a:endPara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1276562" y="4572346"/>
              <a:ext cx="1815184" cy="22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11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профориентация</a:t>
              </a:r>
              <a:endPara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393599" y="5215090"/>
              <a:ext cx="1413282" cy="412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105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профильное</a:t>
              </a:r>
              <a:r>
                <a:rPr lang="ru-RU" altLang="ru-RU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alt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обучение</a:t>
              </a:r>
              <a:endPara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Прямоугольник 53"/>
            <p:cNvSpPr/>
            <p:nvPr/>
          </p:nvSpPr>
          <p:spPr bwMode="auto">
            <a:xfrm>
              <a:off x="179060" y="4043866"/>
              <a:ext cx="613894" cy="276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31 </a:t>
              </a:r>
            </a:p>
          </p:txBody>
        </p:sp>
        <p:sp>
          <p:nvSpPr>
            <p:cNvPr id="30784" name="Прямоугольник 9"/>
            <p:cNvSpPr>
              <a:spLocks noChangeArrowheads="1"/>
            </p:cNvSpPr>
            <p:nvPr/>
          </p:nvSpPr>
          <p:spPr bwMode="auto">
            <a:xfrm>
              <a:off x="-123470" y="4335515"/>
              <a:ext cx="1543050" cy="22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sz="1100">
                  <a:solidFill>
                    <a:srgbClr val="002060"/>
                  </a:solidFill>
                </a:rPr>
                <a:t>школа</a:t>
              </a:r>
              <a:endParaRPr lang="ru-RU" altLang="ru-RU" sz="1400">
                <a:solidFill>
                  <a:srgbClr val="002060"/>
                </a:solidFill>
              </a:endParaRPr>
            </a:p>
          </p:txBody>
        </p:sp>
        <p:sp>
          <p:nvSpPr>
            <p:cNvPr id="30785" name="Прямоугольник 9"/>
            <p:cNvSpPr>
              <a:spLocks noChangeArrowheads="1"/>
            </p:cNvSpPr>
            <p:nvPr/>
          </p:nvSpPr>
          <p:spPr bwMode="auto">
            <a:xfrm>
              <a:off x="2537084" y="4300532"/>
              <a:ext cx="1543050" cy="22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sz="1100">
                  <a:solidFill>
                    <a:srgbClr val="002060"/>
                  </a:solidFill>
                </a:rPr>
                <a:t>обучающийся</a:t>
              </a:r>
              <a:endParaRPr lang="ru-RU" altLang="ru-RU" sz="1400">
                <a:solidFill>
                  <a:srgbClr val="002060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3166827" y="4010539"/>
              <a:ext cx="611685" cy="277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994</a:t>
              </a:r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245308" y="4610434"/>
              <a:ext cx="611687" cy="277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422</a:t>
              </a:r>
            </a:p>
          </p:txBody>
        </p:sp>
        <p:sp>
          <p:nvSpPr>
            <p:cNvPr id="30788" name="Прямоугольник 9"/>
            <p:cNvSpPr>
              <a:spLocks noChangeArrowheads="1"/>
            </p:cNvSpPr>
            <p:nvPr/>
          </p:nvSpPr>
          <p:spPr bwMode="auto">
            <a:xfrm>
              <a:off x="-123470" y="4954067"/>
              <a:ext cx="1543050" cy="22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sz="1100">
                  <a:solidFill>
                    <a:srgbClr val="002060"/>
                  </a:solidFill>
                </a:rPr>
                <a:t>кружка</a:t>
              </a:r>
              <a:endParaRPr lang="ru-RU" altLang="ru-RU" sz="1400">
                <a:solidFill>
                  <a:srgbClr val="002060"/>
                </a:solidFill>
              </a:endParaRPr>
            </a:p>
          </p:txBody>
        </p:sp>
        <p:sp>
          <p:nvSpPr>
            <p:cNvPr id="30789" name="Прямоугольник 9"/>
            <p:cNvSpPr>
              <a:spLocks noChangeArrowheads="1"/>
            </p:cNvSpPr>
            <p:nvPr/>
          </p:nvSpPr>
          <p:spPr bwMode="auto">
            <a:xfrm>
              <a:off x="2526481" y="4954068"/>
              <a:ext cx="1543050" cy="22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sz="1100">
                  <a:solidFill>
                    <a:srgbClr val="002060"/>
                  </a:solidFill>
                </a:rPr>
                <a:t>обучающийся</a:t>
              </a:r>
              <a:endParaRPr lang="ru-RU" altLang="ru-RU" sz="1400">
                <a:solidFill>
                  <a:srgbClr val="002060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 bwMode="auto">
            <a:xfrm>
              <a:off x="3173451" y="4659632"/>
              <a:ext cx="730932" cy="277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5064</a:t>
              </a:r>
            </a:p>
          </p:txBody>
        </p:sp>
        <p:sp>
          <p:nvSpPr>
            <p:cNvPr id="69" name="Прямоугольник 68"/>
            <p:cNvSpPr/>
            <p:nvPr/>
          </p:nvSpPr>
          <p:spPr bwMode="auto">
            <a:xfrm>
              <a:off x="176852" y="5332530"/>
              <a:ext cx="733140" cy="276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162 </a:t>
              </a:r>
            </a:p>
          </p:txBody>
        </p:sp>
        <p:sp>
          <p:nvSpPr>
            <p:cNvPr id="13371" name="Прямоугольник 9"/>
            <p:cNvSpPr>
              <a:spLocks noChangeArrowheads="1"/>
            </p:cNvSpPr>
            <p:nvPr/>
          </p:nvSpPr>
          <p:spPr bwMode="auto">
            <a:xfrm>
              <a:off x="-90347" y="5615020"/>
              <a:ext cx="1541361" cy="2285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050" dirty="0">
                  <a:solidFill>
                    <a:srgbClr val="002060"/>
                  </a:solidFill>
                </a:rPr>
                <a:t>школы</a:t>
              </a:r>
              <a:endParaRPr lang="ru-RU" alt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30793" name="Прямоугольник 9"/>
            <p:cNvSpPr>
              <a:spLocks noChangeArrowheads="1"/>
            </p:cNvSpPr>
            <p:nvPr/>
          </p:nvSpPr>
          <p:spPr bwMode="auto">
            <a:xfrm>
              <a:off x="2618510" y="5618872"/>
              <a:ext cx="1469158" cy="22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sz="1000">
                  <a:solidFill>
                    <a:srgbClr val="002060"/>
                  </a:solidFill>
                </a:rPr>
                <a:t>обучающийся</a:t>
              </a:r>
            </a:p>
          </p:txBody>
        </p:sp>
        <p:sp>
          <p:nvSpPr>
            <p:cNvPr id="72" name="Прямоугольник 71"/>
            <p:cNvSpPr/>
            <p:nvPr/>
          </p:nvSpPr>
          <p:spPr bwMode="auto">
            <a:xfrm>
              <a:off x="3195534" y="5256353"/>
              <a:ext cx="730932" cy="277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9740</a:t>
              </a:r>
            </a:p>
          </p:txBody>
        </p:sp>
        <p:pic>
          <p:nvPicPr>
            <p:cNvPr id="73" name="Рисунок 72" descr="аодылаоы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2249" y="4632653"/>
              <a:ext cx="291489" cy="288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Рисунок 75" descr="аодылаоы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5624" y="5234135"/>
              <a:ext cx="278240" cy="2761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97" name="Рисунок 87" descr="2121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8935" y="5316447"/>
              <a:ext cx="428629" cy="23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7" name="Группа 12"/>
          <p:cNvGrpSpPr>
            <a:grpSpLocks/>
          </p:cNvGrpSpPr>
          <p:nvPr/>
        </p:nvGrpSpPr>
        <p:grpSpPr bwMode="auto">
          <a:xfrm>
            <a:off x="5770563" y="844550"/>
            <a:ext cx="6515100" cy="1606550"/>
            <a:chOff x="6654800" y="838200"/>
            <a:chExt cx="5727937" cy="1606310"/>
          </a:xfrm>
        </p:grpSpPr>
        <p:sp>
          <p:nvSpPr>
            <p:cNvPr id="81" name="Прямоугольник 25"/>
            <p:cNvSpPr/>
            <p:nvPr/>
          </p:nvSpPr>
          <p:spPr bwMode="auto">
            <a:xfrm>
              <a:off x="6707836" y="838200"/>
              <a:ext cx="5246421" cy="44760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4F81B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29"/>
            <p:cNvSpPr>
              <a:spLocks noChangeArrowheads="1"/>
            </p:cNvSpPr>
            <p:nvPr/>
          </p:nvSpPr>
          <p:spPr bwMode="auto">
            <a:xfrm>
              <a:off x="6654800" y="925500"/>
              <a:ext cx="5157097" cy="2888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Волгоградский образовательный </a:t>
              </a:r>
              <a:r>
                <a:rPr lang="ru-RU" altLang="ru-RU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</a:t>
              </a:r>
              <a:r>
                <a:rPr lang="ru-RU" alt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орум</a:t>
              </a:r>
            </a:p>
          </p:txBody>
        </p:sp>
        <p:sp>
          <p:nvSpPr>
            <p:cNvPr id="83" name="Прямоугольник 82"/>
            <p:cNvSpPr/>
            <p:nvPr/>
          </p:nvSpPr>
          <p:spPr bwMode="auto">
            <a:xfrm>
              <a:off x="6712023" y="1327077"/>
              <a:ext cx="5242235" cy="1117433"/>
            </a:xfrm>
            <a:prstGeom prst="rect">
              <a:avLst/>
            </a:prstGeom>
            <a:solidFill>
              <a:srgbClr val="00B05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TextBox 84"/>
            <p:cNvSpPr txBox="1">
              <a:spLocks noChangeArrowheads="1"/>
            </p:cNvSpPr>
            <p:nvPr/>
          </p:nvSpPr>
          <p:spPr bwMode="auto">
            <a:xfrm>
              <a:off x="6813909" y="1309618"/>
              <a:ext cx="5568828" cy="3142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ru-RU" altLang="ru-RU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 тыс</a:t>
              </a:r>
              <a:r>
                <a:rPr lang="ru-RU" altLang="ru-RU" sz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школьников –охвачено профессиональными пробами</a:t>
              </a:r>
            </a:p>
          </p:txBody>
        </p:sp>
      </p:grpSp>
      <p:grpSp>
        <p:nvGrpSpPr>
          <p:cNvPr id="30728" name="Группа 13"/>
          <p:cNvGrpSpPr>
            <a:grpSpLocks/>
          </p:cNvGrpSpPr>
          <p:nvPr/>
        </p:nvGrpSpPr>
        <p:grpSpPr bwMode="auto">
          <a:xfrm>
            <a:off x="604838" y="731838"/>
            <a:ext cx="4846637" cy="3230562"/>
            <a:chOff x="4278028" y="2988384"/>
            <a:chExt cx="4338821" cy="3230619"/>
          </a:xfrm>
        </p:grpSpPr>
        <p:sp>
          <p:nvSpPr>
            <p:cNvPr id="89" name="Прямоугольник 88"/>
            <p:cNvSpPr/>
            <p:nvPr/>
          </p:nvSpPr>
          <p:spPr bwMode="auto">
            <a:xfrm>
              <a:off x="4289397" y="3458292"/>
              <a:ext cx="4310398" cy="765189"/>
            </a:xfrm>
            <a:prstGeom prst="rect">
              <a:avLst/>
            </a:prstGeom>
            <a:solidFill>
              <a:srgbClr val="00B05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рямоугольник 25"/>
            <p:cNvSpPr/>
            <p:nvPr/>
          </p:nvSpPr>
          <p:spPr bwMode="auto">
            <a:xfrm>
              <a:off x="4280870" y="2988384"/>
              <a:ext cx="4318925" cy="43974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4F81B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278028" y="3039185"/>
              <a:ext cx="4321767" cy="3397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Акция "Неделя без турникетов"</a:t>
              </a:r>
              <a:endParaRPr lang="ru-RU" sz="1600" dirty="0"/>
            </a:p>
          </p:txBody>
        </p:sp>
        <p:sp>
          <p:nvSpPr>
            <p:cNvPr id="78" name="TextBox 84"/>
            <p:cNvSpPr txBox="1">
              <a:spLocks noChangeArrowheads="1"/>
            </p:cNvSpPr>
            <p:nvPr/>
          </p:nvSpPr>
          <p:spPr bwMode="auto">
            <a:xfrm>
              <a:off x="4289397" y="3523380"/>
              <a:ext cx="4286238" cy="757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ru-RU" altLang="ru-RU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r>
                <a:rPr lang="en-US" altLang="ru-RU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r>
                <a:rPr lang="ru-RU" alt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предприятия</a:t>
              </a:r>
              <a:endParaRPr lang="ru-RU" altLang="ru-RU" sz="800" dirty="0" smtClean="0">
                <a:solidFill>
                  <a:srgbClr val="002060"/>
                </a:solidFill>
              </a:endParaRP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ru-RU" alt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школьников, 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ru-RU" altLang="ru-RU" sz="1400" dirty="0">
                  <a:solidFill>
                    <a:srgbClr val="002060"/>
                  </a:solidFill>
                </a:rPr>
                <a:t>	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студентов</a:t>
              </a:r>
            </a:p>
          </p:txBody>
        </p:sp>
        <p:sp>
          <p:nvSpPr>
            <p:cNvPr id="67" name="Прямоугольник 25"/>
            <p:cNvSpPr/>
            <p:nvPr/>
          </p:nvSpPr>
          <p:spPr bwMode="auto">
            <a:xfrm>
              <a:off x="4289397" y="5779258"/>
              <a:ext cx="4327452" cy="43974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4F81B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" name="Рисунок 91" descr="аодылаоы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52475" y="1625600"/>
            <a:ext cx="266700" cy="236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83539" y="1284637"/>
            <a:ext cx="248813" cy="218519"/>
          </a:xfrm>
          <a:prstGeom prst="rect">
            <a:avLst/>
          </a:prstGeom>
        </p:spPr>
      </p:pic>
      <p:grpSp>
        <p:nvGrpSpPr>
          <p:cNvPr id="30731" name="Группа 14"/>
          <p:cNvGrpSpPr>
            <a:grpSpLocks/>
          </p:cNvGrpSpPr>
          <p:nvPr/>
        </p:nvGrpSpPr>
        <p:grpSpPr bwMode="auto">
          <a:xfrm>
            <a:off x="365125" y="3563938"/>
            <a:ext cx="5086350" cy="1670050"/>
            <a:chOff x="-115643" y="2027406"/>
            <a:chExt cx="3855147" cy="2180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75671" y="2570523"/>
              <a:ext cx="3663833" cy="1637643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392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67" name="Группа 8"/>
            <p:cNvGrpSpPr>
              <a:grpSpLocks/>
            </p:cNvGrpSpPr>
            <p:nvPr/>
          </p:nvGrpSpPr>
          <p:grpSpPr bwMode="auto">
            <a:xfrm>
              <a:off x="-115643" y="2027406"/>
              <a:ext cx="3855147" cy="2154914"/>
              <a:chOff x="4047973" y="1884531"/>
              <a:chExt cx="3855147" cy="2154914"/>
            </a:xfrm>
          </p:grpSpPr>
          <p:sp>
            <p:nvSpPr>
              <p:cNvPr id="12322" name="TextBox 74"/>
              <p:cNvSpPr txBox="1">
                <a:spLocks noChangeArrowheads="1"/>
              </p:cNvSpPr>
              <p:nvPr/>
            </p:nvSpPr>
            <p:spPr bwMode="auto">
              <a:xfrm>
                <a:off x="4162280" y="1884531"/>
                <a:ext cx="3740840" cy="570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Областной конкурс "Волгоградская земля – Волгоградское качество"</a:t>
                </a:r>
              </a:p>
            </p:txBody>
          </p:sp>
          <p:pic>
            <p:nvPicPr>
              <p:cNvPr id="30769" name="Рисунок 69" descr="новый  знак.pn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752740" y="2427648"/>
                <a:ext cx="1065946" cy="1611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Прямоугольник 73"/>
              <p:cNvSpPr/>
              <p:nvPr/>
            </p:nvSpPr>
            <p:spPr>
              <a:xfrm>
                <a:off x="4047973" y="2572756"/>
                <a:ext cx="2757802" cy="11028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12738" algn="ctr">
                  <a:lnSpc>
                    <a:spcPct val="80000"/>
                  </a:lnSpc>
                  <a:spcBef>
                    <a:spcPts val="0"/>
                  </a:spcBef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</a:rPr>
                  <a:t>более </a:t>
                </a:r>
                <a:r>
                  <a:rPr lang="ru-RU" altLang="ru-RU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 тыс.</a:t>
                </a:r>
                <a:endParaRPr lang="ru-RU" altLang="ru-RU" sz="1600" dirty="0">
                  <a:solidFill>
                    <a:srgbClr val="002060"/>
                  </a:solidFill>
                </a:endParaRPr>
              </a:p>
              <a:p>
                <a:pPr marL="312738" algn="ctr">
                  <a:lnSpc>
                    <a:spcPct val="80000"/>
                  </a:lnSpc>
                  <a:spcBef>
                    <a:spcPts val="0"/>
                  </a:spcBef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</a:rPr>
                  <a:t>учеников и педагогов</a:t>
                </a:r>
              </a:p>
              <a:p>
                <a:pPr marL="312738" algn="ctr">
                  <a:lnSpc>
                    <a:spcPct val="80000"/>
                  </a:lnSpc>
                  <a:spcBef>
                    <a:spcPts val="0"/>
                  </a:spcBef>
                  <a:defRPr/>
                </a:pPr>
                <a:endParaRPr lang="ru-RU" altLang="ru-RU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12738" algn="ctr">
                  <a:lnSpc>
                    <a:spcPct val="80000"/>
                  </a:lnSpc>
                  <a:spcBef>
                    <a:spcPts val="0"/>
                  </a:spcBef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Волгоград, Волжский,  Камышин, Урюпинск</a:t>
                </a:r>
                <a:r>
                  <a:rPr lang="ru-RU" altLang="ru-RU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</p:txBody>
          </p:sp>
        </p:grpSp>
      </p:grpSp>
      <p:grpSp>
        <p:nvGrpSpPr>
          <p:cNvPr id="30732" name="Группа 16"/>
          <p:cNvGrpSpPr>
            <a:grpSpLocks/>
          </p:cNvGrpSpPr>
          <p:nvPr/>
        </p:nvGrpSpPr>
        <p:grpSpPr bwMode="auto">
          <a:xfrm>
            <a:off x="604838" y="2159000"/>
            <a:ext cx="4827587" cy="1038225"/>
            <a:chOff x="3973033" y="3785916"/>
            <a:chExt cx="2614187" cy="1036822"/>
          </a:xfrm>
        </p:grpSpPr>
        <p:sp>
          <p:nvSpPr>
            <p:cNvPr id="30763" name="TextBox 84"/>
            <p:cNvSpPr txBox="1">
              <a:spLocks noChangeArrowheads="1"/>
            </p:cNvSpPr>
            <p:nvPr/>
          </p:nvSpPr>
          <p:spPr bwMode="auto">
            <a:xfrm>
              <a:off x="4594269" y="4533789"/>
              <a:ext cx="436747" cy="288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600">
                  <a:solidFill>
                    <a:srgbClr val="002060"/>
                  </a:solidFill>
                </a:rPr>
                <a:t>школ </a:t>
              </a:r>
            </a:p>
          </p:txBody>
        </p:sp>
        <p:sp>
          <p:nvSpPr>
            <p:cNvPr id="101" name="Прямоугольник 25"/>
            <p:cNvSpPr/>
            <p:nvPr/>
          </p:nvSpPr>
          <p:spPr bwMode="auto">
            <a:xfrm>
              <a:off x="3973033" y="3785916"/>
              <a:ext cx="2614187" cy="43121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4F81B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990226" y="3804940"/>
              <a:ext cx="2540257" cy="339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"Суббота с чемпионом"</a:t>
              </a:r>
              <a:endParaRPr lang="ru-RU" sz="1600" dirty="0"/>
            </a:p>
          </p:txBody>
        </p:sp>
      </p:grpSp>
      <p:grpSp>
        <p:nvGrpSpPr>
          <p:cNvPr id="30733" name="Группа 18"/>
          <p:cNvGrpSpPr>
            <a:grpSpLocks/>
          </p:cNvGrpSpPr>
          <p:nvPr/>
        </p:nvGrpSpPr>
        <p:grpSpPr bwMode="auto">
          <a:xfrm>
            <a:off x="5846763" y="4483100"/>
            <a:ext cx="2903537" cy="2195513"/>
            <a:chOff x="3472482" y="3480576"/>
            <a:chExt cx="3875932" cy="1639789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3483077" y="3482947"/>
              <a:ext cx="3865337" cy="163741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392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60" name="Группа 104"/>
            <p:cNvGrpSpPr>
              <a:grpSpLocks/>
            </p:cNvGrpSpPr>
            <p:nvPr/>
          </p:nvGrpSpPr>
          <p:grpSpPr bwMode="auto">
            <a:xfrm>
              <a:off x="3472482" y="3480576"/>
              <a:ext cx="3868251" cy="1358683"/>
              <a:chOff x="4018582" y="3795796"/>
              <a:chExt cx="3868251" cy="1358683"/>
            </a:xfrm>
          </p:grpSpPr>
          <p:sp>
            <p:nvSpPr>
              <p:cNvPr id="107" name="TextBox 74"/>
              <p:cNvSpPr txBox="1">
                <a:spLocks noChangeArrowheads="1"/>
              </p:cNvSpPr>
              <p:nvPr/>
            </p:nvSpPr>
            <p:spPr bwMode="auto">
              <a:xfrm>
                <a:off x="4018582" y="3795796"/>
                <a:ext cx="3867455" cy="1033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Проект </a:t>
                </a:r>
                <a:endParaRPr lang="en-US" altLang="ru-RU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ru-RU" altLang="ru-RU" sz="1400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Облкомобразования</a:t>
                </a:r>
                <a:endParaRPr lang="ru-RU" altLang="ru-RU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"Профессиональное обучение 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без границ"</a:t>
                </a: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4194471" y="4902031"/>
                <a:ext cx="3661898" cy="252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12738">
                  <a:lnSpc>
                    <a:spcPct val="80000"/>
                  </a:lnSpc>
                  <a:spcBef>
                    <a:spcPts val="0"/>
                  </a:spcBef>
                  <a:defRPr/>
                </a:pPr>
                <a:r>
                  <a:rPr lang="ru-RU" altLang="ru-RU" sz="1400" dirty="0">
                    <a:solidFill>
                      <a:srgbClr val="002060"/>
                    </a:solidFill>
                  </a:rPr>
                  <a:t>более </a:t>
                </a:r>
                <a:r>
                  <a:rPr lang="en-US" altLang="ru-RU" sz="1400" dirty="0">
                    <a:solidFill>
                      <a:srgbClr val="002060"/>
                    </a:solidFill>
                  </a:rPr>
                  <a:t>  </a:t>
                </a:r>
                <a:r>
                  <a:rPr lang="ru-RU" altLang="ru-RU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500 </a:t>
                </a:r>
                <a:r>
                  <a:rPr lang="ru-RU" altLang="ru-RU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участников</a:t>
                </a:r>
                <a:endParaRPr lang="ru-RU" alt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0734" name="Рисунок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3113" y="2486025"/>
            <a:ext cx="2897187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Рисунок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93175" y="2481263"/>
            <a:ext cx="29003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4" descr="C:\Users\User\Desktop\2-1-1280x64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49550" y="5310188"/>
            <a:ext cx="27019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Рисунок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6113" y="2917825"/>
            <a:ext cx="4191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Рисунок 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89250" y="2890838"/>
            <a:ext cx="3349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Рисунок 7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5950" y="5310188"/>
            <a:ext cx="21320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Рисунок 87" descr="аодылаоы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109325" y="4756150"/>
            <a:ext cx="209550" cy="288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1" name="Рисунок 87" descr="212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10725" y="5408613"/>
            <a:ext cx="307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Рисунок 87" descr="212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10725" y="4835525"/>
            <a:ext cx="307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>
            <a:off x="6024563" y="244475"/>
            <a:ext cx="6313487" cy="317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ПРОФЕССИОНАЛЬНАЯ НАВИГАЦИЯ ШКОЛЬНИКОВ</a:t>
            </a:r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6432550" y="1555750"/>
          <a:ext cx="4688067" cy="945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43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семинары, мастер-классы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3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54" name="Picture 2" descr="ÐÐ°ÑÑÐ¸Ð½ÐºÐ¸ Ð¿Ð¾ Ð·Ð°Ð¿ÑÐ¾ÑÑ ÐÐºÑÐ¸Ñ &quot;ÐÐµÐ´ÐµÐ»Ñ Ð±ÐµÐ· ÑÑÑÐ½Ð¸ÐºÐµÑÐ¾Ð²&quot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33750" y="1266825"/>
            <a:ext cx="19399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38213" y="1584325"/>
            <a:ext cx="696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6588" y="2828925"/>
            <a:ext cx="1209675" cy="485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</a:t>
            </a:r>
            <a:endParaRPr lang="ru-RU" altLang="ru-RU" sz="11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713" y="2732088"/>
            <a:ext cx="8683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endParaRPr lang="ru-RU" dirty="0"/>
          </a:p>
        </p:txBody>
      </p:sp>
      <p:sp>
        <p:nvSpPr>
          <p:cNvPr id="30758" name="Прямоугольник 6"/>
          <p:cNvSpPr>
            <a:spLocks noChangeArrowheads="1"/>
          </p:cNvSpPr>
          <p:nvPr/>
        </p:nvSpPr>
        <p:spPr bwMode="auto">
          <a:xfrm>
            <a:off x="4333875" y="2881313"/>
            <a:ext cx="1179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школьников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4"/>
          <p:cNvSpPr>
            <a:spLocks noChangeArrowheads="1"/>
          </p:cNvSpPr>
          <p:nvPr/>
        </p:nvSpPr>
        <p:spPr bwMode="auto">
          <a:xfrm>
            <a:off x="6107113" y="3175"/>
            <a:ext cx="6083300" cy="787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72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024563" y="244475"/>
            <a:ext cx="6313487" cy="317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 РЕЗУЛЬТАТЫ</a:t>
            </a:r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65326955"/>
              </p:ext>
            </p:extLst>
          </p:nvPr>
        </p:nvGraphicFramePr>
        <p:xfrm>
          <a:off x="420688" y="1031876"/>
          <a:ext cx="11543170" cy="554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483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Диаграмма 69"/>
          <p:cNvGraphicFramePr>
            <a:graphicFrameLocks/>
          </p:cNvGraphicFramePr>
          <p:nvPr/>
        </p:nvGraphicFramePr>
        <p:xfrm>
          <a:off x="7800975" y="1585913"/>
          <a:ext cx="4406900" cy="3206750"/>
        </p:xfrm>
        <a:graphic>
          <a:graphicData uri="http://schemas.openxmlformats.org/presentationml/2006/ole">
            <p:oleObj spid="_x0000_s16423" r:id="rId4" imgW="4407790" imgH="3206774" progId="Excel.Chart.8">
              <p:embed/>
            </p:oleObj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5875338" y="6351588"/>
            <a:ext cx="65563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обучение по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профессиям и специальностям из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ТОП-50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20" name="TextBox 9"/>
          <p:cNvSpPr txBox="1">
            <a:spLocks noChangeArrowheads="1"/>
          </p:cNvSpPr>
          <p:nvPr/>
        </p:nvSpPr>
        <p:spPr bwMode="auto">
          <a:xfrm>
            <a:off x="4619625" y="2060575"/>
            <a:ext cx="84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11,7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21" name="TextBox 109"/>
          <p:cNvSpPr txBox="1">
            <a:spLocks noChangeArrowheads="1"/>
          </p:cNvSpPr>
          <p:nvPr/>
        </p:nvSpPr>
        <p:spPr bwMode="auto">
          <a:xfrm>
            <a:off x="5865813" y="2166938"/>
            <a:ext cx="841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32,4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22" name="TextBox 110"/>
          <p:cNvSpPr txBox="1">
            <a:spLocks noChangeArrowheads="1"/>
          </p:cNvSpPr>
          <p:nvPr/>
        </p:nvSpPr>
        <p:spPr bwMode="auto">
          <a:xfrm>
            <a:off x="5957888" y="3163888"/>
            <a:ext cx="842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12,6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23" name="TextBox 111"/>
          <p:cNvSpPr txBox="1">
            <a:spLocks noChangeArrowheads="1"/>
          </p:cNvSpPr>
          <p:nvPr/>
        </p:nvSpPr>
        <p:spPr bwMode="auto">
          <a:xfrm>
            <a:off x="5445125" y="3409950"/>
            <a:ext cx="841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12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24" name="TextBox 112"/>
          <p:cNvSpPr txBox="1">
            <a:spLocks noChangeArrowheads="1"/>
          </p:cNvSpPr>
          <p:nvPr/>
        </p:nvSpPr>
        <p:spPr bwMode="auto">
          <a:xfrm>
            <a:off x="4764088" y="3271838"/>
            <a:ext cx="841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6,7</a:t>
            </a:r>
            <a:endParaRPr lang="ru-RU" sz="2000">
              <a:solidFill>
                <a:schemeClr val="bg1"/>
              </a:solidFill>
            </a:endParaRPr>
          </a:p>
        </p:txBody>
      </p:sp>
      <p:grpSp>
        <p:nvGrpSpPr>
          <p:cNvPr id="16425" name="Группа 9"/>
          <p:cNvGrpSpPr>
            <a:grpSpLocks/>
          </p:cNvGrpSpPr>
          <p:nvPr/>
        </p:nvGrpSpPr>
        <p:grpSpPr bwMode="auto">
          <a:xfrm>
            <a:off x="411163" y="5105400"/>
            <a:ext cx="6403975" cy="1681163"/>
            <a:chOff x="2484070" y="4269384"/>
            <a:chExt cx="4413441" cy="1681786"/>
          </a:xfrm>
        </p:grpSpPr>
        <p:sp>
          <p:nvSpPr>
            <p:cNvPr id="175" name="Прямоугольник 174"/>
            <p:cNvSpPr/>
            <p:nvPr/>
          </p:nvSpPr>
          <p:spPr>
            <a:xfrm>
              <a:off x="2484070" y="4502833"/>
              <a:ext cx="134569" cy="12387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476" name="Rectangle 1"/>
            <p:cNvSpPr>
              <a:spLocks noChangeArrowheads="1"/>
            </p:cNvSpPr>
            <p:nvPr/>
          </p:nvSpPr>
          <p:spPr bwMode="auto">
            <a:xfrm>
              <a:off x="2618626" y="4269384"/>
              <a:ext cx="1519774" cy="68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машиностроение, металлургия,  промышленность транспорт и связь</a:t>
              </a: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2484070" y="5017374"/>
              <a:ext cx="134569" cy="112754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478" name="Rectangle 1"/>
            <p:cNvSpPr>
              <a:spLocks noChangeArrowheads="1"/>
            </p:cNvSpPr>
            <p:nvPr/>
          </p:nvSpPr>
          <p:spPr bwMode="auto">
            <a:xfrm>
              <a:off x="2664811" y="4952648"/>
              <a:ext cx="2362914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сельское хозяйство</a:t>
              </a: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2484070" y="5519210"/>
              <a:ext cx="134569" cy="112754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480" name="Rectangle 1"/>
            <p:cNvSpPr>
              <a:spLocks noChangeArrowheads="1"/>
            </p:cNvSpPr>
            <p:nvPr/>
          </p:nvSpPr>
          <p:spPr bwMode="auto">
            <a:xfrm>
              <a:off x="4507241" y="4913108"/>
              <a:ext cx="157541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здравоохранение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2484070" y="5258764"/>
              <a:ext cx="134569" cy="114342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482" name="Rectangle 1"/>
            <p:cNvSpPr>
              <a:spLocks noChangeArrowheads="1"/>
            </p:cNvSpPr>
            <p:nvPr/>
          </p:nvSpPr>
          <p:spPr bwMode="auto">
            <a:xfrm>
              <a:off x="2660774" y="5190297"/>
              <a:ext cx="2456761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строительство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4292552" y="5641492"/>
              <a:ext cx="134570" cy="114342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484" name="Rectangle 1"/>
            <p:cNvSpPr>
              <a:spLocks noChangeArrowheads="1"/>
            </p:cNvSpPr>
            <p:nvPr/>
          </p:nvSpPr>
          <p:spPr bwMode="auto">
            <a:xfrm>
              <a:off x="2654929" y="5435507"/>
              <a:ext cx="2362913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сервис и услуги</a:t>
              </a: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4289270" y="4523478"/>
              <a:ext cx="134569" cy="112755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6486" name="Rectangle 1"/>
            <p:cNvSpPr>
              <a:spLocks noChangeArrowheads="1"/>
            </p:cNvSpPr>
            <p:nvPr/>
          </p:nvSpPr>
          <p:spPr bwMode="auto">
            <a:xfrm>
              <a:off x="4513830" y="5563372"/>
              <a:ext cx="2362913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информационные</a:t>
              </a:r>
            </a:p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технологии</a:t>
              </a:r>
            </a:p>
          </p:txBody>
        </p:sp>
        <p:sp>
          <p:nvSpPr>
            <p:cNvPr id="188" name="Rectangle 1"/>
            <p:cNvSpPr>
              <a:spLocks noChangeArrowheads="1"/>
            </p:cNvSpPr>
            <p:nvPr/>
          </p:nvSpPr>
          <p:spPr bwMode="auto">
            <a:xfrm>
              <a:off x="4533245" y="4488540"/>
              <a:ext cx="2364266" cy="2398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80000"/>
                </a:lnSpc>
                <a:defRPr/>
              </a:pP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образование</a:t>
              </a:r>
              <a:endParaRPr lang="ru-RU" alt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4292552" y="5269880"/>
              <a:ext cx="134570" cy="114342"/>
            </a:xfrm>
            <a:prstGeom prst="rect">
              <a:avLst/>
            </a:prstGeom>
            <a:solidFill>
              <a:srgbClr val="772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4284894" y="4990376"/>
              <a:ext cx="134569" cy="114342"/>
            </a:xfrm>
            <a:prstGeom prst="rect">
              <a:avLst/>
            </a:prstGeom>
            <a:solidFill>
              <a:srgbClr val="5F75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92" name="Rectangle 1"/>
            <p:cNvSpPr>
              <a:spLocks noChangeArrowheads="1"/>
            </p:cNvSpPr>
            <p:nvPr/>
          </p:nvSpPr>
          <p:spPr bwMode="auto">
            <a:xfrm>
              <a:off x="4514647" y="5128540"/>
              <a:ext cx="2362077" cy="3874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80000"/>
                </a:lnSpc>
                <a:defRPr/>
              </a:pP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прочие </a:t>
              </a:r>
            </a:p>
            <a:p>
              <a:pPr defTabSz="914400" eaLnBrk="1" hangingPunct="1">
                <a:lnSpc>
                  <a:spcPct val="80000"/>
                </a:lnSpc>
                <a:defRPr/>
              </a:pP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специальности</a:t>
              </a:r>
              <a:endParaRPr lang="ru-RU" altLang="ru-RU" sz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426" name="Группа 50"/>
          <p:cNvGrpSpPr>
            <a:grpSpLocks/>
          </p:cNvGrpSpPr>
          <p:nvPr/>
        </p:nvGrpSpPr>
        <p:grpSpPr bwMode="auto">
          <a:xfrm>
            <a:off x="6904038" y="4768850"/>
            <a:ext cx="5497512" cy="479425"/>
            <a:chOff x="-1285670" y="1890938"/>
            <a:chExt cx="5497749" cy="479065"/>
          </a:xfrm>
        </p:grpSpPr>
        <p:sp>
          <p:nvSpPr>
            <p:cNvPr id="16467" name="Rectangle 1"/>
            <p:cNvSpPr>
              <a:spLocks noChangeArrowheads="1"/>
            </p:cNvSpPr>
            <p:nvPr/>
          </p:nvSpPr>
          <p:spPr bwMode="auto">
            <a:xfrm>
              <a:off x="-1117595" y="1890938"/>
              <a:ext cx="2576416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подведомственные комитету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-1280908" y="2178060"/>
              <a:ext cx="134944" cy="118973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69" name="Rectangle 1"/>
            <p:cNvSpPr>
              <a:spLocks noChangeArrowheads="1"/>
            </p:cNvSpPr>
            <p:nvPr/>
          </p:nvSpPr>
          <p:spPr bwMode="auto">
            <a:xfrm>
              <a:off x="-1117595" y="2105315"/>
              <a:ext cx="2362914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ВУЗы в системе СПО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1591004" y="2174888"/>
              <a:ext cx="136531" cy="118973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71" name="Rectangle 1"/>
            <p:cNvSpPr>
              <a:spLocks noChangeArrowheads="1"/>
            </p:cNvSpPr>
            <p:nvPr/>
          </p:nvSpPr>
          <p:spPr bwMode="auto">
            <a:xfrm>
              <a:off x="1759909" y="2101918"/>
              <a:ext cx="2362913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других ведомств</a:t>
              </a: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1591004" y="1963908"/>
              <a:ext cx="134943" cy="120559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73" name="Rectangle 1"/>
            <p:cNvSpPr>
              <a:spLocks noChangeArrowheads="1"/>
            </p:cNvSpPr>
            <p:nvPr/>
          </p:nvSpPr>
          <p:spPr bwMode="auto">
            <a:xfrm>
              <a:off x="1755318" y="1891858"/>
              <a:ext cx="2456761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негосударственные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-1285670" y="1967081"/>
              <a:ext cx="134943" cy="12055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0" name="Прямоугольник 229"/>
          <p:cNvSpPr/>
          <p:nvPr/>
        </p:nvSpPr>
        <p:spPr>
          <a:xfrm>
            <a:off x="9126538" y="2333625"/>
            <a:ext cx="17795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</a:t>
            </a:r>
          </a:p>
        </p:txBody>
      </p:sp>
      <p:grpSp>
        <p:nvGrpSpPr>
          <p:cNvPr id="16428" name="Группа 4"/>
          <p:cNvGrpSpPr>
            <a:grpSpLocks/>
          </p:cNvGrpSpPr>
          <p:nvPr/>
        </p:nvGrpSpPr>
        <p:grpSpPr bwMode="auto">
          <a:xfrm>
            <a:off x="9528175" y="3209925"/>
            <a:ext cx="992188" cy="777875"/>
            <a:chOff x="11692653" y="5693389"/>
            <a:chExt cx="992187" cy="776295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11765678" y="5693389"/>
              <a:ext cx="866774" cy="584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Прямоугольник 122"/>
            <p:cNvSpPr>
              <a:spLocks noChangeArrowheads="1"/>
            </p:cNvSpPr>
            <p:nvPr/>
          </p:nvSpPr>
          <p:spPr bwMode="auto">
            <a:xfrm>
              <a:off x="11692653" y="6205110"/>
              <a:ext cx="992187" cy="26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14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программ</a:t>
              </a:r>
            </a:p>
          </p:txBody>
        </p:sp>
      </p:grpSp>
      <p:pic>
        <p:nvPicPr>
          <p:cNvPr id="16429" name="Рисунок 5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738313"/>
            <a:ext cx="3371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0" name="TextBox 51"/>
          <p:cNvSpPr txBox="1">
            <a:spLocks noChangeArrowheads="1"/>
          </p:cNvSpPr>
          <p:nvPr/>
        </p:nvSpPr>
        <p:spPr bwMode="auto">
          <a:xfrm>
            <a:off x="1057275" y="2716213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5,</a:t>
            </a:r>
            <a:r>
              <a:rPr lang="ru-RU" sz="2000">
                <a:solidFill>
                  <a:schemeClr val="bg1"/>
                </a:solidFill>
              </a:rPr>
              <a:t>5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   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31" name="TextBox 241"/>
          <p:cNvSpPr txBox="1">
            <a:spLocks noChangeArrowheads="1"/>
          </p:cNvSpPr>
          <p:nvPr/>
        </p:nvSpPr>
        <p:spPr bwMode="auto">
          <a:xfrm>
            <a:off x="2424113" y="3733800"/>
            <a:ext cx="6842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3,2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32" name="TextBox 242"/>
          <p:cNvSpPr txBox="1">
            <a:spLocks noChangeArrowheads="1"/>
          </p:cNvSpPr>
          <p:nvPr/>
        </p:nvSpPr>
        <p:spPr bwMode="auto">
          <a:xfrm>
            <a:off x="1811338" y="4098925"/>
            <a:ext cx="68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0,3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33" name="TextBox 243"/>
          <p:cNvSpPr txBox="1">
            <a:spLocks noChangeArrowheads="1"/>
          </p:cNvSpPr>
          <p:nvPr/>
        </p:nvSpPr>
        <p:spPr bwMode="auto">
          <a:xfrm>
            <a:off x="1092200" y="3857625"/>
            <a:ext cx="684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4,6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34" name="TextBox 244"/>
          <p:cNvSpPr txBox="1">
            <a:spLocks noChangeArrowheads="1"/>
          </p:cNvSpPr>
          <p:nvPr/>
        </p:nvSpPr>
        <p:spPr bwMode="auto">
          <a:xfrm>
            <a:off x="687388" y="3381375"/>
            <a:ext cx="68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8,01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35" name="TextBox 245"/>
          <p:cNvSpPr txBox="1">
            <a:spLocks noChangeArrowheads="1"/>
          </p:cNvSpPr>
          <p:nvPr/>
        </p:nvSpPr>
        <p:spPr bwMode="auto">
          <a:xfrm>
            <a:off x="2241550" y="2809875"/>
            <a:ext cx="684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30,</a:t>
            </a:r>
            <a:r>
              <a:rPr lang="ru-RU" sz="2000">
                <a:solidFill>
                  <a:schemeClr val="bg1"/>
                </a:solidFill>
              </a:rPr>
              <a:t>8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   </a:t>
            </a:r>
            <a:endParaRPr lang="ru-RU" sz="2000">
              <a:solidFill>
                <a:schemeClr val="bg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1693863" y="1903413"/>
            <a:ext cx="144462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 flipH="1" flipV="1">
            <a:off x="1522413" y="1897063"/>
            <a:ext cx="180975" cy="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38" name="Прямоугольник 59"/>
          <p:cNvSpPr>
            <a:spLocks noChangeArrowheads="1"/>
          </p:cNvSpPr>
          <p:nvPr/>
        </p:nvSpPr>
        <p:spPr bwMode="auto">
          <a:xfrm>
            <a:off x="1028700" y="156845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rgbClr val="002060"/>
                </a:solidFill>
              </a:rPr>
              <a:t>5</a:t>
            </a:r>
            <a:r>
              <a:rPr lang="ru-RU" altLang="ru-RU" sz="2000">
                <a:solidFill>
                  <a:srgbClr val="002060"/>
                </a:solidFill>
              </a:rPr>
              <a:t>,</a:t>
            </a:r>
            <a:r>
              <a:rPr lang="en-US" altLang="ru-RU" sz="2000">
                <a:solidFill>
                  <a:srgbClr val="002060"/>
                </a:solidFill>
              </a:rPr>
              <a:t>56</a:t>
            </a:r>
            <a:r>
              <a:rPr lang="ru-RU" altLang="ru-RU" sz="2000">
                <a:solidFill>
                  <a:srgbClr val="002060"/>
                </a:solidFill>
              </a:rPr>
              <a:t> </a:t>
            </a:r>
            <a:endParaRPr lang="ru-RU" sz="2000"/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 flipH="1">
            <a:off x="496888" y="3168650"/>
            <a:ext cx="149225" cy="198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flipH="1" flipV="1">
            <a:off x="323850" y="3363913"/>
            <a:ext cx="18097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41" name="Прямоугольник 258"/>
          <p:cNvSpPr>
            <a:spLocks noChangeArrowheads="1"/>
          </p:cNvSpPr>
          <p:nvPr/>
        </p:nvSpPr>
        <p:spPr bwMode="auto">
          <a:xfrm>
            <a:off x="-14288" y="3027363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800">
                <a:solidFill>
                  <a:srgbClr val="002060"/>
                </a:solidFill>
              </a:rPr>
              <a:t>3</a:t>
            </a:r>
            <a:r>
              <a:rPr lang="ru-RU" altLang="ru-RU" sz="1800">
                <a:solidFill>
                  <a:srgbClr val="002060"/>
                </a:solidFill>
              </a:rPr>
              <a:t>,</a:t>
            </a:r>
            <a:r>
              <a:rPr lang="en-US" altLang="ru-RU" sz="1800">
                <a:solidFill>
                  <a:srgbClr val="002060"/>
                </a:solidFill>
              </a:rPr>
              <a:t>63</a:t>
            </a:r>
            <a:r>
              <a:rPr lang="ru-RU" altLang="ru-RU" sz="1800">
                <a:solidFill>
                  <a:srgbClr val="002060"/>
                </a:solidFill>
              </a:rPr>
              <a:t> </a:t>
            </a:r>
            <a:endParaRPr lang="ru-RU" sz="1800"/>
          </a:p>
        </p:txBody>
      </p:sp>
      <p:pic>
        <p:nvPicPr>
          <p:cNvPr id="16442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263" y="15716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Заголовок 1"/>
          <p:cNvSpPr txBox="1">
            <a:spLocks/>
          </p:cNvSpPr>
          <p:nvPr/>
        </p:nvSpPr>
        <p:spPr>
          <a:xfrm>
            <a:off x="908050" y="1809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16444" name="object 4"/>
          <p:cNvSpPr>
            <a:spLocks noChangeArrowheads="1"/>
          </p:cNvSpPr>
          <p:nvPr/>
        </p:nvSpPr>
        <p:spPr bwMode="auto">
          <a:xfrm>
            <a:off x="5926138" y="0"/>
            <a:ext cx="6264275" cy="901700"/>
          </a:xfrm>
          <a:prstGeom prst="rect">
            <a:avLst/>
          </a:prstGeom>
          <a:blipFill dpi="0" rotWithShape="1">
            <a:blip r:embed="rId7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5900738" y="182563"/>
            <a:ext cx="6313487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ПРОФЕССИОНАЛЬНОГО ОБРАЗОВАНИЯ</a:t>
            </a:r>
          </a:p>
        </p:txBody>
      </p:sp>
      <p:grpSp>
        <p:nvGrpSpPr>
          <p:cNvPr id="16446" name="Группа 71"/>
          <p:cNvGrpSpPr>
            <a:grpSpLocks/>
          </p:cNvGrpSpPr>
          <p:nvPr/>
        </p:nvGrpSpPr>
        <p:grpSpPr bwMode="auto">
          <a:xfrm>
            <a:off x="7908925" y="974725"/>
            <a:ext cx="4281488" cy="517525"/>
            <a:chOff x="482897" y="877706"/>
            <a:chExt cx="5616624" cy="572655"/>
          </a:xfrm>
        </p:grpSpPr>
        <p:sp>
          <p:nvSpPr>
            <p:cNvPr id="73" name="Полилиния 72"/>
            <p:cNvSpPr/>
            <p:nvPr/>
          </p:nvSpPr>
          <p:spPr>
            <a:xfrm>
              <a:off x="482897" y="877706"/>
              <a:ext cx="5616624" cy="572655"/>
            </a:xfrm>
            <a:custGeom>
              <a:avLst/>
              <a:gdLst>
                <a:gd name="connsiteX0" fmla="*/ 0 w 8126942"/>
                <a:gd name="connsiteY0" fmla="*/ 0 h 1872000"/>
                <a:gd name="connsiteX1" fmla="*/ 8126942 w 8126942"/>
                <a:gd name="connsiteY1" fmla="*/ 0 h 1872000"/>
                <a:gd name="connsiteX2" fmla="*/ 8126942 w 8126942"/>
                <a:gd name="connsiteY2" fmla="*/ 1872000 h 1872000"/>
                <a:gd name="connsiteX3" fmla="*/ 0 w 8126942"/>
                <a:gd name="connsiteY3" fmla="*/ 1872000 h 1872000"/>
                <a:gd name="connsiteX4" fmla="*/ 0 w 8126942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942" h="1872000">
                  <a:moveTo>
                    <a:pt x="0" y="0"/>
                  </a:moveTo>
                  <a:lnTo>
                    <a:pt x="8126942" y="0"/>
                  </a:lnTo>
                  <a:lnTo>
                    <a:pt x="8126942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264160" rIns="462280" bIns="26416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2897" y="911082"/>
              <a:ext cx="5437525" cy="511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СЕТЬ ПРОФЕССИОНАЛЬНЫХ </a:t>
              </a:r>
            </a:p>
            <a:p>
              <a:pPr algn="ctr">
                <a:defRPr/>
              </a:pPr>
              <a:r>
                <a:rPr lang="ru-RU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ОРГАНИЗАЦИЙ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179888" y="949325"/>
            <a:ext cx="30511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ПОДГОТОВКИ КАДРОВ 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РЕГИОНАЛЬНОЙ СИСТЕМЕ</a:t>
            </a:r>
          </a:p>
        </p:txBody>
      </p:sp>
      <p:sp>
        <p:nvSpPr>
          <p:cNvPr id="77" name="Полилиния 76"/>
          <p:cNvSpPr/>
          <p:nvPr/>
        </p:nvSpPr>
        <p:spPr>
          <a:xfrm>
            <a:off x="4179888" y="941388"/>
            <a:ext cx="3211512" cy="552450"/>
          </a:xfrm>
          <a:custGeom>
            <a:avLst/>
            <a:gdLst>
              <a:gd name="connsiteX0" fmla="*/ 0 w 8126942"/>
              <a:gd name="connsiteY0" fmla="*/ 0 h 1872000"/>
              <a:gd name="connsiteX1" fmla="*/ 8126942 w 8126942"/>
              <a:gd name="connsiteY1" fmla="*/ 0 h 1872000"/>
              <a:gd name="connsiteX2" fmla="*/ 8126942 w 8126942"/>
              <a:gd name="connsiteY2" fmla="*/ 1872000 h 1872000"/>
              <a:gd name="connsiteX3" fmla="*/ 0 w 8126942"/>
              <a:gd name="connsiteY3" fmla="*/ 1872000 h 1872000"/>
              <a:gd name="connsiteX4" fmla="*/ 0 w 8126942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6942" h="1872000">
                <a:moveTo>
                  <a:pt x="0" y="0"/>
                </a:moveTo>
                <a:lnTo>
                  <a:pt x="8126942" y="0"/>
                </a:lnTo>
                <a:lnTo>
                  <a:pt x="8126942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2280" tIns="264160" rIns="462280" bIns="26416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195263" y="936625"/>
            <a:ext cx="3468687" cy="546100"/>
          </a:xfrm>
          <a:custGeom>
            <a:avLst/>
            <a:gdLst>
              <a:gd name="connsiteX0" fmla="*/ 0 w 8126942"/>
              <a:gd name="connsiteY0" fmla="*/ 0 h 1872000"/>
              <a:gd name="connsiteX1" fmla="*/ 8126942 w 8126942"/>
              <a:gd name="connsiteY1" fmla="*/ 0 h 1872000"/>
              <a:gd name="connsiteX2" fmla="*/ 8126942 w 8126942"/>
              <a:gd name="connsiteY2" fmla="*/ 1872000 h 1872000"/>
              <a:gd name="connsiteX3" fmla="*/ 0 w 8126942"/>
              <a:gd name="connsiteY3" fmla="*/ 1872000 h 1872000"/>
              <a:gd name="connsiteX4" fmla="*/ 0 w 8126942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6942" h="1872000">
                <a:moveTo>
                  <a:pt x="0" y="0"/>
                </a:moveTo>
                <a:lnTo>
                  <a:pt x="8126942" y="0"/>
                </a:lnTo>
                <a:lnTo>
                  <a:pt x="8126942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2280" tIns="264160" rIns="462280" bIns="26416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128588" y="982663"/>
            <a:ext cx="4129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РЕГИОНАЛЬНОЙ ЭКОНОМИКИ 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(ВРП)</a:t>
            </a:r>
          </a:p>
        </p:txBody>
      </p:sp>
      <p:graphicFrame>
        <p:nvGraphicFramePr>
          <p:cNvPr id="16418" name="Диаграмма 68"/>
          <p:cNvGraphicFramePr>
            <a:graphicFrameLocks/>
          </p:cNvGraphicFramePr>
          <p:nvPr/>
        </p:nvGraphicFramePr>
        <p:xfrm>
          <a:off x="3524250" y="1844675"/>
          <a:ext cx="4508500" cy="3278188"/>
        </p:xfrm>
        <a:graphic>
          <a:graphicData uri="http://schemas.openxmlformats.org/presentationml/2006/ole">
            <p:oleObj spid="_x0000_s16424" r:id="rId8" imgW="4511431" imgH="3273836" progId="Excel.Chart.8">
              <p:embed/>
            </p:oleObj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8434388" y="5256213"/>
            <a:ext cx="134937" cy="11906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52" name="Rectangle 1"/>
          <p:cNvSpPr>
            <a:spLocks noChangeArrowheads="1"/>
          </p:cNvSpPr>
          <p:nvPr/>
        </p:nvSpPr>
        <p:spPr bwMode="auto">
          <a:xfrm>
            <a:off x="8602663" y="5211763"/>
            <a:ext cx="23622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400">
                <a:solidFill>
                  <a:srgbClr val="002060"/>
                </a:solidFill>
              </a:rPr>
              <a:t>федеральные</a:t>
            </a:r>
          </a:p>
        </p:txBody>
      </p:sp>
      <p:grpSp>
        <p:nvGrpSpPr>
          <p:cNvPr id="16453" name="Группа 74"/>
          <p:cNvGrpSpPr>
            <a:grpSpLocks/>
          </p:cNvGrpSpPr>
          <p:nvPr/>
        </p:nvGrpSpPr>
        <p:grpSpPr bwMode="auto">
          <a:xfrm>
            <a:off x="6289675" y="5853113"/>
            <a:ext cx="3286125" cy="460375"/>
            <a:chOff x="6768001" y="5359363"/>
            <a:chExt cx="3285855" cy="459643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768001" y="5359363"/>
              <a:ext cx="1055601" cy="39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0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46,1 </a:t>
              </a:r>
              <a:r>
                <a:rPr lang="ru-RU" sz="12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тыс.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62" name="Прямоугольник 68"/>
            <p:cNvSpPr>
              <a:spLocks noChangeArrowheads="1"/>
            </p:cNvSpPr>
            <p:nvPr/>
          </p:nvSpPr>
          <p:spPr bwMode="auto">
            <a:xfrm>
              <a:off x="7829273" y="5381963"/>
              <a:ext cx="2224583" cy="43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17375E"/>
                  </a:solidFill>
                </a:rPr>
                <a:t>студентов в </a:t>
              </a:r>
            </a:p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17375E"/>
                  </a:solidFill>
                </a:rPr>
                <a:t>колледжах и техникумах</a:t>
              </a:r>
            </a:p>
          </p:txBody>
        </p:sp>
      </p:grpSp>
      <p:sp>
        <p:nvSpPr>
          <p:cNvPr id="16454" name="Прямоугольник 68"/>
          <p:cNvSpPr>
            <a:spLocks noChangeArrowheads="1"/>
          </p:cNvSpPr>
          <p:nvPr/>
        </p:nvSpPr>
        <p:spPr bwMode="auto">
          <a:xfrm>
            <a:off x="9137650" y="5718175"/>
            <a:ext cx="633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>
                <a:solidFill>
                  <a:srgbClr val="17375E"/>
                </a:solidFill>
              </a:rPr>
              <a:t>из них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8093075" y="5438775"/>
            <a:ext cx="11255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53, 6 </a:t>
            </a:r>
            <a:r>
              <a:rPr lang="ru-RU" sz="1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56" name="Группа 6"/>
          <p:cNvGrpSpPr>
            <a:grpSpLocks/>
          </p:cNvGrpSpPr>
          <p:nvPr/>
        </p:nvGrpSpPr>
        <p:grpSpPr bwMode="auto">
          <a:xfrm>
            <a:off x="9866313" y="5857875"/>
            <a:ext cx="2174875" cy="466725"/>
            <a:chOff x="6505727" y="6490648"/>
            <a:chExt cx="2174367" cy="466975"/>
          </a:xfrm>
        </p:grpSpPr>
        <p:sp>
          <p:nvSpPr>
            <p:cNvPr id="16459" name="Прямоугольник 68"/>
            <p:cNvSpPr>
              <a:spLocks noChangeArrowheads="1"/>
            </p:cNvSpPr>
            <p:nvPr/>
          </p:nvSpPr>
          <p:spPr bwMode="auto">
            <a:xfrm>
              <a:off x="7610121" y="6520580"/>
              <a:ext cx="1069973" cy="43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17375E"/>
                  </a:solidFill>
                </a:rPr>
                <a:t>студентов </a:t>
              </a:r>
            </a:p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17375E"/>
                  </a:solidFill>
                </a:rPr>
                <a:t>в ВУЗах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505727" y="6490648"/>
              <a:ext cx="912599" cy="40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0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7,5 </a:t>
              </a:r>
              <a:r>
                <a:rPr lang="ru-RU" sz="12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тыс.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457" name="Прямоугольник 68"/>
          <p:cNvSpPr>
            <a:spLocks noChangeArrowheads="1"/>
          </p:cNvSpPr>
          <p:nvPr/>
        </p:nvSpPr>
        <p:spPr bwMode="auto">
          <a:xfrm>
            <a:off x="10086975" y="5561013"/>
            <a:ext cx="10191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>
                <a:solidFill>
                  <a:srgbClr val="17375E"/>
                </a:solidFill>
              </a:rPr>
              <a:t>студентов</a:t>
            </a:r>
          </a:p>
        </p:txBody>
      </p:sp>
      <p:pic>
        <p:nvPicPr>
          <p:cNvPr id="16458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3363" y="1619250"/>
            <a:ext cx="430371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716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Заголовок 1"/>
          <p:cNvSpPr txBox="1">
            <a:spLocks/>
          </p:cNvSpPr>
          <p:nvPr/>
        </p:nvSpPr>
        <p:spPr>
          <a:xfrm>
            <a:off x="908050" y="1809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5926138" y="0"/>
            <a:ext cx="6264275" cy="901700"/>
          </a:xfrm>
          <a:prstGeom prst="rect">
            <a:avLst/>
          </a:prstGeom>
          <a:blipFill dpi="0" rotWithShape="1">
            <a:blip r:embed="rId4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5900738" y="182563"/>
            <a:ext cx="6313487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СИСТЕМНЫЕ ВОПРОСЫ РАЗВИТИЯ ПРОФЕССИОНАЛЬНОГО ОБРАЗОВАНИЯ</a:t>
            </a:r>
          </a:p>
        </p:txBody>
      </p:sp>
      <p:grpSp>
        <p:nvGrpSpPr>
          <p:cNvPr id="18437" name="Группа 84"/>
          <p:cNvGrpSpPr>
            <a:grpSpLocks/>
          </p:cNvGrpSpPr>
          <p:nvPr/>
        </p:nvGrpSpPr>
        <p:grpSpPr bwMode="auto">
          <a:xfrm>
            <a:off x="160338" y="1290638"/>
            <a:ext cx="1495425" cy="5005387"/>
            <a:chOff x="133305" y="1013368"/>
            <a:chExt cx="1763974" cy="567032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F81BD">
                  <a:tint val="45000"/>
                  <a:satMod val="400000"/>
                </a:srgbClr>
              </a:duotone>
              <a:extLst/>
            </a:blip>
            <a:srcRect l="11228" t="15794" r="78810" b="70426"/>
            <a:stretch/>
          </p:blipFill>
          <p:spPr>
            <a:xfrm>
              <a:off x="133305" y="1013368"/>
              <a:ext cx="1658502" cy="1289946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4F81BD">
                  <a:tint val="45000"/>
                  <a:satMod val="400000"/>
                </a:srgbClr>
              </a:duotone>
              <a:extLst/>
            </a:blip>
            <a:srcRect l="20097" t="57315" r="70771" b="28412"/>
            <a:stretch/>
          </p:blipFill>
          <p:spPr>
            <a:xfrm>
              <a:off x="312144" y="5290693"/>
              <a:ext cx="1585135" cy="1392997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4F81BD">
                  <a:tint val="45000"/>
                  <a:satMod val="400000"/>
                </a:srgbClr>
              </a:duotone>
              <a:extLst/>
            </a:blip>
            <a:srcRect l="12323" t="44895" r="80205" b="42800"/>
            <a:stretch/>
          </p:blipFill>
          <p:spPr>
            <a:xfrm>
              <a:off x="695547" y="3240646"/>
              <a:ext cx="1201732" cy="1112715"/>
            </a:xfrm>
            <a:prstGeom prst="rect">
              <a:avLst/>
            </a:prstGeom>
          </p:spPr>
        </p:pic>
        <p:cxnSp>
          <p:nvCxnSpPr>
            <p:cNvPr id="89" name="Скругленная соединительная линия 88"/>
            <p:cNvCxnSpPr>
              <a:stCxn id="86" idx="3"/>
              <a:endCxn id="88" idx="0"/>
            </p:cNvCxnSpPr>
            <p:nvPr/>
          </p:nvCxnSpPr>
          <p:spPr>
            <a:xfrm flipH="1">
              <a:off x="1296179" y="1658989"/>
              <a:ext cx="496235" cy="1580785"/>
            </a:xfrm>
            <a:prstGeom prst="curvedConnector4">
              <a:avLst>
                <a:gd name="adj1" fmla="val -46145"/>
                <a:gd name="adj2" fmla="val 70381"/>
              </a:avLst>
            </a:prstGeom>
            <a:ln w="28575"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Скругленная соединительная линия 89"/>
            <p:cNvCxnSpPr>
              <a:stCxn id="88" idx="1"/>
              <a:endCxn id="87" idx="0"/>
            </p:cNvCxnSpPr>
            <p:nvPr/>
          </p:nvCxnSpPr>
          <p:spPr>
            <a:xfrm rot="10800000" flipH="1" flipV="1">
              <a:off x="695080" y="3797275"/>
              <a:ext cx="410095" cy="1492663"/>
            </a:xfrm>
            <a:prstGeom prst="curvedConnector4">
              <a:avLst>
                <a:gd name="adj1" fmla="val -55870"/>
                <a:gd name="adj2" fmla="val 68624"/>
              </a:avLst>
            </a:prstGeom>
            <a:ln w="28575"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Схема 8"/>
          <p:cNvGraphicFramePr/>
          <p:nvPr/>
        </p:nvGraphicFramePr>
        <p:xfrm>
          <a:off x="1656380" y="1084263"/>
          <a:ext cx="10343481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4"/>
          <p:cNvSpPr>
            <a:spLocks noChangeArrowheads="1"/>
          </p:cNvSpPr>
          <p:nvPr/>
        </p:nvSpPr>
        <p:spPr bwMode="auto">
          <a:xfrm>
            <a:off x="5926138" y="0"/>
            <a:ext cx="6264275" cy="9017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/>
          </a:p>
        </p:txBody>
      </p:sp>
      <p:pic>
        <p:nvPicPr>
          <p:cNvPr id="20482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07963" y="1023938"/>
            <a:ext cx="11777662" cy="868362"/>
          </a:xfrm>
          <a:custGeom>
            <a:avLst/>
            <a:gdLst>
              <a:gd name="connsiteX0" fmla="*/ 0 w 8126942"/>
              <a:gd name="connsiteY0" fmla="*/ 0 h 1872000"/>
              <a:gd name="connsiteX1" fmla="*/ 8126942 w 8126942"/>
              <a:gd name="connsiteY1" fmla="*/ 0 h 1872000"/>
              <a:gd name="connsiteX2" fmla="*/ 8126942 w 8126942"/>
              <a:gd name="connsiteY2" fmla="*/ 1872000 h 1872000"/>
              <a:gd name="connsiteX3" fmla="*/ 0 w 8126942"/>
              <a:gd name="connsiteY3" fmla="*/ 1872000 h 1872000"/>
              <a:gd name="connsiteX4" fmla="*/ 0 w 8126942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6942" h="1872000">
                <a:moveTo>
                  <a:pt x="0" y="0"/>
                </a:moveTo>
                <a:lnTo>
                  <a:pt x="8126942" y="0"/>
                </a:lnTo>
                <a:lnTo>
                  <a:pt x="8126942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16863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2280" tIns="264160" rIns="462280" bIns="26416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08538" y="1023938"/>
            <a:ext cx="7635875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indent="450850" algn="ctr" defTabSz="914400" eaLnBrk="0" hangingPunct="0">
              <a:defRPr/>
            </a:pPr>
            <a:r>
              <a:rPr lang="ru-RU" alt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Указ Президента Российской Федерации № 204 от 07.05.2018</a:t>
            </a:r>
          </a:p>
          <a:p>
            <a:pPr indent="450850" algn="ctr" defTabSz="914400" eaLnBrk="0" hangingPunct="0">
              <a:defRPr/>
            </a:pP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"О национальных целях и стратегических задачах развития </a:t>
            </a:r>
          </a:p>
          <a:p>
            <a:pPr indent="450850" algn="ctr" defTabSz="914400" eaLnBrk="0" hangingPunct="0">
              <a:defRPr/>
            </a:pP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Российской Федерации на период до 2024 года"</a:t>
            </a:r>
            <a:r>
              <a:rPr lang="ru-RU" alt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53125" y="173038"/>
            <a:ext cx="631348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ВЕКТОРЫ РАЗВИТИЯ СИСТЕМЫ ПРОФЕССИОНАЛЬНОГО ОБРАЗОВАНИЯ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244475" y="1023938"/>
            <a:ext cx="6588125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indent="450850" algn="ctr" defTabSz="914400" eaLnBrk="0" hangingPunct="0">
              <a:defRPr/>
            </a:pPr>
            <a:r>
              <a:rPr lang="ru-RU" alt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Поручение Президента Российской Федерации </a:t>
            </a:r>
          </a:p>
          <a:p>
            <a:pPr indent="450850" algn="ctr" defTabSz="914400" eaLnBrk="0" hangingPunct="0">
              <a:defRPr/>
            </a:pPr>
            <a:r>
              <a:rPr lang="ru-RU" alt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№ 580 от 06.03.2018</a:t>
            </a:r>
          </a:p>
          <a:p>
            <a:pPr indent="450850" algn="ctr" defTabSz="914400" eaLnBrk="0" hangingPunct="0">
              <a:defRPr/>
            </a:pP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"По итогам рабочей поездки в Свердловскую область"</a:t>
            </a:r>
            <a:r>
              <a:rPr lang="ru-RU" alt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20488" name="Группа 38"/>
          <p:cNvGrpSpPr>
            <a:grpSpLocks/>
          </p:cNvGrpSpPr>
          <p:nvPr/>
        </p:nvGrpSpPr>
        <p:grpSpPr bwMode="auto">
          <a:xfrm>
            <a:off x="215900" y="2078038"/>
            <a:ext cx="5653088" cy="325437"/>
            <a:chOff x="262558" y="982664"/>
            <a:chExt cx="5790592" cy="359438"/>
          </a:xfrm>
        </p:grpSpPr>
        <p:sp>
          <p:nvSpPr>
            <p:cNvPr id="37" name="Полилиния 36"/>
            <p:cNvSpPr/>
            <p:nvPr/>
          </p:nvSpPr>
          <p:spPr>
            <a:xfrm>
              <a:off x="262558" y="982664"/>
              <a:ext cx="5616597" cy="359438"/>
            </a:xfrm>
            <a:custGeom>
              <a:avLst/>
              <a:gdLst>
                <a:gd name="connsiteX0" fmla="*/ 0 w 8126942"/>
                <a:gd name="connsiteY0" fmla="*/ 0 h 1872000"/>
                <a:gd name="connsiteX1" fmla="*/ 8126942 w 8126942"/>
                <a:gd name="connsiteY1" fmla="*/ 0 h 1872000"/>
                <a:gd name="connsiteX2" fmla="*/ 8126942 w 8126942"/>
                <a:gd name="connsiteY2" fmla="*/ 1872000 h 1872000"/>
                <a:gd name="connsiteX3" fmla="*/ 0 w 8126942"/>
                <a:gd name="connsiteY3" fmla="*/ 1872000 h 1872000"/>
                <a:gd name="connsiteX4" fmla="*/ 0 w 8126942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942" h="1872000">
                  <a:moveTo>
                    <a:pt x="0" y="0"/>
                  </a:moveTo>
                  <a:lnTo>
                    <a:pt x="8126942" y="0"/>
                  </a:lnTo>
                  <a:lnTo>
                    <a:pt x="8126942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264160" rIns="462280" bIns="26416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5" name="TextBox 37"/>
            <p:cNvSpPr txBox="1">
              <a:spLocks noChangeArrowheads="1"/>
            </p:cNvSpPr>
            <p:nvPr/>
          </p:nvSpPr>
          <p:spPr bwMode="auto">
            <a:xfrm>
              <a:off x="617026" y="994061"/>
              <a:ext cx="5436124" cy="336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002060"/>
                  </a:solidFill>
                </a:rPr>
                <a:t>МЕЖВЕДОМСТВЕННЫЕ ПРОГРАММНЫЕ ДОКУМЕНТЫ</a:t>
              </a:r>
            </a:p>
          </p:txBody>
        </p:sp>
      </p:grpSp>
      <p:grpSp>
        <p:nvGrpSpPr>
          <p:cNvPr id="20489" name="Группа 41"/>
          <p:cNvGrpSpPr>
            <a:grpSpLocks/>
          </p:cNvGrpSpPr>
          <p:nvPr/>
        </p:nvGrpSpPr>
        <p:grpSpPr bwMode="auto">
          <a:xfrm>
            <a:off x="5926138" y="1946275"/>
            <a:ext cx="6059487" cy="560388"/>
            <a:chOff x="-6384519" y="813866"/>
            <a:chExt cx="5690385" cy="620424"/>
          </a:xfrm>
        </p:grpSpPr>
        <p:sp>
          <p:nvSpPr>
            <p:cNvPr id="3" name="Полилиния 42"/>
            <p:cNvSpPr/>
            <p:nvPr/>
          </p:nvSpPr>
          <p:spPr>
            <a:xfrm>
              <a:off x="-6384519" y="813866"/>
              <a:ext cx="5690385" cy="597575"/>
            </a:xfrm>
            <a:custGeom>
              <a:avLst/>
              <a:gdLst>
                <a:gd name="connsiteX0" fmla="*/ 0 w 8126942"/>
                <a:gd name="connsiteY0" fmla="*/ 0 h 1872000"/>
                <a:gd name="connsiteX1" fmla="*/ 8126942 w 8126942"/>
                <a:gd name="connsiteY1" fmla="*/ 0 h 1872000"/>
                <a:gd name="connsiteX2" fmla="*/ 8126942 w 8126942"/>
                <a:gd name="connsiteY2" fmla="*/ 1872000 h 1872000"/>
                <a:gd name="connsiteX3" fmla="*/ 0 w 8126942"/>
                <a:gd name="connsiteY3" fmla="*/ 1872000 h 1872000"/>
                <a:gd name="connsiteX4" fmla="*/ 0 w 8126942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942" h="1872000">
                  <a:moveTo>
                    <a:pt x="0" y="0"/>
                  </a:moveTo>
                  <a:lnTo>
                    <a:pt x="8126942" y="0"/>
                  </a:lnTo>
                  <a:lnTo>
                    <a:pt x="8126942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264160" rIns="462280" bIns="26416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3" name="TextBox 43"/>
            <p:cNvSpPr txBox="1">
              <a:spLocks noChangeArrowheads="1"/>
            </p:cNvSpPr>
            <p:nvPr/>
          </p:nvSpPr>
          <p:spPr bwMode="auto">
            <a:xfrm>
              <a:off x="-6200748" y="854337"/>
              <a:ext cx="5436683" cy="579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solidFill>
                    <a:srgbClr val="002060"/>
                  </a:solidFill>
                </a:rPr>
                <a:t>СТАНДАРТ КАДРОВОГО ОБЕСПЕЧЕНИЯ </a:t>
              </a:r>
            </a:p>
            <a:p>
              <a:pPr algn="ctr"/>
              <a:r>
                <a:rPr lang="ru-RU" sz="1400">
                  <a:solidFill>
                    <a:srgbClr val="002060"/>
                  </a:solidFill>
                </a:rPr>
                <a:t>ПРОМЫШЛЕННОГО РОСТА</a:t>
              </a:r>
            </a:p>
          </p:txBody>
        </p:sp>
      </p:grpSp>
      <p:grpSp>
        <p:nvGrpSpPr>
          <p:cNvPr id="20490" name="Группа 34"/>
          <p:cNvGrpSpPr>
            <a:grpSpLocks/>
          </p:cNvGrpSpPr>
          <p:nvPr/>
        </p:nvGrpSpPr>
        <p:grpSpPr bwMode="auto">
          <a:xfrm>
            <a:off x="5926138" y="2760663"/>
            <a:ext cx="6092825" cy="3609975"/>
            <a:chOff x="6042689" y="2677646"/>
            <a:chExt cx="5573568" cy="3608707"/>
          </a:xfrm>
        </p:grpSpPr>
        <p:sp>
          <p:nvSpPr>
            <p:cNvPr id="39" name="Прямая соединительная линия 38"/>
            <p:cNvSpPr/>
            <p:nvPr/>
          </p:nvSpPr>
          <p:spPr>
            <a:xfrm>
              <a:off x="6096420" y="2677646"/>
              <a:ext cx="551983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6221310" y="2766515"/>
              <a:ext cx="1177740" cy="1150533"/>
            </a:xfrm>
            <a:custGeom>
              <a:avLst/>
              <a:gdLst>
                <a:gd name="connsiteX0" fmla="*/ 0 w 1103828"/>
                <a:gd name="connsiteY0" fmla="*/ 0 h 1151002"/>
                <a:gd name="connsiteX1" fmla="*/ 1103828 w 1103828"/>
                <a:gd name="connsiteY1" fmla="*/ 0 h 1151002"/>
                <a:gd name="connsiteX2" fmla="*/ 1103828 w 1103828"/>
                <a:gd name="connsiteY2" fmla="*/ 1151002 h 1151002"/>
                <a:gd name="connsiteX3" fmla="*/ 0 w 1103828"/>
                <a:gd name="connsiteY3" fmla="*/ 1151002 h 1151002"/>
                <a:gd name="connsiteX4" fmla="*/ 0 w 1103828"/>
                <a:gd name="connsiteY4" fmla="*/ 0 h 115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828" h="1151002">
                  <a:moveTo>
                    <a:pt x="0" y="0"/>
                  </a:moveTo>
                  <a:lnTo>
                    <a:pt x="1103828" y="0"/>
                  </a:lnTo>
                  <a:lnTo>
                    <a:pt x="1103828" y="1151002"/>
                  </a:lnTo>
                  <a:lnTo>
                    <a:pt x="0" y="1151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ЦЕЛЬ</a:t>
              </a: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166697" y="2725254"/>
              <a:ext cx="4331931" cy="364997"/>
            </a:xfrm>
            <a:custGeom>
              <a:avLst/>
              <a:gdLst>
                <a:gd name="connsiteX0" fmla="*/ 0 w 4332525"/>
                <a:gd name="connsiteY0" fmla="*/ 0 h 1045344"/>
                <a:gd name="connsiteX1" fmla="*/ 4332525 w 4332525"/>
                <a:gd name="connsiteY1" fmla="*/ 0 h 1045344"/>
                <a:gd name="connsiteX2" fmla="*/ 4332525 w 4332525"/>
                <a:gd name="connsiteY2" fmla="*/ 1045344 h 1045344"/>
                <a:gd name="connsiteX3" fmla="*/ 0 w 4332525"/>
                <a:gd name="connsiteY3" fmla="*/ 1045344 h 1045344"/>
                <a:gd name="connsiteX4" fmla="*/ 0 w 4332525"/>
                <a:gd name="connsiteY4" fmla="*/ 0 h 10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1045344">
                  <a:moveTo>
                    <a:pt x="0" y="0"/>
                  </a:moveTo>
                  <a:lnTo>
                    <a:pt x="4332525" y="0"/>
                  </a:lnTo>
                  <a:lnTo>
                    <a:pt x="4332525" y="1045344"/>
                  </a:lnTo>
                  <a:lnTo>
                    <a:pt x="0" y="10453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потребности экономики региона в высококвалифицированных кадрах</a:t>
              </a:r>
            </a:p>
          </p:txBody>
        </p:sp>
        <p:sp>
          <p:nvSpPr>
            <p:cNvPr id="47" name="Прямая соединительная линия 46"/>
            <p:cNvSpPr/>
            <p:nvPr/>
          </p:nvSpPr>
          <p:spPr>
            <a:xfrm>
              <a:off x="6096420" y="3120402"/>
              <a:ext cx="551983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олилиния 47"/>
            <p:cNvSpPr/>
            <p:nvPr/>
          </p:nvSpPr>
          <p:spPr>
            <a:xfrm>
              <a:off x="6155961" y="3742484"/>
              <a:ext cx="1177739" cy="980730"/>
            </a:xfrm>
            <a:custGeom>
              <a:avLst/>
              <a:gdLst>
                <a:gd name="connsiteX0" fmla="*/ 0 w 1103828"/>
                <a:gd name="connsiteY0" fmla="*/ 0 h 1151002"/>
                <a:gd name="connsiteX1" fmla="*/ 1103828 w 1103828"/>
                <a:gd name="connsiteY1" fmla="*/ 0 h 1151002"/>
                <a:gd name="connsiteX2" fmla="*/ 1103828 w 1103828"/>
                <a:gd name="connsiteY2" fmla="*/ 1151002 h 1151002"/>
                <a:gd name="connsiteX3" fmla="*/ 0 w 1103828"/>
                <a:gd name="connsiteY3" fmla="*/ 1151002 h 1151002"/>
                <a:gd name="connsiteX4" fmla="*/ 0 w 1103828"/>
                <a:gd name="connsiteY4" fmla="*/ 0 h 115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828" h="1151002">
                  <a:moveTo>
                    <a:pt x="0" y="0"/>
                  </a:moveTo>
                  <a:lnTo>
                    <a:pt x="1103828" y="0"/>
                  </a:lnTo>
                  <a:lnTo>
                    <a:pt x="1103828" y="1151002"/>
                  </a:lnTo>
                  <a:lnTo>
                    <a:pt x="0" y="1151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ЗАДАЧИ</a:t>
              </a: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7176862" y="3158489"/>
              <a:ext cx="4331932" cy="479257"/>
            </a:xfrm>
            <a:custGeom>
              <a:avLst/>
              <a:gdLst>
                <a:gd name="connsiteX0" fmla="*/ 0 w 4332525"/>
                <a:gd name="connsiteY0" fmla="*/ 0 h 270609"/>
                <a:gd name="connsiteX1" fmla="*/ 4332525 w 4332525"/>
                <a:gd name="connsiteY1" fmla="*/ 0 h 270609"/>
                <a:gd name="connsiteX2" fmla="*/ 4332525 w 4332525"/>
                <a:gd name="connsiteY2" fmla="*/ 270609 h 270609"/>
                <a:gd name="connsiteX3" fmla="*/ 0 w 4332525"/>
                <a:gd name="connsiteY3" fmla="*/ 270609 h 270609"/>
                <a:gd name="connsiteX4" fmla="*/ 0 w 4332525"/>
                <a:gd name="connsiteY4" fmla="*/ 0 h 2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270609">
                  <a:moveTo>
                    <a:pt x="0" y="0"/>
                  </a:moveTo>
                  <a:lnTo>
                    <a:pt x="4332525" y="0"/>
                  </a:lnTo>
                  <a:lnTo>
                    <a:pt x="4332525" y="270609"/>
                  </a:lnTo>
                  <a:lnTo>
                    <a:pt x="0" y="2706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Ctr="1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качества подготовки кадров для предприятий региона за счет внедрения практико-ориентированных программ обучения;</a:t>
              </a:r>
            </a:p>
          </p:txBody>
        </p:sp>
        <p:sp>
          <p:nvSpPr>
            <p:cNvPr id="51" name="Прямая соединительная линия 50"/>
            <p:cNvSpPr/>
            <p:nvPr/>
          </p:nvSpPr>
          <p:spPr>
            <a:xfrm>
              <a:off x="7200097" y="3674246"/>
              <a:ext cx="4414707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 51"/>
            <p:cNvSpPr/>
            <p:nvPr/>
          </p:nvSpPr>
          <p:spPr>
            <a:xfrm>
              <a:off x="6803645" y="3747245"/>
              <a:ext cx="4805350" cy="342780"/>
            </a:xfrm>
            <a:custGeom>
              <a:avLst/>
              <a:gdLst>
                <a:gd name="connsiteX0" fmla="*/ 0 w 4332525"/>
                <a:gd name="connsiteY0" fmla="*/ 0 h 270609"/>
                <a:gd name="connsiteX1" fmla="*/ 4332525 w 4332525"/>
                <a:gd name="connsiteY1" fmla="*/ 0 h 270609"/>
                <a:gd name="connsiteX2" fmla="*/ 4332525 w 4332525"/>
                <a:gd name="connsiteY2" fmla="*/ 270609 h 270609"/>
                <a:gd name="connsiteX3" fmla="*/ 0 w 4332525"/>
                <a:gd name="connsiteY3" fmla="*/ 270609 h 270609"/>
                <a:gd name="connsiteX4" fmla="*/ 0 w 4332525"/>
                <a:gd name="connsiteY4" fmla="*/ 0 h 2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270609">
                  <a:moveTo>
                    <a:pt x="0" y="0"/>
                  </a:moveTo>
                  <a:lnTo>
                    <a:pt x="4332525" y="0"/>
                  </a:lnTo>
                  <a:lnTo>
                    <a:pt x="4332525" y="270609"/>
                  </a:lnTo>
                  <a:lnTo>
                    <a:pt x="0" y="2706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Ctr="1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механизмов совершенствования систем среднего профессионального образования;</a:t>
              </a:r>
            </a:p>
          </p:txBody>
        </p:sp>
        <p:sp>
          <p:nvSpPr>
            <p:cNvPr id="53" name="Прямая соединительная линия 52"/>
            <p:cNvSpPr/>
            <p:nvPr/>
          </p:nvSpPr>
          <p:spPr>
            <a:xfrm>
              <a:off x="7192836" y="4134459"/>
              <a:ext cx="4416159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6853020" y="4153502"/>
              <a:ext cx="4606399" cy="269780"/>
            </a:xfrm>
            <a:custGeom>
              <a:avLst/>
              <a:gdLst>
                <a:gd name="connsiteX0" fmla="*/ 0 w 4332525"/>
                <a:gd name="connsiteY0" fmla="*/ 0 h 270609"/>
                <a:gd name="connsiteX1" fmla="*/ 4332525 w 4332525"/>
                <a:gd name="connsiteY1" fmla="*/ 0 h 270609"/>
                <a:gd name="connsiteX2" fmla="*/ 4332525 w 4332525"/>
                <a:gd name="connsiteY2" fmla="*/ 270609 h 270609"/>
                <a:gd name="connsiteX3" fmla="*/ 0 w 4332525"/>
                <a:gd name="connsiteY3" fmla="*/ 270609 h 270609"/>
                <a:gd name="connsiteX4" fmla="*/ 0 w 4332525"/>
                <a:gd name="connsiteY4" fmla="*/ 0 h 2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270609">
                  <a:moveTo>
                    <a:pt x="0" y="0"/>
                  </a:moveTo>
                  <a:lnTo>
                    <a:pt x="4332525" y="0"/>
                  </a:lnTo>
                  <a:lnTo>
                    <a:pt x="4332525" y="270609"/>
                  </a:lnTo>
                  <a:lnTo>
                    <a:pt x="0" y="2706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Ctr="1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подготовки кадров в соответствии с мировыми стандартами и потребностями предприятий в регионе;</a:t>
              </a:r>
            </a:p>
          </p:txBody>
        </p:sp>
        <p:sp>
          <p:nvSpPr>
            <p:cNvPr id="55" name="Прямая соединительная линия 54"/>
            <p:cNvSpPr/>
            <p:nvPr/>
          </p:nvSpPr>
          <p:spPr>
            <a:xfrm>
              <a:off x="7192836" y="4534369"/>
              <a:ext cx="4416159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олилиния 55"/>
            <p:cNvSpPr/>
            <p:nvPr/>
          </p:nvSpPr>
          <p:spPr>
            <a:xfrm>
              <a:off x="6690373" y="4534369"/>
              <a:ext cx="4331931" cy="271367"/>
            </a:xfrm>
            <a:custGeom>
              <a:avLst/>
              <a:gdLst>
                <a:gd name="connsiteX0" fmla="*/ 0 w 4332525"/>
                <a:gd name="connsiteY0" fmla="*/ 0 h 270609"/>
                <a:gd name="connsiteX1" fmla="*/ 4332525 w 4332525"/>
                <a:gd name="connsiteY1" fmla="*/ 0 h 270609"/>
                <a:gd name="connsiteX2" fmla="*/ 4332525 w 4332525"/>
                <a:gd name="connsiteY2" fmla="*/ 270609 h 270609"/>
                <a:gd name="connsiteX3" fmla="*/ 0 w 4332525"/>
                <a:gd name="connsiteY3" fmla="*/ 270609 h 270609"/>
                <a:gd name="connsiteX4" fmla="*/ 0 w 4332525"/>
                <a:gd name="connsiteY4" fmla="*/ 0 h 2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270609">
                  <a:moveTo>
                    <a:pt x="0" y="0"/>
                  </a:moveTo>
                  <a:lnTo>
                    <a:pt x="4332525" y="0"/>
                  </a:lnTo>
                  <a:lnTo>
                    <a:pt x="4332525" y="270609"/>
                  </a:lnTo>
                  <a:lnTo>
                    <a:pt x="0" y="2706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Ctr="1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тиражирование лучших практик подготовки кадров</a:t>
              </a:r>
            </a:p>
          </p:txBody>
        </p:sp>
        <p:sp>
          <p:nvSpPr>
            <p:cNvPr id="58" name="Прямая соединительная линия 57"/>
            <p:cNvSpPr/>
            <p:nvPr/>
          </p:nvSpPr>
          <p:spPr>
            <a:xfrm>
              <a:off x="6071733" y="4789866"/>
              <a:ext cx="5519836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Полилиния 58"/>
            <p:cNvSpPr/>
            <p:nvPr/>
          </p:nvSpPr>
          <p:spPr>
            <a:xfrm>
              <a:off x="6042689" y="5135819"/>
              <a:ext cx="1177739" cy="1150534"/>
            </a:xfrm>
            <a:custGeom>
              <a:avLst/>
              <a:gdLst>
                <a:gd name="connsiteX0" fmla="*/ 0 w 1103828"/>
                <a:gd name="connsiteY0" fmla="*/ 0 h 1151002"/>
                <a:gd name="connsiteX1" fmla="*/ 1103828 w 1103828"/>
                <a:gd name="connsiteY1" fmla="*/ 0 h 1151002"/>
                <a:gd name="connsiteX2" fmla="*/ 1103828 w 1103828"/>
                <a:gd name="connsiteY2" fmla="*/ 1151002 h 1151002"/>
                <a:gd name="connsiteX3" fmla="*/ 0 w 1103828"/>
                <a:gd name="connsiteY3" fmla="*/ 1151002 h 1151002"/>
                <a:gd name="connsiteX4" fmla="*/ 0 w 1103828"/>
                <a:gd name="connsiteY4" fmla="*/ 0 h 115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828" h="1151002">
                  <a:moveTo>
                    <a:pt x="0" y="0"/>
                  </a:moveTo>
                  <a:lnTo>
                    <a:pt x="1103828" y="0"/>
                  </a:lnTo>
                  <a:lnTo>
                    <a:pt x="1103828" y="1151002"/>
                  </a:lnTo>
                  <a:lnTo>
                    <a:pt x="0" y="1151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ПРОБЛЕМЫ</a:t>
              </a: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7201550" y="4839062"/>
              <a:ext cx="4331931" cy="534799"/>
            </a:xfrm>
            <a:custGeom>
              <a:avLst/>
              <a:gdLst>
                <a:gd name="connsiteX0" fmla="*/ 0 w 4332525"/>
                <a:gd name="connsiteY0" fmla="*/ 0 h 535036"/>
                <a:gd name="connsiteX1" fmla="*/ 4332525 w 4332525"/>
                <a:gd name="connsiteY1" fmla="*/ 0 h 535036"/>
                <a:gd name="connsiteX2" fmla="*/ 4332525 w 4332525"/>
                <a:gd name="connsiteY2" fmla="*/ 535036 h 535036"/>
                <a:gd name="connsiteX3" fmla="*/ 0 w 4332525"/>
                <a:gd name="connsiteY3" fmla="*/ 535036 h 535036"/>
                <a:gd name="connsiteX4" fmla="*/ 0 w 4332525"/>
                <a:gd name="connsiteY4" fmla="*/ 0 h 53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535036">
                  <a:moveTo>
                    <a:pt x="0" y="0"/>
                  </a:moveTo>
                  <a:lnTo>
                    <a:pt x="4332525" y="0"/>
                  </a:lnTo>
                  <a:lnTo>
                    <a:pt x="4332525" y="535036"/>
                  </a:lnTo>
                  <a:lnTo>
                    <a:pt x="0" y="535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соответствие эффективности процессов подготовки кадров запросам экономики региона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ая соединительная линия 60"/>
            <p:cNvSpPr/>
            <p:nvPr/>
          </p:nvSpPr>
          <p:spPr>
            <a:xfrm>
              <a:off x="7175410" y="5215166"/>
              <a:ext cx="4416159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олилиния 61"/>
            <p:cNvSpPr/>
            <p:nvPr/>
          </p:nvSpPr>
          <p:spPr>
            <a:xfrm>
              <a:off x="7185575" y="5267536"/>
              <a:ext cx="4331932" cy="534799"/>
            </a:xfrm>
            <a:custGeom>
              <a:avLst/>
              <a:gdLst>
                <a:gd name="connsiteX0" fmla="*/ 0 w 4332525"/>
                <a:gd name="connsiteY0" fmla="*/ 0 h 535036"/>
                <a:gd name="connsiteX1" fmla="*/ 4332525 w 4332525"/>
                <a:gd name="connsiteY1" fmla="*/ 0 h 535036"/>
                <a:gd name="connsiteX2" fmla="*/ 4332525 w 4332525"/>
                <a:gd name="connsiteY2" fmla="*/ 535036 h 535036"/>
                <a:gd name="connsiteX3" fmla="*/ 0 w 4332525"/>
                <a:gd name="connsiteY3" fmla="*/ 535036 h 535036"/>
                <a:gd name="connsiteX4" fmla="*/ 0 w 4332525"/>
                <a:gd name="connsiteY4" fmla="*/ 0 h 53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525" h="535036">
                  <a:moveTo>
                    <a:pt x="0" y="0"/>
                  </a:moveTo>
                  <a:lnTo>
                    <a:pt x="4332525" y="0"/>
                  </a:lnTo>
                  <a:lnTo>
                    <a:pt x="4332525" y="535036"/>
                  </a:lnTo>
                  <a:lnTo>
                    <a:pt x="0" y="535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соответствие подготовки кадров мировым  стандартами и требованиям работодателей</a:t>
              </a:r>
            </a:p>
          </p:txBody>
        </p:sp>
        <p:sp>
          <p:nvSpPr>
            <p:cNvPr id="63" name="Прямая соединительная линия 62"/>
            <p:cNvSpPr/>
            <p:nvPr/>
          </p:nvSpPr>
          <p:spPr>
            <a:xfrm>
              <a:off x="7185575" y="5757901"/>
              <a:ext cx="4414707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50" name="Схема 49"/>
          <p:cNvGraphicFramePr/>
          <p:nvPr/>
        </p:nvGraphicFramePr>
        <p:xfrm>
          <a:off x="208057" y="6095935"/>
          <a:ext cx="11810630" cy="5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0492" name="Группа 8"/>
          <p:cNvGrpSpPr>
            <a:grpSpLocks/>
          </p:cNvGrpSpPr>
          <p:nvPr/>
        </p:nvGrpSpPr>
        <p:grpSpPr bwMode="auto">
          <a:xfrm>
            <a:off x="206375" y="2735263"/>
            <a:ext cx="5500688" cy="3203507"/>
            <a:chOff x="197401" y="2454212"/>
            <a:chExt cx="5500071" cy="3202022"/>
          </a:xfrm>
        </p:grpSpPr>
        <p:sp>
          <p:nvSpPr>
            <p:cNvPr id="10" name="Полилиния 9"/>
            <p:cNvSpPr/>
            <p:nvPr/>
          </p:nvSpPr>
          <p:spPr>
            <a:xfrm>
              <a:off x="206925" y="2454212"/>
              <a:ext cx="436514" cy="623598"/>
            </a:xfrm>
            <a:custGeom>
              <a:avLst/>
              <a:gdLst>
                <a:gd name="connsiteX0" fmla="*/ 0 w 623980"/>
                <a:gd name="connsiteY0" fmla="*/ 0 h 436786"/>
                <a:gd name="connsiteX1" fmla="*/ 405587 w 623980"/>
                <a:gd name="connsiteY1" fmla="*/ 0 h 436786"/>
                <a:gd name="connsiteX2" fmla="*/ 623980 w 623980"/>
                <a:gd name="connsiteY2" fmla="*/ 218393 h 436786"/>
                <a:gd name="connsiteX3" fmla="*/ 405587 w 623980"/>
                <a:gd name="connsiteY3" fmla="*/ 436786 h 436786"/>
                <a:gd name="connsiteX4" fmla="*/ 0 w 623980"/>
                <a:gd name="connsiteY4" fmla="*/ 436786 h 436786"/>
                <a:gd name="connsiteX5" fmla="*/ 218393 w 623980"/>
                <a:gd name="connsiteY5" fmla="*/ 218393 h 436786"/>
                <a:gd name="connsiteX6" fmla="*/ 0 w 623980"/>
                <a:gd name="connsiteY6" fmla="*/ 0 h 43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80" h="436786">
                  <a:moveTo>
                    <a:pt x="623980" y="0"/>
                  </a:moveTo>
                  <a:lnTo>
                    <a:pt x="623980" y="283911"/>
                  </a:lnTo>
                  <a:lnTo>
                    <a:pt x="311990" y="436786"/>
                  </a:lnTo>
                  <a:lnTo>
                    <a:pt x="0" y="283911"/>
                  </a:lnTo>
                  <a:lnTo>
                    <a:pt x="0" y="0"/>
                  </a:lnTo>
                  <a:lnTo>
                    <a:pt x="311990" y="152875"/>
                  </a:lnTo>
                  <a:lnTo>
                    <a:pt x="62398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" tIns="226014" rIns="7620" bIns="22601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46614" y="2454212"/>
              <a:ext cx="5042921" cy="406211"/>
            </a:xfrm>
            <a:custGeom>
              <a:avLst/>
              <a:gdLst>
                <a:gd name="connsiteX0" fmla="*/ 67599 w 405587"/>
                <a:gd name="connsiteY0" fmla="*/ 0 h 4459580"/>
                <a:gd name="connsiteX1" fmla="*/ 337988 w 405587"/>
                <a:gd name="connsiteY1" fmla="*/ 0 h 4459580"/>
                <a:gd name="connsiteX2" fmla="*/ 405587 w 405587"/>
                <a:gd name="connsiteY2" fmla="*/ 67599 h 4459580"/>
                <a:gd name="connsiteX3" fmla="*/ 405587 w 405587"/>
                <a:gd name="connsiteY3" fmla="*/ 4459580 h 4459580"/>
                <a:gd name="connsiteX4" fmla="*/ 405587 w 405587"/>
                <a:gd name="connsiteY4" fmla="*/ 4459580 h 4459580"/>
                <a:gd name="connsiteX5" fmla="*/ 0 w 405587"/>
                <a:gd name="connsiteY5" fmla="*/ 4459580 h 4459580"/>
                <a:gd name="connsiteX6" fmla="*/ 0 w 405587"/>
                <a:gd name="connsiteY6" fmla="*/ 4459580 h 4459580"/>
                <a:gd name="connsiteX7" fmla="*/ 0 w 405587"/>
                <a:gd name="connsiteY7" fmla="*/ 67599 h 4459580"/>
                <a:gd name="connsiteX8" fmla="*/ 67599 w 405587"/>
                <a:gd name="connsiteY8" fmla="*/ 0 h 445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87" h="4459580">
                  <a:moveTo>
                    <a:pt x="405587" y="743280"/>
                  </a:moveTo>
                  <a:lnTo>
                    <a:pt x="405587" y="3716300"/>
                  </a:lnTo>
                  <a:cubicBezTo>
                    <a:pt x="405587" y="4126800"/>
                    <a:pt x="402834" y="4459575"/>
                    <a:pt x="399439" y="4459575"/>
                  </a:cubicBezTo>
                  <a:lnTo>
                    <a:pt x="0" y="4459575"/>
                  </a:lnTo>
                  <a:lnTo>
                    <a:pt x="0" y="445957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99439" y="5"/>
                  </a:lnTo>
                  <a:cubicBezTo>
                    <a:pt x="402834" y="5"/>
                    <a:pt x="405587" y="332780"/>
                    <a:pt x="405587" y="74328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7" tIns="24879" rIns="24879" bIns="24880" spcCol="1270" anchor="ctr"/>
            <a:lstStyle/>
            <a:p>
              <a:pPr marL="57150" lvl="1" indent="-57150" defTabSz="355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государственная программа Волгоградской области "Развитие образования в Волгоградской области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08513" y="2979430"/>
              <a:ext cx="436513" cy="847332"/>
            </a:xfrm>
            <a:custGeom>
              <a:avLst/>
              <a:gdLst>
                <a:gd name="connsiteX0" fmla="*/ 0 w 806800"/>
                <a:gd name="connsiteY0" fmla="*/ 0 h 436786"/>
                <a:gd name="connsiteX1" fmla="*/ 588407 w 806800"/>
                <a:gd name="connsiteY1" fmla="*/ 0 h 436786"/>
                <a:gd name="connsiteX2" fmla="*/ 806800 w 806800"/>
                <a:gd name="connsiteY2" fmla="*/ 218393 h 436786"/>
                <a:gd name="connsiteX3" fmla="*/ 588407 w 806800"/>
                <a:gd name="connsiteY3" fmla="*/ 436786 h 436786"/>
                <a:gd name="connsiteX4" fmla="*/ 0 w 806800"/>
                <a:gd name="connsiteY4" fmla="*/ 436786 h 436786"/>
                <a:gd name="connsiteX5" fmla="*/ 218393 w 806800"/>
                <a:gd name="connsiteY5" fmla="*/ 218393 h 436786"/>
                <a:gd name="connsiteX6" fmla="*/ 0 w 806800"/>
                <a:gd name="connsiteY6" fmla="*/ 0 h 43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800" h="436786">
                  <a:moveTo>
                    <a:pt x="806800" y="0"/>
                  </a:moveTo>
                  <a:lnTo>
                    <a:pt x="806800" y="318552"/>
                  </a:lnTo>
                  <a:lnTo>
                    <a:pt x="403400" y="436786"/>
                  </a:lnTo>
                  <a:lnTo>
                    <a:pt x="0" y="318552"/>
                  </a:lnTo>
                  <a:lnTo>
                    <a:pt x="0" y="0"/>
                  </a:lnTo>
                  <a:lnTo>
                    <a:pt x="403400" y="118234"/>
                  </a:lnTo>
                  <a:lnTo>
                    <a:pt x="80680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65" tIns="230458" rIns="12065" bIns="230458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43439" y="2971497"/>
              <a:ext cx="5046096" cy="634705"/>
            </a:xfrm>
            <a:custGeom>
              <a:avLst/>
              <a:gdLst>
                <a:gd name="connsiteX0" fmla="*/ 67599 w 405587"/>
                <a:gd name="connsiteY0" fmla="*/ 0 h 5046438"/>
                <a:gd name="connsiteX1" fmla="*/ 337988 w 405587"/>
                <a:gd name="connsiteY1" fmla="*/ 0 h 5046438"/>
                <a:gd name="connsiteX2" fmla="*/ 405587 w 405587"/>
                <a:gd name="connsiteY2" fmla="*/ 67599 h 5046438"/>
                <a:gd name="connsiteX3" fmla="*/ 405587 w 405587"/>
                <a:gd name="connsiteY3" fmla="*/ 5046438 h 5046438"/>
                <a:gd name="connsiteX4" fmla="*/ 405587 w 405587"/>
                <a:gd name="connsiteY4" fmla="*/ 5046438 h 5046438"/>
                <a:gd name="connsiteX5" fmla="*/ 0 w 405587"/>
                <a:gd name="connsiteY5" fmla="*/ 5046438 h 5046438"/>
                <a:gd name="connsiteX6" fmla="*/ 0 w 405587"/>
                <a:gd name="connsiteY6" fmla="*/ 5046438 h 5046438"/>
                <a:gd name="connsiteX7" fmla="*/ 0 w 405587"/>
                <a:gd name="connsiteY7" fmla="*/ 67599 h 5046438"/>
                <a:gd name="connsiteX8" fmla="*/ 67599 w 405587"/>
                <a:gd name="connsiteY8" fmla="*/ 0 h 504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87" h="5046438">
                  <a:moveTo>
                    <a:pt x="405587" y="841092"/>
                  </a:moveTo>
                  <a:lnTo>
                    <a:pt x="405587" y="4205346"/>
                  </a:lnTo>
                  <a:cubicBezTo>
                    <a:pt x="405587" y="4669866"/>
                    <a:pt x="403155" y="5046432"/>
                    <a:pt x="400154" y="5046432"/>
                  </a:cubicBezTo>
                  <a:lnTo>
                    <a:pt x="0" y="5046432"/>
                  </a:lnTo>
                  <a:lnTo>
                    <a:pt x="0" y="50464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00154" y="6"/>
                  </a:lnTo>
                  <a:cubicBezTo>
                    <a:pt x="403155" y="6"/>
                    <a:pt x="405587" y="376572"/>
                    <a:pt x="405587" y="84109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7" tIns="24879" rIns="24879" bIns="24880" spcCol="1270" anchor="ctr"/>
            <a:lstStyle/>
            <a:p>
              <a:pPr marL="57150" lvl="1" indent="-57150" defTabSz="355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приказ </a:t>
              </a:r>
              <a:r>
                <a:rPr lang="ru-RU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Облкомобразования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от 24.04.2017 № 50 "Об утверждении перечня наиболее востребованных и перспективных профессий и специальностей, требующих среднего профессионального образования, в Волгоградской области"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08513" y="3709342"/>
              <a:ext cx="441275" cy="734672"/>
            </a:xfrm>
            <a:custGeom>
              <a:avLst/>
              <a:gdLst>
                <a:gd name="connsiteX0" fmla="*/ 0 w 734425"/>
                <a:gd name="connsiteY0" fmla="*/ 0 h 441315"/>
                <a:gd name="connsiteX1" fmla="*/ 513768 w 734425"/>
                <a:gd name="connsiteY1" fmla="*/ 0 h 441315"/>
                <a:gd name="connsiteX2" fmla="*/ 734425 w 734425"/>
                <a:gd name="connsiteY2" fmla="*/ 220658 h 441315"/>
                <a:gd name="connsiteX3" fmla="*/ 513768 w 734425"/>
                <a:gd name="connsiteY3" fmla="*/ 441315 h 441315"/>
                <a:gd name="connsiteX4" fmla="*/ 0 w 734425"/>
                <a:gd name="connsiteY4" fmla="*/ 441315 h 441315"/>
                <a:gd name="connsiteX5" fmla="*/ 220658 w 734425"/>
                <a:gd name="connsiteY5" fmla="*/ 220658 h 441315"/>
                <a:gd name="connsiteX6" fmla="*/ 0 w 734425"/>
                <a:gd name="connsiteY6" fmla="*/ 0 h 44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425" h="441315">
                  <a:moveTo>
                    <a:pt x="734425" y="0"/>
                  </a:moveTo>
                  <a:lnTo>
                    <a:pt x="734425" y="308723"/>
                  </a:lnTo>
                  <a:lnTo>
                    <a:pt x="367212" y="441315"/>
                  </a:lnTo>
                  <a:lnTo>
                    <a:pt x="0" y="308723"/>
                  </a:lnTo>
                  <a:lnTo>
                    <a:pt x="0" y="0"/>
                  </a:lnTo>
                  <a:lnTo>
                    <a:pt x="367212" y="132593"/>
                  </a:lnTo>
                  <a:lnTo>
                    <a:pt x="734425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66" tIns="232723" rIns="12064" bIns="232722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51375" y="3706168"/>
              <a:ext cx="5046097" cy="503005"/>
            </a:xfrm>
            <a:custGeom>
              <a:avLst/>
              <a:gdLst>
                <a:gd name="connsiteX0" fmla="*/ 74537 w 447212"/>
                <a:gd name="connsiteY0" fmla="*/ 0 h 5046438"/>
                <a:gd name="connsiteX1" fmla="*/ 372675 w 447212"/>
                <a:gd name="connsiteY1" fmla="*/ 0 h 5046438"/>
                <a:gd name="connsiteX2" fmla="*/ 447212 w 447212"/>
                <a:gd name="connsiteY2" fmla="*/ 74537 h 5046438"/>
                <a:gd name="connsiteX3" fmla="*/ 447212 w 447212"/>
                <a:gd name="connsiteY3" fmla="*/ 5046438 h 5046438"/>
                <a:gd name="connsiteX4" fmla="*/ 447212 w 447212"/>
                <a:gd name="connsiteY4" fmla="*/ 5046438 h 5046438"/>
                <a:gd name="connsiteX5" fmla="*/ 0 w 447212"/>
                <a:gd name="connsiteY5" fmla="*/ 5046438 h 5046438"/>
                <a:gd name="connsiteX6" fmla="*/ 0 w 447212"/>
                <a:gd name="connsiteY6" fmla="*/ 5046438 h 5046438"/>
                <a:gd name="connsiteX7" fmla="*/ 0 w 447212"/>
                <a:gd name="connsiteY7" fmla="*/ 74537 h 5046438"/>
                <a:gd name="connsiteX8" fmla="*/ 74537 w 447212"/>
                <a:gd name="connsiteY8" fmla="*/ 0 h 504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12" h="5046438">
                  <a:moveTo>
                    <a:pt x="447212" y="841096"/>
                  </a:moveTo>
                  <a:lnTo>
                    <a:pt x="447212" y="4205342"/>
                  </a:lnTo>
                  <a:cubicBezTo>
                    <a:pt x="447212" y="4669868"/>
                    <a:pt x="444255" y="5046432"/>
                    <a:pt x="440607" y="5046432"/>
                  </a:cubicBezTo>
                  <a:lnTo>
                    <a:pt x="0" y="5046432"/>
                  </a:lnTo>
                  <a:lnTo>
                    <a:pt x="0" y="50464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40607" y="6"/>
                  </a:lnTo>
                  <a:cubicBezTo>
                    <a:pt x="444255" y="6"/>
                    <a:pt x="447212" y="376570"/>
                    <a:pt x="447212" y="84109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7" tIns="26910" rIns="26910" bIns="26913" spcCol="1270" anchor="ctr"/>
            <a:lstStyle/>
            <a:p>
              <a:pPr marL="57150" lvl="1" indent="-57150" defTabSz="355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дорожная карта по содействию в обеспечении промышленных предприятий Волгоградской области кадрами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11687" y="4366262"/>
              <a:ext cx="436513" cy="625185"/>
            </a:xfrm>
            <a:custGeom>
              <a:avLst/>
              <a:gdLst>
                <a:gd name="connsiteX0" fmla="*/ 0 w 623980"/>
                <a:gd name="connsiteY0" fmla="*/ 0 h 436786"/>
                <a:gd name="connsiteX1" fmla="*/ 405587 w 623980"/>
                <a:gd name="connsiteY1" fmla="*/ 0 h 436786"/>
                <a:gd name="connsiteX2" fmla="*/ 623980 w 623980"/>
                <a:gd name="connsiteY2" fmla="*/ 218393 h 436786"/>
                <a:gd name="connsiteX3" fmla="*/ 405587 w 623980"/>
                <a:gd name="connsiteY3" fmla="*/ 436786 h 436786"/>
                <a:gd name="connsiteX4" fmla="*/ 0 w 623980"/>
                <a:gd name="connsiteY4" fmla="*/ 436786 h 436786"/>
                <a:gd name="connsiteX5" fmla="*/ 218393 w 623980"/>
                <a:gd name="connsiteY5" fmla="*/ 218393 h 436786"/>
                <a:gd name="connsiteX6" fmla="*/ 0 w 623980"/>
                <a:gd name="connsiteY6" fmla="*/ 0 h 43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80" h="436786">
                  <a:moveTo>
                    <a:pt x="623980" y="0"/>
                  </a:moveTo>
                  <a:lnTo>
                    <a:pt x="623980" y="283911"/>
                  </a:lnTo>
                  <a:lnTo>
                    <a:pt x="311990" y="436786"/>
                  </a:lnTo>
                  <a:lnTo>
                    <a:pt x="0" y="283911"/>
                  </a:lnTo>
                  <a:lnTo>
                    <a:pt x="0" y="0"/>
                  </a:lnTo>
                  <a:lnTo>
                    <a:pt x="311990" y="152875"/>
                  </a:lnTo>
                  <a:lnTo>
                    <a:pt x="62398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" tIns="226013" rIns="7620" bIns="22601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49788" y="4364675"/>
              <a:ext cx="5046096" cy="404624"/>
            </a:xfrm>
            <a:custGeom>
              <a:avLst/>
              <a:gdLst>
                <a:gd name="connsiteX0" fmla="*/ 67599 w 405587"/>
                <a:gd name="connsiteY0" fmla="*/ 0 h 5046438"/>
                <a:gd name="connsiteX1" fmla="*/ 337988 w 405587"/>
                <a:gd name="connsiteY1" fmla="*/ 0 h 5046438"/>
                <a:gd name="connsiteX2" fmla="*/ 405587 w 405587"/>
                <a:gd name="connsiteY2" fmla="*/ 67599 h 5046438"/>
                <a:gd name="connsiteX3" fmla="*/ 405587 w 405587"/>
                <a:gd name="connsiteY3" fmla="*/ 5046438 h 5046438"/>
                <a:gd name="connsiteX4" fmla="*/ 405587 w 405587"/>
                <a:gd name="connsiteY4" fmla="*/ 5046438 h 5046438"/>
                <a:gd name="connsiteX5" fmla="*/ 0 w 405587"/>
                <a:gd name="connsiteY5" fmla="*/ 5046438 h 5046438"/>
                <a:gd name="connsiteX6" fmla="*/ 0 w 405587"/>
                <a:gd name="connsiteY6" fmla="*/ 5046438 h 5046438"/>
                <a:gd name="connsiteX7" fmla="*/ 0 w 405587"/>
                <a:gd name="connsiteY7" fmla="*/ 67599 h 5046438"/>
                <a:gd name="connsiteX8" fmla="*/ 67599 w 405587"/>
                <a:gd name="connsiteY8" fmla="*/ 0 h 504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87" h="5046438">
                  <a:moveTo>
                    <a:pt x="405587" y="841092"/>
                  </a:moveTo>
                  <a:lnTo>
                    <a:pt x="405587" y="4205346"/>
                  </a:lnTo>
                  <a:cubicBezTo>
                    <a:pt x="405587" y="4669866"/>
                    <a:pt x="403155" y="5046432"/>
                    <a:pt x="400154" y="5046432"/>
                  </a:cubicBezTo>
                  <a:lnTo>
                    <a:pt x="0" y="5046432"/>
                  </a:lnTo>
                  <a:lnTo>
                    <a:pt x="0" y="50464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00154" y="6"/>
                  </a:lnTo>
                  <a:cubicBezTo>
                    <a:pt x="403155" y="6"/>
                    <a:pt x="405587" y="376572"/>
                    <a:pt x="405587" y="84109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7" tIns="24879" rIns="24879" bIns="24880" spcCol="1270" anchor="ctr"/>
            <a:lstStyle/>
            <a:p>
              <a:pPr marL="57150" lvl="1" indent="-57150" defTabSz="355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 мероприятий по реализации Концепции развития трудовых ресурсов Волгоградской области на 2017-2025 годы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97401" y="4880372"/>
              <a:ext cx="436514" cy="775862"/>
            </a:xfrm>
            <a:custGeom>
              <a:avLst/>
              <a:gdLst>
                <a:gd name="connsiteX0" fmla="*/ 0 w 623980"/>
                <a:gd name="connsiteY0" fmla="*/ 0 h 436786"/>
                <a:gd name="connsiteX1" fmla="*/ 405587 w 623980"/>
                <a:gd name="connsiteY1" fmla="*/ 0 h 436786"/>
                <a:gd name="connsiteX2" fmla="*/ 623980 w 623980"/>
                <a:gd name="connsiteY2" fmla="*/ 218393 h 436786"/>
                <a:gd name="connsiteX3" fmla="*/ 405587 w 623980"/>
                <a:gd name="connsiteY3" fmla="*/ 436786 h 436786"/>
                <a:gd name="connsiteX4" fmla="*/ 0 w 623980"/>
                <a:gd name="connsiteY4" fmla="*/ 436786 h 436786"/>
                <a:gd name="connsiteX5" fmla="*/ 218393 w 623980"/>
                <a:gd name="connsiteY5" fmla="*/ 218393 h 436786"/>
                <a:gd name="connsiteX6" fmla="*/ 0 w 623980"/>
                <a:gd name="connsiteY6" fmla="*/ 0 h 436786"/>
                <a:gd name="connsiteX0" fmla="*/ 623980 w 623980"/>
                <a:gd name="connsiteY0" fmla="*/ 0 h 360940"/>
                <a:gd name="connsiteX1" fmla="*/ 623980 w 623980"/>
                <a:gd name="connsiteY1" fmla="*/ 283911 h 360940"/>
                <a:gd name="connsiteX2" fmla="*/ 293839 w 623980"/>
                <a:gd name="connsiteY2" fmla="*/ 360940 h 360940"/>
                <a:gd name="connsiteX3" fmla="*/ 0 w 623980"/>
                <a:gd name="connsiteY3" fmla="*/ 283911 h 360940"/>
                <a:gd name="connsiteX4" fmla="*/ 0 w 623980"/>
                <a:gd name="connsiteY4" fmla="*/ 0 h 360940"/>
                <a:gd name="connsiteX5" fmla="*/ 311990 w 623980"/>
                <a:gd name="connsiteY5" fmla="*/ 152875 h 360940"/>
                <a:gd name="connsiteX6" fmla="*/ 623980 w 623980"/>
                <a:gd name="connsiteY6" fmla="*/ 0 h 360940"/>
                <a:gd name="connsiteX0" fmla="*/ 623980 w 623980"/>
                <a:gd name="connsiteY0" fmla="*/ 0 h 360940"/>
                <a:gd name="connsiteX1" fmla="*/ 623980 w 623980"/>
                <a:gd name="connsiteY1" fmla="*/ 283911 h 360940"/>
                <a:gd name="connsiteX2" fmla="*/ 293839 w 623980"/>
                <a:gd name="connsiteY2" fmla="*/ 360940 h 360940"/>
                <a:gd name="connsiteX3" fmla="*/ 0 w 623980"/>
                <a:gd name="connsiteY3" fmla="*/ 283911 h 360940"/>
                <a:gd name="connsiteX4" fmla="*/ 0 w 623980"/>
                <a:gd name="connsiteY4" fmla="*/ 0 h 360940"/>
                <a:gd name="connsiteX5" fmla="*/ 293839 w 623980"/>
                <a:gd name="connsiteY5" fmla="*/ 82648 h 360940"/>
                <a:gd name="connsiteX6" fmla="*/ 623980 w 623980"/>
                <a:gd name="connsiteY6" fmla="*/ 0 h 360940"/>
                <a:gd name="connsiteX0" fmla="*/ 623980 w 623980"/>
                <a:gd name="connsiteY0" fmla="*/ 0 h 360940"/>
                <a:gd name="connsiteX1" fmla="*/ 623980 w 623980"/>
                <a:gd name="connsiteY1" fmla="*/ 283911 h 360940"/>
                <a:gd name="connsiteX2" fmla="*/ 293839 w 623980"/>
                <a:gd name="connsiteY2" fmla="*/ 360940 h 360940"/>
                <a:gd name="connsiteX3" fmla="*/ 0 w 623980"/>
                <a:gd name="connsiteY3" fmla="*/ 283911 h 360940"/>
                <a:gd name="connsiteX4" fmla="*/ 0 w 623980"/>
                <a:gd name="connsiteY4" fmla="*/ 0 h 360940"/>
                <a:gd name="connsiteX5" fmla="*/ 393675 w 623980"/>
                <a:gd name="connsiteY5" fmla="*/ 79839 h 360940"/>
                <a:gd name="connsiteX6" fmla="*/ 623980 w 623980"/>
                <a:gd name="connsiteY6" fmla="*/ 0 h 360940"/>
                <a:gd name="connsiteX0" fmla="*/ 623980 w 623980"/>
                <a:gd name="connsiteY0" fmla="*/ 0 h 360940"/>
                <a:gd name="connsiteX1" fmla="*/ 623980 w 623980"/>
                <a:gd name="connsiteY1" fmla="*/ 283911 h 360940"/>
                <a:gd name="connsiteX2" fmla="*/ 293839 w 623980"/>
                <a:gd name="connsiteY2" fmla="*/ 360940 h 360940"/>
                <a:gd name="connsiteX3" fmla="*/ 0 w 623980"/>
                <a:gd name="connsiteY3" fmla="*/ 283911 h 360940"/>
                <a:gd name="connsiteX4" fmla="*/ 0 w 623980"/>
                <a:gd name="connsiteY4" fmla="*/ 0 h 360940"/>
                <a:gd name="connsiteX5" fmla="*/ 321067 w 623980"/>
                <a:gd name="connsiteY5" fmla="*/ 88266 h 360940"/>
                <a:gd name="connsiteX6" fmla="*/ 623980 w 623980"/>
                <a:gd name="connsiteY6" fmla="*/ 0 h 360940"/>
                <a:gd name="connsiteX0" fmla="*/ 623980 w 623980"/>
                <a:gd name="connsiteY0" fmla="*/ 0 h 360940"/>
                <a:gd name="connsiteX1" fmla="*/ 623980 w 623980"/>
                <a:gd name="connsiteY1" fmla="*/ 283911 h 360940"/>
                <a:gd name="connsiteX2" fmla="*/ 293839 w 623980"/>
                <a:gd name="connsiteY2" fmla="*/ 360940 h 360940"/>
                <a:gd name="connsiteX3" fmla="*/ 0 w 623980"/>
                <a:gd name="connsiteY3" fmla="*/ 283911 h 360940"/>
                <a:gd name="connsiteX4" fmla="*/ 0 w 623980"/>
                <a:gd name="connsiteY4" fmla="*/ 0 h 360940"/>
                <a:gd name="connsiteX5" fmla="*/ 311991 w 623980"/>
                <a:gd name="connsiteY5" fmla="*/ 93884 h 360940"/>
                <a:gd name="connsiteX6" fmla="*/ 623980 w 623980"/>
                <a:gd name="connsiteY6" fmla="*/ 0 h 360940"/>
                <a:gd name="connsiteX0" fmla="*/ 623980 w 623980"/>
                <a:gd name="connsiteY0" fmla="*/ 0 h 338467"/>
                <a:gd name="connsiteX1" fmla="*/ 623980 w 623980"/>
                <a:gd name="connsiteY1" fmla="*/ 283911 h 338467"/>
                <a:gd name="connsiteX2" fmla="*/ 330143 w 623980"/>
                <a:gd name="connsiteY2" fmla="*/ 338467 h 338467"/>
                <a:gd name="connsiteX3" fmla="*/ 0 w 623980"/>
                <a:gd name="connsiteY3" fmla="*/ 283911 h 338467"/>
                <a:gd name="connsiteX4" fmla="*/ 0 w 623980"/>
                <a:gd name="connsiteY4" fmla="*/ 0 h 338467"/>
                <a:gd name="connsiteX5" fmla="*/ 311991 w 623980"/>
                <a:gd name="connsiteY5" fmla="*/ 93884 h 338467"/>
                <a:gd name="connsiteX6" fmla="*/ 623980 w 623980"/>
                <a:gd name="connsiteY6" fmla="*/ 0 h 338467"/>
                <a:gd name="connsiteX0" fmla="*/ 623980 w 623980"/>
                <a:gd name="connsiteY0" fmla="*/ 0 h 341276"/>
                <a:gd name="connsiteX1" fmla="*/ 623980 w 623980"/>
                <a:gd name="connsiteY1" fmla="*/ 283911 h 341276"/>
                <a:gd name="connsiteX2" fmla="*/ 293839 w 623980"/>
                <a:gd name="connsiteY2" fmla="*/ 341276 h 341276"/>
                <a:gd name="connsiteX3" fmla="*/ 0 w 623980"/>
                <a:gd name="connsiteY3" fmla="*/ 283911 h 341276"/>
                <a:gd name="connsiteX4" fmla="*/ 0 w 623980"/>
                <a:gd name="connsiteY4" fmla="*/ 0 h 341276"/>
                <a:gd name="connsiteX5" fmla="*/ 311991 w 623980"/>
                <a:gd name="connsiteY5" fmla="*/ 93884 h 341276"/>
                <a:gd name="connsiteX6" fmla="*/ 623980 w 623980"/>
                <a:gd name="connsiteY6" fmla="*/ 0 h 341276"/>
                <a:gd name="connsiteX0" fmla="*/ 623980 w 623980"/>
                <a:gd name="connsiteY0" fmla="*/ 0 h 341276"/>
                <a:gd name="connsiteX1" fmla="*/ 623980 w 623980"/>
                <a:gd name="connsiteY1" fmla="*/ 283911 h 341276"/>
                <a:gd name="connsiteX2" fmla="*/ 334681 w 623980"/>
                <a:gd name="connsiteY2" fmla="*/ 341276 h 341276"/>
                <a:gd name="connsiteX3" fmla="*/ 0 w 623980"/>
                <a:gd name="connsiteY3" fmla="*/ 283911 h 341276"/>
                <a:gd name="connsiteX4" fmla="*/ 0 w 623980"/>
                <a:gd name="connsiteY4" fmla="*/ 0 h 341276"/>
                <a:gd name="connsiteX5" fmla="*/ 311991 w 623980"/>
                <a:gd name="connsiteY5" fmla="*/ 93884 h 341276"/>
                <a:gd name="connsiteX6" fmla="*/ 623980 w 623980"/>
                <a:gd name="connsiteY6" fmla="*/ 0 h 341276"/>
                <a:gd name="connsiteX0" fmla="*/ 623980 w 623980"/>
                <a:gd name="connsiteY0" fmla="*/ 0 h 341276"/>
                <a:gd name="connsiteX1" fmla="*/ 623980 w 623980"/>
                <a:gd name="connsiteY1" fmla="*/ 283911 h 341276"/>
                <a:gd name="connsiteX2" fmla="*/ 334681 w 623980"/>
                <a:gd name="connsiteY2" fmla="*/ 341276 h 341276"/>
                <a:gd name="connsiteX3" fmla="*/ 0 w 623980"/>
                <a:gd name="connsiteY3" fmla="*/ 283911 h 341276"/>
                <a:gd name="connsiteX4" fmla="*/ 0 w 623980"/>
                <a:gd name="connsiteY4" fmla="*/ 0 h 341276"/>
                <a:gd name="connsiteX5" fmla="*/ 339219 w 623980"/>
                <a:gd name="connsiteY5" fmla="*/ 93884 h 341276"/>
                <a:gd name="connsiteX6" fmla="*/ 623980 w 623980"/>
                <a:gd name="connsiteY6" fmla="*/ 0 h 341276"/>
                <a:gd name="connsiteX0" fmla="*/ 623980 w 623980"/>
                <a:gd name="connsiteY0" fmla="*/ 0 h 343383"/>
                <a:gd name="connsiteX1" fmla="*/ 623980 w 623980"/>
                <a:gd name="connsiteY1" fmla="*/ 283911 h 343383"/>
                <a:gd name="connsiteX2" fmla="*/ 321067 w 623980"/>
                <a:gd name="connsiteY2" fmla="*/ 343383 h 343383"/>
                <a:gd name="connsiteX3" fmla="*/ 0 w 623980"/>
                <a:gd name="connsiteY3" fmla="*/ 283911 h 343383"/>
                <a:gd name="connsiteX4" fmla="*/ 0 w 623980"/>
                <a:gd name="connsiteY4" fmla="*/ 0 h 343383"/>
                <a:gd name="connsiteX5" fmla="*/ 339219 w 623980"/>
                <a:gd name="connsiteY5" fmla="*/ 93884 h 343383"/>
                <a:gd name="connsiteX6" fmla="*/ 623980 w 623980"/>
                <a:gd name="connsiteY6" fmla="*/ 0 h 34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980" h="343383">
                  <a:moveTo>
                    <a:pt x="623980" y="0"/>
                  </a:moveTo>
                  <a:lnTo>
                    <a:pt x="623980" y="283911"/>
                  </a:lnTo>
                  <a:lnTo>
                    <a:pt x="321067" y="343383"/>
                  </a:lnTo>
                  <a:lnTo>
                    <a:pt x="0" y="283911"/>
                  </a:lnTo>
                  <a:lnTo>
                    <a:pt x="0" y="0"/>
                  </a:lnTo>
                  <a:lnTo>
                    <a:pt x="339219" y="93884"/>
                  </a:lnTo>
                  <a:lnTo>
                    <a:pt x="62398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" tIns="226013" rIns="7620" bIns="22601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43439" y="4874026"/>
              <a:ext cx="5046096" cy="647400"/>
            </a:xfrm>
            <a:custGeom>
              <a:avLst/>
              <a:gdLst>
                <a:gd name="connsiteX0" fmla="*/ 67599 w 405587"/>
                <a:gd name="connsiteY0" fmla="*/ 0 h 5046438"/>
                <a:gd name="connsiteX1" fmla="*/ 337988 w 405587"/>
                <a:gd name="connsiteY1" fmla="*/ 0 h 5046438"/>
                <a:gd name="connsiteX2" fmla="*/ 405587 w 405587"/>
                <a:gd name="connsiteY2" fmla="*/ 67599 h 5046438"/>
                <a:gd name="connsiteX3" fmla="*/ 405587 w 405587"/>
                <a:gd name="connsiteY3" fmla="*/ 5046438 h 5046438"/>
                <a:gd name="connsiteX4" fmla="*/ 405587 w 405587"/>
                <a:gd name="connsiteY4" fmla="*/ 5046438 h 5046438"/>
                <a:gd name="connsiteX5" fmla="*/ 0 w 405587"/>
                <a:gd name="connsiteY5" fmla="*/ 5046438 h 5046438"/>
                <a:gd name="connsiteX6" fmla="*/ 0 w 405587"/>
                <a:gd name="connsiteY6" fmla="*/ 5046438 h 5046438"/>
                <a:gd name="connsiteX7" fmla="*/ 0 w 405587"/>
                <a:gd name="connsiteY7" fmla="*/ 67599 h 5046438"/>
                <a:gd name="connsiteX8" fmla="*/ 67599 w 405587"/>
                <a:gd name="connsiteY8" fmla="*/ 0 h 504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87" h="5046438">
                  <a:moveTo>
                    <a:pt x="405587" y="841092"/>
                  </a:moveTo>
                  <a:lnTo>
                    <a:pt x="405587" y="4205346"/>
                  </a:lnTo>
                  <a:cubicBezTo>
                    <a:pt x="405587" y="4669866"/>
                    <a:pt x="403155" y="5046432"/>
                    <a:pt x="400154" y="5046432"/>
                  </a:cubicBezTo>
                  <a:lnTo>
                    <a:pt x="0" y="5046432"/>
                  </a:lnTo>
                  <a:lnTo>
                    <a:pt x="0" y="50464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00154" y="6"/>
                  </a:lnTo>
                  <a:cubicBezTo>
                    <a:pt x="403155" y="6"/>
                    <a:pt x="405587" y="376572"/>
                    <a:pt x="405587" y="84109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7" tIns="24880" rIns="24879" bIns="24879" spcCol="1270" anchor="ctr"/>
            <a:lstStyle/>
            <a:p>
              <a:pPr marL="57150" lvl="1" indent="-57150" defTabSz="355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регламент разработки прогноза потребности регионального рынка труда в рабочих и специалистах, необходимых отраслям экономики Волгоградской области, в том числе в которых реализуется инвестиционные проекты</a:t>
              </a:r>
            </a:p>
          </p:txBody>
        </p:sp>
      </p:grpSp>
      <p:pic>
        <p:nvPicPr>
          <p:cNvPr id="20493" name="Рисунок 3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53125" y="1971675"/>
            <a:ext cx="126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Диаграмма 78"/>
          <p:cNvGraphicFramePr>
            <a:graphicFrameLocks/>
          </p:cNvGraphicFramePr>
          <p:nvPr/>
        </p:nvGraphicFramePr>
        <p:xfrm>
          <a:off x="238125" y="4537075"/>
          <a:ext cx="2484438" cy="2373313"/>
        </p:xfrm>
        <a:graphic>
          <a:graphicData uri="http://schemas.openxmlformats.org/presentationml/2006/ole">
            <p:oleObj spid="_x0000_s22532" r:id="rId3" imgW="2487384" imgH="2377646" progId="Excel.Chart.8">
              <p:embed/>
            </p:oleObj>
          </a:graphicData>
        </a:graphic>
      </p:graphicFrame>
      <p:sp>
        <p:nvSpPr>
          <p:cNvPr id="82" name="Прямоугольник 25"/>
          <p:cNvSpPr/>
          <p:nvPr/>
        </p:nvSpPr>
        <p:spPr bwMode="auto">
          <a:xfrm>
            <a:off x="155575" y="3811588"/>
            <a:ext cx="12242800" cy="47148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25"/>
          <p:cNvSpPr/>
          <p:nvPr/>
        </p:nvSpPr>
        <p:spPr bwMode="auto">
          <a:xfrm>
            <a:off x="3651250" y="4337050"/>
            <a:ext cx="4038600" cy="20478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Прямоугольник 27"/>
          <p:cNvSpPr>
            <a:spLocks noChangeArrowheads="1"/>
          </p:cNvSpPr>
          <p:nvPr/>
        </p:nvSpPr>
        <p:spPr bwMode="auto">
          <a:xfrm>
            <a:off x="2994025" y="4294188"/>
            <a:ext cx="53546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контрольные цифры приема на 2018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200" y="5037138"/>
            <a:ext cx="91916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9 683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Прямоугольник 74"/>
          <p:cNvSpPr>
            <a:spLocks noChangeArrowheads="1"/>
          </p:cNvSpPr>
          <p:nvPr/>
        </p:nvSpPr>
        <p:spPr bwMode="auto">
          <a:xfrm>
            <a:off x="600075" y="5411788"/>
            <a:ext cx="1903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</a:rPr>
              <a:t>бюджетных 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места</a:t>
            </a:r>
            <a:endParaRPr lang="ru-RU" sz="1600"/>
          </a:p>
        </p:txBody>
      </p:sp>
      <p:grpSp>
        <p:nvGrpSpPr>
          <p:cNvPr id="22535" name="Группа 20"/>
          <p:cNvGrpSpPr>
            <a:grpSpLocks/>
          </p:cNvGrpSpPr>
          <p:nvPr/>
        </p:nvGrpSpPr>
        <p:grpSpPr bwMode="auto">
          <a:xfrm>
            <a:off x="3600450" y="4667250"/>
            <a:ext cx="4035425" cy="1990725"/>
            <a:chOff x="2800571" y="4263846"/>
            <a:chExt cx="3852869" cy="2313729"/>
          </a:xfrm>
        </p:grpSpPr>
        <p:sp>
          <p:nvSpPr>
            <p:cNvPr id="22576" name="Прямоугольник 29"/>
            <p:cNvSpPr>
              <a:spLocks noChangeArrowheads="1"/>
            </p:cNvSpPr>
            <p:nvPr/>
          </p:nvSpPr>
          <p:spPr bwMode="auto">
            <a:xfrm>
              <a:off x="4614258" y="6349820"/>
              <a:ext cx="1858253" cy="22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100">
                  <a:solidFill>
                    <a:srgbClr val="002060"/>
                  </a:solidFill>
                </a:rPr>
                <a:t>физическая культура</a:t>
              </a:r>
            </a:p>
          </p:txBody>
        </p:sp>
        <p:grpSp>
          <p:nvGrpSpPr>
            <p:cNvPr id="22577" name="Группа 19"/>
            <p:cNvGrpSpPr>
              <a:grpSpLocks/>
            </p:cNvGrpSpPr>
            <p:nvPr/>
          </p:nvGrpSpPr>
          <p:grpSpPr bwMode="auto">
            <a:xfrm>
              <a:off x="2800571" y="4263846"/>
              <a:ext cx="3852869" cy="2305479"/>
              <a:chOff x="2800571" y="4263846"/>
              <a:chExt cx="3852869" cy="2305479"/>
            </a:xfrm>
          </p:grpSpPr>
          <p:grpSp>
            <p:nvGrpSpPr>
              <p:cNvPr id="22578" name="Группа 94"/>
              <p:cNvGrpSpPr>
                <a:grpSpLocks/>
              </p:cNvGrpSpPr>
              <p:nvPr/>
            </p:nvGrpSpPr>
            <p:grpSpPr bwMode="auto">
              <a:xfrm>
                <a:off x="2800571" y="4263846"/>
                <a:ext cx="3852869" cy="2195518"/>
                <a:chOff x="670269" y="1836925"/>
                <a:chExt cx="5001530" cy="2929072"/>
              </a:xfrm>
            </p:grpSpPr>
            <p:sp>
              <p:nvSpPr>
                <p:cNvPr id="22581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3036165" y="3531407"/>
                  <a:ext cx="2635634" cy="303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altLang="ru-RU" sz="1100">
                      <a:solidFill>
                        <a:srgbClr val="002060"/>
                      </a:solidFill>
                    </a:rPr>
                    <a:t>история и археология</a:t>
                  </a:r>
                </a:p>
              </p:txBody>
            </p:sp>
            <p:sp>
              <p:nvSpPr>
                <p:cNvPr id="22582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3036165" y="3903111"/>
                  <a:ext cx="2286000" cy="303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altLang="ru-RU" sz="1100">
                      <a:solidFill>
                        <a:srgbClr val="002060"/>
                      </a:solidFill>
                    </a:rPr>
                    <a:t>юриспруденция</a:t>
                  </a:r>
                </a:p>
              </p:txBody>
            </p:sp>
            <p:sp>
              <p:nvSpPr>
                <p:cNvPr id="22583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3036165" y="4238782"/>
                  <a:ext cx="2412256" cy="303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altLang="ru-RU" sz="1100">
                      <a:solidFill>
                        <a:srgbClr val="002060"/>
                      </a:solidFill>
                    </a:rPr>
                    <a:t>экономика и управление</a:t>
                  </a:r>
                </a:p>
              </p:txBody>
            </p:sp>
            <p:cxnSp>
              <p:nvCxnSpPr>
                <p:cNvPr id="16" name="Прямая соединительная линия 15"/>
                <p:cNvCxnSpPr>
                  <a:endCxn id="11" idx="3"/>
                </p:cNvCxnSpPr>
                <p:nvPr/>
              </p:nvCxnSpPr>
              <p:spPr bwMode="auto">
                <a:xfrm>
                  <a:off x="3094299" y="1925541"/>
                  <a:ext cx="11805" cy="2845547"/>
                </a:xfrm>
                <a:prstGeom prst="line">
                  <a:avLst/>
                </a:prstGeom>
                <a:ln w="158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Прямоугольник 16"/>
                <p:cNvSpPr/>
                <p:nvPr/>
              </p:nvSpPr>
              <p:spPr bwMode="auto">
                <a:xfrm>
                  <a:off x="3094299" y="1883695"/>
                  <a:ext cx="2099384" cy="290462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+50%</a:t>
                  </a:r>
                </a:p>
              </p:txBody>
            </p:sp>
            <p:sp>
              <p:nvSpPr>
                <p:cNvPr id="22586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801156" y="1836925"/>
                  <a:ext cx="2342194" cy="451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ru-RU" altLang="ru-RU" sz="1000">
                      <a:solidFill>
                        <a:srgbClr val="002060"/>
                      </a:solidFill>
                    </a:rPr>
                    <a:t>электроника, радиотехника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ru-RU" altLang="ru-RU" sz="1000">
                      <a:solidFill>
                        <a:srgbClr val="002060"/>
                      </a:solidFill>
                    </a:rPr>
                    <a:t>и системы связи</a:t>
                  </a:r>
                </a:p>
              </p:txBody>
            </p:sp>
            <p:sp>
              <p:nvSpPr>
                <p:cNvPr id="22587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670269" y="2229517"/>
                  <a:ext cx="2486249" cy="451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ru-RU" altLang="ru-RU" sz="1000">
                      <a:solidFill>
                        <a:srgbClr val="002060"/>
                      </a:solidFill>
                    </a:rPr>
                    <a:t>техносферная безопасность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ru-RU" altLang="ru-RU" sz="1000">
                      <a:solidFill>
                        <a:srgbClr val="002060"/>
                      </a:solidFill>
                    </a:rPr>
                    <a:t> и природообустройство</a:t>
                  </a:r>
                </a:p>
              </p:txBody>
            </p:sp>
            <p:sp>
              <p:nvSpPr>
                <p:cNvPr id="22588" name="Прямоугольник 29"/>
                <p:cNvSpPr>
                  <a:spLocks noChangeArrowheads="1"/>
                </p:cNvSpPr>
                <p:nvPr/>
              </p:nvSpPr>
              <p:spPr bwMode="auto">
                <a:xfrm>
                  <a:off x="1078312" y="2636062"/>
                  <a:ext cx="2029901" cy="451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ru-RU" altLang="ru-RU" sz="1000">
                      <a:solidFill>
                        <a:srgbClr val="002060"/>
                      </a:solidFill>
                    </a:rPr>
                    <a:t>техника и технология строительства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 bwMode="auto">
                <a:xfrm>
                  <a:off x="3088397" y="2272619"/>
                  <a:ext cx="1668488" cy="295385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+25%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 bwMode="auto">
                <a:xfrm>
                  <a:off x="3106105" y="2661544"/>
                  <a:ext cx="1091995" cy="297846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+19%</a:t>
                  </a: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 bwMode="auto">
                <a:xfrm>
                  <a:off x="3106105" y="3050468"/>
                  <a:ext cx="877530" cy="260924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0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+16,5%</a:t>
                  </a: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 bwMode="auto">
                <a:xfrm>
                  <a:off x="998852" y="3510776"/>
                  <a:ext cx="2099383" cy="295385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- 58%</a:t>
                  </a: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 bwMode="auto">
                <a:xfrm>
                  <a:off x="1484838" y="3897240"/>
                  <a:ext cx="1611430" cy="295385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- 37%</a:t>
                  </a: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 bwMode="auto">
                <a:xfrm>
                  <a:off x="1848836" y="4246779"/>
                  <a:ext cx="1253333" cy="292923"/>
                </a:xfrm>
                <a:prstGeom prst="rect">
                  <a:avLst/>
                </a:prstGeom>
                <a:solidFill>
                  <a:srgbClr val="92D05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414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itchFamily="34" charset="0"/>
                    </a:rPr>
                    <a:t>- 21%</a:t>
                  </a:r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 bwMode="auto">
              <a:xfrm>
                <a:off x="3787282" y="6350631"/>
                <a:ext cx="889706" cy="219564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414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itchFamily="34" charset="0"/>
                  </a:rPr>
                  <a:t>- 20%</a:t>
                </a:r>
              </a:p>
            </p:txBody>
          </p:sp>
          <p:sp>
            <p:nvSpPr>
              <p:cNvPr id="22580" name="Прямоугольник 29"/>
              <p:cNvSpPr>
                <a:spLocks noChangeArrowheads="1"/>
              </p:cNvSpPr>
              <p:nvPr/>
            </p:nvSpPr>
            <p:spPr bwMode="auto">
              <a:xfrm>
                <a:off x="3246983" y="5172580"/>
                <a:ext cx="141248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ru-RU" altLang="ru-RU" sz="1000">
                    <a:solidFill>
                      <a:srgbClr val="002060"/>
                    </a:solidFill>
                  </a:rPr>
                  <a:t>машиностроение</a:t>
                </a:r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6471" y="3582993"/>
            <a:ext cx="12521714" cy="664810"/>
            <a:chOff x="-283511" y="-642005"/>
            <a:chExt cx="12521714" cy="1432956"/>
          </a:xfrm>
          <a:noFill/>
          <a:scene3d>
            <a:camera prst="orthographicFront"/>
            <a:lightRig rig="flat" dir="t"/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-283511" y="-642005"/>
              <a:ext cx="12181651" cy="1240443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29214" y="-46628"/>
              <a:ext cx="12108989" cy="8375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изменения в структуре контрольных цифр приема</a:t>
              </a:r>
            </a:p>
          </p:txBody>
        </p:sp>
      </p:grpSp>
      <p:grpSp>
        <p:nvGrpSpPr>
          <p:cNvPr id="22537" name="Группа 55"/>
          <p:cNvGrpSpPr>
            <a:grpSpLocks/>
          </p:cNvGrpSpPr>
          <p:nvPr/>
        </p:nvGrpSpPr>
        <p:grpSpPr bwMode="auto">
          <a:xfrm>
            <a:off x="9540875" y="5786438"/>
            <a:ext cx="2643188" cy="1071562"/>
            <a:chOff x="594487" y="3358355"/>
            <a:chExt cx="2643202" cy="107157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65925" y="3715545"/>
              <a:ext cx="642940" cy="357191"/>
            </a:xfrm>
            <a:prstGeom prst="rect">
              <a:avLst/>
            </a:prstGeom>
            <a:solidFill>
              <a:srgbClr val="7030A0">
                <a:alpha val="24000"/>
              </a:srgbClr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567" name="Прямоугольник 27"/>
            <p:cNvSpPr>
              <a:spLocks noChangeArrowheads="1"/>
            </p:cNvSpPr>
            <p:nvPr/>
          </p:nvSpPr>
          <p:spPr bwMode="auto">
            <a:xfrm>
              <a:off x="594487" y="4165238"/>
              <a:ext cx="928687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 2016г.</a:t>
              </a:r>
            </a:p>
          </p:txBody>
        </p:sp>
        <p:sp>
          <p:nvSpPr>
            <p:cNvPr id="22568" name="Прямоугольник 27"/>
            <p:cNvSpPr>
              <a:spLocks noChangeArrowheads="1"/>
            </p:cNvSpPr>
            <p:nvPr/>
          </p:nvSpPr>
          <p:spPr bwMode="auto">
            <a:xfrm>
              <a:off x="1380305" y="4165238"/>
              <a:ext cx="928687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 2017г.</a:t>
              </a:r>
            </a:p>
          </p:txBody>
        </p:sp>
        <p:sp>
          <p:nvSpPr>
            <p:cNvPr id="22569" name="Прямоугольник 27"/>
            <p:cNvSpPr>
              <a:spLocks noChangeArrowheads="1"/>
            </p:cNvSpPr>
            <p:nvPr/>
          </p:nvSpPr>
          <p:spPr bwMode="auto">
            <a:xfrm>
              <a:off x="2237561" y="4165238"/>
              <a:ext cx="928687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 2018г.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94487" y="4144174"/>
              <a:ext cx="264320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1451742" y="3644107"/>
              <a:ext cx="642941" cy="428629"/>
            </a:xfrm>
            <a:prstGeom prst="rect">
              <a:avLst/>
            </a:prstGeom>
            <a:solidFill>
              <a:srgbClr val="7030A0">
                <a:alpha val="24000"/>
              </a:srgbClr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237559" y="3358355"/>
              <a:ext cx="642940" cy="714381"/>
            </a:xfrm>
            <a:prstGeom prst="rect">
              <a:avLst/>
            </a:prstGeom>
            <a:solidFill>
              <a:srgbClr val="7030A0">
                <a:alpha val="24000"/>
              </a:srgbClr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27"/>
            <p:cNvSpPr>
              <a:spLocks noChangeArrowheads="1"/>
            </p:cNvSpPr>
            <p:nvPr/>
          </p:nvSpPr>
          <p:spPr bwMode="auto">
            <a:xfrm>
              <a:off x="594487" y="3734595"/>
              <a:ext cx="642941" cy="338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</a:p>
          </p:txBody>
        </p:sp>
        <p:sp>
          <p:nvSpPr>
            <p:cNvPr id="55" name="Прямоугольник 27"/>
            <p:cNvSpPr>
              <a:spLocks noChangeArrowheads="1"/>
            </p:cNvSpPr>
            <p:nvPr/>
          </p:nvSpPr>
          <p:spPr bwMode="auto">
            <a:xfrm>
              <a:off x="1451742" y="3715545"/>
              <a:ext cx="642941" cy="338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</a:p>
          </p:txBody>
        </p:sp>
        <p:sp>
          <p:nvSpPr>
            <p:cNvPr id="56" name="Прямоугольник 27"/>
            <p:cNvSpPr>
              <a:spLocks noChangeArrowheads="1"/>
            </p:cNvSpPr>
            <p:nvPr/>
          </p:nvSpPr>
          <p:spPr bwMode="auto">
            <a:xfrm>
              <a:off x="2166120" y="3591719"/>
              <a:ext cx="641353" cy="338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18</a:t>
              </a:r>
            </a:p>
          </p:txBody>
        </p:sp>
      </p:grpSp>
      <p:sp>
        <p:nvSpPr>
          <p:cNvPr id="58" name="Прямоугольник 25"/>
          <p:cNvSpPr/>
          <p:nvPr/>
        </p:nvSpPr>
        <p:spPr bwMode="auto">
          <a:xfrm>
            <a:off x="7931150" y="4356100"/>
            <a:ext cx="4246563" cy="1968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Прямоугольник 29"/>
          <p:cNvSpPr>
            <a:spLocks noChangeArrowheads="1"/>
          </p:cNvSpPr>
          <p:nvPr/>
        </p:nvSpPr>
        <p:spPr bwMode="auto">
          <a:xfrm>
            <a:off x="7969250" y="4338638"/>
            <a:ext cx="4208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ТОП</a:t>
            </a:r>
            <a:r>
              <a:rPr lang="ru-RU" sz="1600">
                <a:solidFill>
                  <a:srgbClr val="002060"/>
                </a:solidFill>
              </a:rPr>
              <a:t>-50</a:t>
            </a:r>
            <a:endParaRPr lang="ru-RU" altLang="ru-RU" sz="1600">
              <a:solidFill>
                <a:srgbClr val="002060"/>
              </a:solidFill>
            </a:endParaRPr>
          </a:p>
        </p:txBody>
      </p:sp>
      <p:grpSp>
        <p:nvGrpSpPr>
          <p:cNvPr id="22540" name="Группа 9"/>
          <p:cNvGrpSpPr>
            <a:grpSpLocks/>
          </p:cNvGrpSpPr>
          <p:nvPr/>
        </p:nvGrpSpPr>
        <p:grpSpPr bwMode="auto">
          <a:xfrm>
            <a:off x="9537700" y="4768850"/>
            <a:ext cx="2649538" cy="982663"/>
            <a:chOff x="8704407" y="4750674"/>
            <a:chExt cx="2650154" cy="981334"/>
          </a:xfrm>
        </p:grpSpPr>
        <p:sp>
          <p:nvSpPr>
            <p:cNvPr id="22555" name="Прямоугольник 27"/>
            <p:cNvSpPr>
              <a:spLocks noChangeArrowheads="1"/>
            </p:cNvSpPr>
            <p:nvPr/>
          </p:nvSpPr>
          <p:spPr bwMode="auto">
            <a:xfrm>
              <a:off x="8704407" y="5467322"/>
              <a:ext cx="928687" cy="26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 2016г.</a:t>
              </a:r>
            </a:p>
          </p:txBody>
        </p:sp>
        <p:sp>
          <p:nvSpPr>
            <p:cNvPr id="22556" name="Прямоугольник 27"/>
            <p:cNvSpPr>
              <a:spLocks noChangeArrowheads="1"/>
            </p:cNvSpPr>
            <p:nvPr/>
          </p:nvSpPr>
          <p:spPr bwMode="auto">
            <a:xfrm>
              <a:off x="9497186" y="5457797"/>
              <a:ext cx="928687" cy="26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 2017г.</a:t>
              </a:r>
            </a:p>
          </p:txBody>
        </p:sp>
        <p:sp>
          <p:nvSpPr>
            <p:cNvPr id="22557" name="Прямоугольник 27"/>
            <p:cNvSpPr>
              <a:spLocks noChangeArrowheads="1"/>
            </p:cNvSpPr>
            <p:nvPr/>
          </p:nvSpPr>
          <p:spPr bwMode="auto">
            <a:xfrm>
              <a:off x="10320211" y="5451002"/>
              <a:ext cx="928687" cy="26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 2018г.</a:t>
              </a:r>
            </a:p>
          </p:txBody>
        </p:sp>
        <p:grpSp>
          <p:nvGrpSpPr>
            <p:cNvPr id="22558" name="Группа 8"/>
            <p:cNvGrpSpPr>
              <a:grpSpLocks/>
            </p:cNvGrpSpPr>
            <p:nvPr/>
          </p:nvGrpSpPr>
          <p:grpSpPr bwMode="auto">
            <a:xfrm>
              <a:off x="8711373" y="4750674"/>
              <a:ext cx="2643188" cy="726589"/>
              <a:chOff x="8680929" y="4827657"/>
              <a:chExt cx="2643188" cy="726589"/>
            </a:xfrm>
          </p:grpSpPr>
          <p:sp>
            <p:nvSpPr>
              <p:cNvPr id="60" name="Прямоугольник 59"/>
              <p:cNvSpPr/>
              <p:nvPr/>
            </p:nvSpPr>
            <p:spPr bwMode="auto">
              <a:xfrm>
                <a:off x="8751769" y="5125703"/>
                <a:ext cx="643086" cy="356705"/>
              </a:xfrm>
              <a:prstGeom prst="rect">
                <a:avLst/>
              </a:prstGeom>
              <a:solidFill>
                <a:srgbClr val="92D050">
                  <a:alpha val="44000"/>
                </a:srgbClr>
              </a:solidFill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 bwMode="auto">
              <a:xfrm>
                <a:off x="8680315" y="5553749"/>
                <a:ext cx="2643802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Прямоугольник 64"/>
              <p:cNvSpPr/>
              <p:nvPr/>
            </p:nvSpPr>
            <p:spPr bwMode="auto">
              <a:xfrm>
                <a:off x="9537764" y="5054363"/>
                <a:ext cx="643087" cy="428045"/>
              </a:xfrm>
              <a:prstGeom prst="rect">
                <a:avLst/>
              </a:prstGeom>
              <a:solidFill>
                <a:srgbClr val="92D050">
                  <a:alpha val="56000"/>
                </a:srgbClr>
              </a:solidFill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 bwMode="auto">
              <a:xfrm>
                <a:off x="10323760" y="4827657"/>
                <a:ext cx="643086" cy="654751"/>
              </a:xfrm>
              <a:prstGeom prst="rect">
                <a:avLst/>
              </a:prstGeom>
              <a:solidFill>
                <a:srgbClr val="92D050">
                  <a:alpha val="53000"/>
                </a:srgbClr>
              </a:solidFill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рямоугольник 27"/>
              <p:cNvSpPr>
                <a:spLocks noChangeArrowheads="1"/>
              </p:cNvSpPr>
              <p:nvPr/>
            </p:nvSpPr>
            <p:spPr bwMode="auto">
              <a:xfrm>
                <a:off x="8680315" y="5197045"/>
                <a:ext cx="785996" cy="288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altLang="ru-RU" sz="1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32%</a:t>
                </a:r>
              </a:p>
            </p:txBody>
          </p:sp>
          <p:sp>
            <p:nvSpPr>
              <p:cNvPr id="68" name="Прямоугольник 27"/>
              <p:cNvSpPr>
                <a:spLocks noChangeArrowheads="1"/>
              </p:cNvSpPr>
              <p:nvPr/>
            </p:nvSpPr>
            <p:spPr bwMode="auto">
              <a:xfrm>
                <a:off x="9466310" y="5125703"/>
                <a:ext cx="785995" cy="288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altLang="ru-RU" sz="1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34%</a:t>
                </a:r>
              </a:p>
            </p:txBody>
          </p:sp>
          <p:sp>
            <p:nvSpPr>
              <p:cNvPr id="69" name="Прямоугольник 27"/>
              <p:cNvSpPr>
                <a:spLocks noChangeArrowheads="1"/>
              </p:cNvSpPr>
              <p:nvPr/>
            </p:nvSpPr>
            <p:spPr bwMode="auto">
              <a:xfrm>
                <a:off x="10252305" y="4983022"/>
                <a:ext cx="785996" cy="288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altLang="ru-RU" sz="1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42%</a:t>
                </a:r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0" y="0"/>
            <a:ext cx="12190413" cy="101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2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15716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Заголовок 1"/>
          <p:cNvSpPr txBox="1">
            <a:spLocks/>
          </p:cNvSpPr>
          <p:nvPr/>
        </p:nvSpPr>
        <p:spPr>
          <a:xfrm>
            <a:off x="908050" y="1809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22544" name="object 4"/>
          <p:cNvSpPr>
            <a:spLocks noChangeArrowheads="1"/>
          </p:cNvSpPr>
          <p:nvPr/>
        </p:nvSpPr>
        <p:spPr bwMode="auto">
          <a:xfrm>
            <a:off x="5926138" y="0"/>
            <a:ext cx="6264275" cy="901700"/>
          </a:xfrm>
          <a:prstGeom prst="rect">
            <a:avLst/>
          </a:prstGeom>
          <a:blipFill dpi="0" rotWithShape="1">
            <a:blip r:embed="rId5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876925" y="142875"/>
            <a:ext cx="6313488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 Формирования </a:t>
            </a:r>
          </a:p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контрольных цифр приема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21839" y="1331914"/>
          <a:ext cx="9742822" cy="228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904413" y="1296988"/>
            <a:ext cx="20716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отраслевых комитетов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904413" y="1900238"/>
            <a:ext cx="19319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ВТТП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904413" y="2244725"/>
            <a:ext cx="2319337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советов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директоров предприятий,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389688" y="836613"/>
            <a:ext cx="33289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публичный конкурс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9718675" y="1338263"/>
            <a:ext cx="393700" cy="1652587"/>
          </a:xfrm>
          <a:prstGeom prst="leftBrace">
            <a:avLst>
              <a:gd name="adj1" fmla="val 70893"/>
              <a:gd name="adj2" fmla="val 56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52" name="Прямоугольник 29"/>
          <p:cNvSpPr>
            <a:spLocks noChangeArrowheads="1"/>
          </p:cNvSpPr>
          <p:nvPr/>
        </p:nvSpPr>
        <p:spPr bwMode="auto">
          <a:xfrm>
            <a:off x="7848600" y="4883150"/>
            <a:ext cx="1847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учреждения</a:t>
            </a:r>
          </a:p>
        </p:txBody>
      </p:sp>
      <p:pic>
        <p:nvPicPr>
          <p:cNvPr id="81" name="Picture 3" descr="C:\Users\user\Pictures\примеры пиктограмм для презентаций\график син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5638" y="5164138"/>
            <a:ext cx="919162" cy="844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54" name="Прямоугольник 29"/>
          <p:cNvSpPr>
            <a:spLocks noChangeArrowheads="1"/>
          </p:cNvSpPr>
          <p:nvPr/>
        </p:nvSpPr>
        <p:spPr bwMode="auto">
          <a:xfrm>
            <a:off x="6672263" y="6140450"/>
            <a:ext cx="42084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4"/>
          <p:cNvSpPr>
            <a:spLocks noChangeArrowheads="1"/>
          </p:cNvSpPr>
          <p:nvPr/>
        </p:nvSpPr>
        <p:spPr bwMode="auto">
          <a:xfrm>
            <a:off x="5926138" y="0"/>
            <a:ext cx="6264275" cy="9017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/>
          </a:p>
        </p:txBody>
      </p:sp>
      <p:pic>
        <p:nvPicPr>
          <p:cNvPr id="2355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5827713" y="182563"/>
            <a:ext cx="6494462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сети организаций профессионального образования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23557" name="Прямоугольник 160"/>
          <p:cNvSpPr>
            <a:spLocks noChangeArrowheads="1"/>
          </p:cNvSpPr>
          <p:nvPr/>
        </p:nvSpPr>
        <p:spPr bwMode="auto">
          <a:xfrm>
            <a:off x="6343650" y="1671638"/>
            <a:ext cx="52832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431800" y="1539875"/>
            <a:ext cx="67437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3559" name="Группа 3"/>
          <p:cNvGrpSpPr>
            <a:grpSpLocks/>
          </p:cNvGrpSpPr>
          <p:nvPr/>
        </p:nvGrpSpPr>
        <p:grpSpPr bwMode="auto">
          <a:xfrm>
            <a:off x="153988" y="1031875"/>
            <a:ext cx="5884862" cy="5457825"/>
            <a:chOff x="154546" y="1031606"/>
            <a:chExt cx="5884862" cy="5458528"/>
          </a:xfrm>
        </p:grpSpPr>
        <p:sp>
          <p:nvSpPr>
            <p:cNvPr id="23579" name="Прямоугольник 46"/>
            <p:cNvSpPr>
              <a:spLocks noChangeArrowheads="1"/>
            </p:cNvSpPr>
            <p:nvPr/>
          </p:nvSpPr>
          <p:spPr bwMode="auto">
            <a:xfrm>
              <a:off x="422659" y="1031606"/>
              <a:ext cx="4862513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ru-RU" sz="1600">
                <a:solidFill>
                  <a:srgbClr val="17375E"/>
                </a:solidFill>
              </a:endParaRPr>
            </a:p>
          </p:txBody>
        </p:sp>
        <p:pic>
          <p:nvPicPr>
            <p:cNvPr id="23580" name="Рисунок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546" y="1086284"/>
              <a:ext cx="5884862" cy="540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988262" y="4234966"/>
              <a:ext cx="537707" cy="52753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29433" y="5054849"/>
              <a:ext cx="1625600" cy="462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Волгоград,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Волжский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07046" y="5194567"/>
              <a:ext cx="2209800" cy="3461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Котельниково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816783" y="1904843"/>
              <a:ext cx="2209800" cy="3461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Камышин</a:t>
              </a:r>
            </a:p>
          </p:txBody>
        </p: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880327" y="2564049"/>
              <a:ext cx="356304" cy="349563"/>
            </a:xfrm>
            <a:prstGeom prst="rect">
              <a:avLst/>
            </a:prstGeom>
          </p:spPr>
        </p:pic>
        <p:sp>
          <p:nvSpPr>
            <p:cNvPr id="149" name="TextBox 148"/>
            <p:cNvSpPr txBox="1"/>
            <p:nvPr/>
          </p:nvSpPr>
          <p:spPr>
            <a:xfrm>
              <a:off x="1086408" y="1920721"/>
              <a:ext cx="2209800" cy="3461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Михайловка</a:t>
              </a:r>
            </a:p>
          </p:txBody>
        </p:sp>
        <p:pic>
          <p:nvPicPr>
            <p:cNvPr id="10255" name="Рисунок 1025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33913" y="1252631"/>
              <a:ext cx="831474" cy="815743"/>
            </a:xfrm>
            <a:prstGeom prst="rect">
              <a:avLst/>
            </a:prstGeom>
          </p:spPr>
        </p:pic>
        <p:pic>
          <p:nvPicPr>
            <p:cNvPr id="238" name="Рисунок 237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191540" y="1149347"/>
              <a:ext cx="831474" cy="815743"/>
            </a:xfrm>
            <a:prstGeom prst="rect">
              <a:avLst/>
            </a:prstGeom>
          </p:spPr>
        </p:pic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403340" y="3282814"/>
              <a:ext cx="831474" cy="815743"/>
            </a:xfrm>
            <a:prstGeom prst="rect">
              <a:avLst/>
            </a:prstGeom>
          </p:spPr>
        </p:pic>
        <p:pic>
          <p:nvPicPr>
            <p:cNvPr id="240" name="Рисунок 23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076122" y="3091362"/>
              <a:ext cx="831474" cy="815743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3661432" y="2636280"/>
              <a:ext cx="366334" cy="359402"/>
            </a:xfrm>
            <a:prstGeom prst="rect">
              <a:avLst/>
            </a:prstGeom>
          </p:spPr>
        </p:pic>
        <p:pic>
          <p:nvPicPr>
            <p:cNvPr id="257" name="Рисунок 256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454629" y="3024050"/>
              <a:ext cx="341334" cy="319739"/>
            </a:xfrm>
            <a:prstGeom prst="rect">
              <a:avLst/>
            </a:prstGeom>
          </p:spPr>
        </p:pic>
        <p:pic>
          <p:nvPicPr>
            <p:cNvPr id="258" name="Рисунок 25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943093" y="5743803"/>
              <a:ext cx="505006" cy="473057"/>
            </a:xfrm>
            <a:prstGeom prst="rect">
              <a:avLst/>
            </a:prstGeom>
          </p:spPr>
        </p:pic>
        <p:pic>
          <p:nvPicPr>
            <p:cNvPr id="259" name="Рисунок 258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390497" y="1391581"/>
              <a:ext cx="355845" cy="333332"/>
            </a:xfrm>
            <a:prstGeom prst="rect">
              <a:avLst/>
            </a:prstGeom>
          </p:spPr>
        </p:pic>
        <p:pic>
          <p:nvPicPr>
            <p:cNvPr id="260" name="Рисунок 259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4494635" y="2727102"/>
              <a:ext cx="278649" cy="261020"/>
            </a:xfrm>
            <a:prstGeom prst="rect">
              <a:avLst/>
            </a:prstGeom>
          </p:spPr>
        </p:pic>
        <p:pic>
          <p:nvPicPr>
            <p:cNvPr id="261" name="Рисунок 260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766259" y="2237982"/>
              <a:ext cx="342079" cy="320437"/>
            </a:xfrm>
            <a:prstGeom prst="rect">
              <a:avLst/>
            </a:prstGeom>
          </p:spPr>
        </p:pic>
        <p:pic>
          <p:nvPicPr>
            <p:cNvPr id="262" name="Рисунок 261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83035" y="2334453"/>
              <a:ext cx="346299" cy="324390"/>
            </a:xfrm>
            <a:prstGeom prst="rect">
              <a:avLst/>
            </a:prstGeom>
          </p:spPr>
        </p:pic>
        <p:pic>
          <p:nvPicPr>
            <p:cNvPr id="263" name="Рисунок 262" descr="книга 1 красн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43660" y="2373796"/>
              <a:ext cx="289895" cy="289895"/>
            </a:xfrm>
            <a:prstGeom prst="rect">
              <a:avLst/>
            </a:prstGeom>
          </p:spPr>
        </p:pic>
        <p:pic>
          <p:nvPicPr>
            <p:cNvPr id="264" name="Рисунок 263" descr="книга 1 красн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35796" y="2059354"/>
              <a:ext cx="369741" cy="369741"/>
            </a:xfrm>
            <a:prstGeom prst="rect">
              <a:avLst/>
            </a:prstGeom>
          </p:spPr>
        </p:pic>
        <p:pic>
          <p:nvPicPr>
            <p:cNvPr id="265" name="Рисунок 264" descr="книга 1 красн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29514" y="2340021"/>
              <a:ext cx="400642" cy="400642"/>
            </a:xfrm>
            <a:prstGeom prst="rect">
              <a:avLst/>
            </a:prstGeom>
          </p:spPr>
        </p:pic>
        <p:pic>
          <p:nvPicPr>
            <p:cNvPr id="266" name="Рисунок 265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434035" y="5384448"/>
              <a:ext cx="288964" cy="346324"/>
            </a:xfrm>
            <a:prstGeom prst="rect">
              <a:avLst/>
            </a:prstGeom>
          </p:spPr>
        </p:pic>
        <p:pic>
          <p:nvPicPr>
            <p:cNvPr id="306" name="Рисунок 30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3499259" y="1391852"/>
              <a:ext cx="366334" cy="359402"/>
            </a:xfrm>
            <a:prstGeom prst="rect">
              <a:avLst/>
            </a:prstGeom>
          </p:spPr>
        </p:pic>
        <p:pic>
          <p:nvPicPr>
            <p:cNvPr id="307" name="Рисунок 306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367262" y="4623076"/>
              <a:ext cx="824680" cy="452273"/>
            </a:xfrm>
            <a:prstGeom prst="rect">
              <a:avLst/>
            </a:prstGeom>
          </p:spPr>
        </p:pic>
        <p:pic>
          <p:nvPicPr>
            <p:cNvPr id="308" name="Рисунок 307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165480" y="1856783"/>
              <a:ext cx="841491" cy="461493"/>
            </a:xfrm>
            <a:prstGeom prst="rect">
              <a:avLst/>
            </a:prstGeom>
          </p:spPr>
        </p:pic>
        <p:grpSp>
          <p:nvGrpSpPr>
            <p:cNvPr id="23605" name="Группа 10259"/>
            <p:cNvGrpSpPr>
              <a:grpSpLocks/>
            </p:cNvGrpSpPr>
            <p:nvPr/>
          </p:nvGrpSpPr>
          <p:grpSpPr bwMode="auto">
            <a:xfrm>
              <a:off x="3148571" y="4410509"/>
              <a:ext cx="2228850" cy="1722438"/>
              <a:chOff x="3719757" y="4711979"/>
              <a:chExt cx="2229306" cy="1722017"/>
            </a:xfrm>
          </p:grpSpPr>
          <p:grpSp>
            <p:nvGrpSpPr>
              <p:cNvPr id="23606" name="Группа 10258"/>
              <p:cNvGrpSpPr>
                <a:grpSpLocks/>
              </p:cNvGrpSpPr>
              <p:nvPr/>
            </p:nvGrpSpPr>
            <p:grpSpPr bwMode="auto">
              <a:xfrm>
                <a:off x="3719757" y="4711979"/>
                <a:ext cx="2109202" cy="1722017"/>
                <a:chOff x="3719757" y="4711979"/>
                <a:chExt cx="2109202" cy="1722017"/>
              </a:xfrm>
            </p:grpSpPr>
            <p:sp>
              <p:nvSpPr>
                <p:cNvPr id="245" name="Овал 244"/>
                <p:cNvSpPr/>
                <p:nvPr/>
              </p:nvSpPr>
              <p:spPr>
                <a:xfrm>
                  <a:off x="3719757" y="4819649"/>
                  <a:ext cx="157194" cy="1523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Овал 245"/>
                <p:cNvSpPr/>
                <p:nvPr/>
              </p:nvSpPr>
              <p:spPr>
                <a:xfrm>
                  <a:off x="4564480" y="5237113"/>
                  <a:ext cx="1263908" cy="119683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7" name="Прямая со стрелкой 246"/>
                <p:cNvCxnSpPr>
                  <a:stCxn id="245" idx="5"/>
                  <a:endCxn id="246" idx="1"/>
                </p:cNvCxnSpPr>
                <p:nvPr/>
              </p:nvCxnSpPr>
              <p:spPr>
                <a:xfrm>
                  <a:off x="3853134" y="4949809"/>
                  <a:ext cx="895533" cy="4634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48" name="Рисунок 247" descr="книга 1 красн.png"/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97015" y="5502181"/>
                  <a:ext cx="282579" cy="282579"/>
                </a:xfrm>
                <a:prstGeom prst="rect">
                  <a:avLst/>
                </a:prstGeom>
              </p:spPr>
            </p:pic>
            <p:sp>
              <p:nvSpPr>
                <p:cNvPr id="249" name="TextBox 248"/>
                <p:cNvSpPr txBox="1"/>
                <p:nvPr/>
              </p:nvSpPr>
              <p:spPr>
                <a:xfrm>
                  <a:off x="4605763" y="4711711"/>
                  <a:ext cx="1197220" cy="5238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Волгоград, Волжский</a:t>
                  </a: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4888396" y="5560926"/>
                  <a:ext cx="527158" cy="4619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pic>
              <p:nvPicPr>
                <p:cNvPr id="23614" name="Рисунок 251"/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27979" y="6016886"/>
                  <a:ext cx="372117" cy="372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3" name="Рисунок 252"/>
                <p:cNvPicPr>
                  <a:picLocks noChangeAspect="1"/>
                </p:cNvPicPr>
                <p:nvPr/>
              </p:nvPicPr>
              <p:blipFill>
                <a:blip r:embed="rId1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tretch>
                  <a:fillRect/>
                </a:stretch>
              </p:blipFill>
              <p:spPr>
                <a:xfrm>
                  <a:off x="5060600" y="5246331"/>
                  <a:ext cx="321831" cy="321831"/>
                </a:xfrm>
                <a:prstGeom prst="rect">
                  <a:avLst/>
                </a:prstGeom>
              </p:spPr>
            </p:pic>
            <p:pic>
              <p:nvPicPr>
                <p:cNvPr id="254" name="Рисунок 253"/>
                <p:cNvPicPr>
                  <a:picLocks noChangeAspect="1"/>
                </p:cNvPicPr>
                <p:nvPr/>
              </p:nvPicPr>
              <p:blipFill>
                <a:blip r:embed="rId1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tretch>
                  <a:fillRect/>
                </a:stretch>
              </p:blipFill>
              <p:spPr>
                <a:xfrm>
                  <a:off x="4682439" y="5784988"/>
                  <a:ext cx="324754" cy="292278"/>
                </a:xfrm>
                <a:prstGeom prst="rect">
                  <a:avLst/>
                </a:prstGeom>
              </p:spPr>
            </p:pic>
            <p:pic>
              <p:nvPicPr>
                <p:cNvPr id="255" name="Рисунок 254"/>
                <p:cNvPicPr>
                  <a:picLocks noChangeAspect="1"/>
                </p:cNvPicPr>
                <p:nvPr/>
              </p:nvPicPr>
              <p:blipFill>
                <a:blip r:embed="rId19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tretch>
                  <a:fillRect/>
                </a:stretch>
              </p:blipFill>
              <p:spPr>
                <a:xfrm>
                  <a:off x="5332680" y="5376389"/>
                  <a:ext cx="390156" cy="390156"/>
                </a:xfrm>
                <a:prstGeom prst="rect">
                  <a:avLst/>
                </a:prstGeom>
              </p:spPr>
            </p:pic>
          </p:grpSp>
          <p:pic>
            <p:nvPicPr>
              <p:cNvPr id="309" name="Рисунок 30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5199003" y="5832944"/>
                <a:ext cx="750060" cy="411350"/>
              </a:xfrm>
              <a:prstGeom prst="rect">
                <a:avLst/>
              </a:prstGeom>
            </p:spPr>
          </p:pic>
        </p:grpSp>
      </p:grpSp>
      <p:sp>
        <p:nvSpPr>
          <p:cNvPr id="311" name="TextBox 15"/>
          <p:cNvSpPr txBox="1">
            <a:spLocks noChangeArrowheads="1"/>
          </p:cNvSpPr>
          <p:nvPr/>
        </p:nvSpPr>
        <p:spPr bwMode="auto">
          <a:xfrm>
            <a:off x="5529263" y="884238"/>
            <a:ext cx="6910387" cy="757237"/>
          </a:xfrm>
          <a:prstGeom prst="rect">
            <a:avLst/>
          </a:prstGeom>
          <a:solidFill>
            <a:schemeClr val="bg1">
              <a:alpha val="36862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многопрофильные профессиональные образовательные организации, в том числе 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ru-RU" altLang="ru-RU" sz="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опорные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26138" y="1924492"/>
            <a:ext cx="7238978" cy="1517982"/>
            <a:chOff x="5991094" y="1134449"/>
            <a:chExt cx="7238978" cy="1517982"/>
          </a:xfrm>
          <a:noFill/>
        </p:grpSpPr>
        <p:grpSp>
          <p:nvGrpSpPr>
            <p:cNvPr id="5" name="Группа 4"/>
            <p:cNvGrpSpPr/>
            <p:nvPr/>
          </p:nvGrpSpPr>
          <p:grpSpPr>
            <a:xfrm>
              <a:off x="5991094" y="1159189"/>
              <a:ext cx="7238978" cy="1493242"/>
              <a:chOff x="6046558" y="1159189"/>
              <a:chExt cx="7238978" cy="1493242"/>
            </a:xfrm>
            <a:grpFill/>
          </p:grpSpPr>
          <p:grpSp>
            <p:nvGrpSpPr>
              <p:cNvPr id="3" name="Группа 2"/>
              <p:cNvGrpSpPr/>
              <p:nvPr/>
            </p:nvGrpSpPr>
            <p:grpSpPr>
              <a:xfrm>
                <a:off x="6046558" y="1159189"/>
                <a:ext cx="7238978" cy="1493242"/>
                <a:chOff x="6073262" y="1082015"/>
                <a:chExt cx="7238978" cy="1493242"/>
              </a:xfrm>
              <a:grpFill/>
            </p:grpSpPr>
            <p:sp>
              <p:nvSpPr>
                <p:cNvPr id="268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073264" y="1158326"/>
                  <a:ext cx="2352067" cy="23813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0" hangingPunct="0">
                    <a:lnSpc>
                      <a:spcPct val="80000"/>
                    </a:lnSpc>
                    <a:defRPr/>
                  </a:pPr>
                  <a:r>
                    <a: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ПРОМЫШЛЕННЫЙ СЕКТОР </a:t>
                  </a:r>
                </a:p>
              </p:txBody>
            </p:sp>
            <p:grpSp>
              <p:nvGrpSpPr>
                <p:cNvPr id="10268" name="Группа 10267"/>
                <p:cNvGrpSpPr>
                  <a:grpSpLocks/>
                </p:cNvGrpSpPr>
                <p:nvPr/>
              </p:nvGrpSpPr>
              <p:grpSpPr bwMode="auto">
                <a:xfrm>
                  <a:off x="6073262" y="1430183"/>
                  <a:ext cx="4902199" cy="313932"/>
                  <a:chOff x="6260745" y="2965183"/>
                  <a:chExt cx="4902358" cy="312987"/>
                </a:xfrm>
                <a:grpFill/>
              </p:grpSpPr>
              <p:sp>
                <p:nvSpPr>
                  <p:cNvPr id="285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0745" y="2994040"/>
                    <a:ext cx="4902358" cy="23934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СЕЛЬСКОЕ</a:t>
                    </a:r>
                    <a:r>
                      <a:rPr lang="ru-RU" alt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ХОЗЯЙСТВО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8789" y="2965183"/>
                    <a:ext cx="714398" cy="3129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7" name="Группа 10266"/>
                <p:cNvGrpSpPr>
                  <a:grpSpLocks/>
                </p:cNvGrpSpPr>
                <p:nvPr/>
              </p:nvGrpSpPr>
              <p:grpSpPr bwMode="auto">
                <a:xfrm>
                  <a:off x="9516527" y="1350089"/>
                  <a:ext cx="3795713" cy="387799"/>
                  <a:chOff x="9704349" y="2881514"/>
                  <a:chExt cx="3796149" cy="388403"/>
                </a:xfrm>
                <a:grpFill/>
              </p:grpSpPr>
              <p:sp>
                <p:nvSpPr>
                  <p:cNvPr id="28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4349" y="2881514"/>
                    <a:ext cx="3796149" cy="38840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СТРОИТЕЛЬСТВО, </a:t>
                    </a:r>
                    <a:endParaRPr lang="ru-RU" altLang="ru-RU" sz="12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ЖКХ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8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56025" y="2888456"/>
                    <a:ext cx="689054" cy="31442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0266" name="Группа 10265"/>
                <p:cNvGrpSpPr>
                  <a:grpSpLocks/>
                </p:cNvGrpSpPr>
                <p:nvPr/>
              </p:nvGrpSpPr>
              <p:grpSpPr bwMode="auto">
                <a:xfrm>
                  <a:off x="9503095" y="1082015"/>
                  <a:ext cx="2407845" cy="313932"/>
                  <a:chOff x="9690657" y="2616015"/>
                  <a:chExt cx="2407894" cy="313748"/>
                </a:xfrm>
                <a:grpFill/>
              </p:grpSpPr>
              <p:sp>
                <p:nvSpPr>
                  <p:cNvPr id="289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90657" y="2644690"/>
                    <a:ext cx="1154505" cy="23992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ТРАНСПОРТ </a:t>
                    </a:r>
                  </a:p>
                </p:txBody>
              </p:sp>
              <p:sp>
                <p:nvSpPr>
                  <p:cNvPr id="290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55600" y="2616015"/>
                    <a:ext cx="642951" cy="31374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5" name="Группа 10264"/>
                <p:cNvGrpSpPr>
                  <a:grpSpLocks/>
                </p:cNvGrpSpPr>
                <p:nvPr/>
              </p:nvGrpSpPr>
              <p:grpSpPr bwMode="auto">
                <a:xfrm>
                  <a:off x="9512117" y="2261325"/>
                  <a:ext cx="2913062" cy="313932"/>
                  <a:chOff x="9699988" y="3795336"/>
                  <a:chExt cx="2913330" cy="313336"/>
                </a:xfrm>
                <a:grpFill/>
              </p:grpSpPr>
              <p:sp>
                <p:nvSpPr>
                  <p:cNvPr id="291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99988" y="3839973"/>
                    <a:ext cx="2913330" cy="23961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УСЛУГИ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2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72800" y="3795336"/>
                    <a:ext cx="642997" cy="31333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4" name="Группа 10263"/>
                <p:cNvGrpSpPr>
                  <a:grpSpLocks/>
                </p:cNvGrpSpPr>
                <p:nvPr/>
              </p:nvGrpSpPr>
              <p:grpSpPr bwMode="auto">
                <a:xfrm>
                  <a:off x="9476644" y="1973645"/>
                  <a:ext cx="3268662" cy="313932"/>
                  <a:chOff x="9664292" y="3512101"/>
                  <a:chExt cx="3268698" cy="312476"/>
                </a:xfrm>
                <a:grpFill/>
              </p:grpSpPr>
              <p:sp>
                <p:nvSpPr>
                  <p:cNvPr id="293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64292" y="3542153"/>
                    <a:ext cx="3268698" cy="23895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ОБРАЗОВАНИЕ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4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66572" y="3512101"/>
                    <a:ext cx="714383" cy="3124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2" name="Группа 10261"/>
                <p:cNvGrpSpPr>
                  <a:grpSpLocks/>
                </p:cNvGrpSpPr>
                <p:nvPr/>
              </p:nvGrpSpPr>
              <p:grpSpPr bwMode="auto">
                <a:xfrm>
                  <a:off x="6106894" y="1722430"/>
                  <a:ext cx="2457695" cy="315970"/>
                  <a:chOff x="6295331" y="3258199"/>
                  <a:chExt cx="2457373" cy="315464"/>
                </a:xfrm>
                <a:grpFill/>
              </p:grpSpPr>
              <p:sp>
                <p:nvSpPr>
                  <p:cNvPr id="29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95331" y="3258199"/>
                    <a:ext cx="1520518" cy="2396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ЭКОНОМИКА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8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1055" y="3260234"/>
                    <a:ext cx="251649" cy="31342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9522825" y="1703000"/>
                  <a:ext cx="2638425" cy="240066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0" hangingPunct="0">
                    <a:lnSpc>
                      <a:spcPct val="80000"/>
                    </a:lnSpc>
                    <a:defRPr/>
                  </a:pPr>
                  <a:r>
                    <a:rPr lang="ru-RU" altLang="ru-RU" sz="12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ЭНЕРГЕТИКА</a:t>
                  </a:r>
                  <a:endParaRPr lang="ru-RU" alt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" name="TextBox 15"/>
              <p:cNvSpPr txBox="1">
                <a:spLocks noChangeArrowheads="1"/>
              </p:cNvSpPr>
              <p:nvPr/>
            </p:nvSpPr>
            <p:spPr bwMode="auto">
              <a:xfrm>
                <a:off x="8269839" y="1164416"/>
                <a:ext cx="714375" cy="31393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lnSpc>
                    <a:spcPct val="80000"/>
                  </a:lnSpc>
                  <a:defRPr/>
                </a:pPr>
                <a:r>
                  <a:rPr lang="ru-RU" altLang="ru-RU" sz="18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altLang="ru-RU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8615134" y="1134449"/>
              <a:ext cx="325630" cy="319468"/>
            </a:xfrm>
            <a:prstGeom prst="rect">
              <a:avLst/>
            </a:prstGeom>
            <a:grpFill/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8542779" y="1532132"/>
              <a:ext cx="409240" cy="224537"/>
            </a:xfrm>
            <a:prstGeom prst="rect">
              <a:avLst/>
            </a:prstGeom>
            <a:grpFill/>
          </p:spPr>
        </p:pic>
        <p:pic>
          <p:nvPicPr>
            <p:cNvPr id="6" name="Picture 2" descr="ÐÐ°ÑÑÐ¸Ð½ÐºÐ¸ Ð¿Ð¾ Ð·Ð°Ð¿ÑÐ¾ÑÑ ÑÑÑÐ¾Ð¸ÑÐµÐ»Ñ Ð¿Ð¸ÐºÑÐ¾Ð³ÑÐ°Ð¼Ð¼Ð°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1537594" y="1480173"/>
              <a:ext cx="187760" cy="187760"/>
            </a:xfrm>
            <a:prstGeom prst="rect">
              <a:avLst/>
            </a:prstGeom>
            <a:grpFill/>
            <a:extLst/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11525528" y="1214422"/>
              <a:ext cx="224054" cy="201738"/>
            </a:xfrm>
            <a:prstGeom prst="rect">
              <a:avLst/>
            </a:prstGeom>
            <a:grpFill/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11565216" y="2373598"/>
              <a:ext cx="221536" cy="221636"/>
            </a:xfrm>
            <a:prstGeom prst="rect">
              <a:avLst/>
            </a:prstGeom>
            <a:grpFill/>
          </p:spPr>
        </p:pic>
        <p:pic>
          <p:nvPicPr>
            <p:cNvPr id="145" name="Рисунок 144" descr="книга 1 красн.pn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1519076" y="2068283"/>
              <a:ext cx="262573" cy="262691"/>
            </a:xfrm>
            <a:prstGeom prst="rect">
              <a:avLst/>
            </a:prstGeom>
            <a:grpFill/>
          </p:spPr>
        </p:pic>
        <p:pic>
          <p:nvPicPr>
            <p:cNvPr id="147" name="Рисунок 251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646611" y="1839471"/>
              <a:ext cx="200443" cy="2005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62" name="Группа 130"/>
          <p:cNvGrpSpPr>
            <a:grpSpLocks/>
          </p:cNvGrpSpPr>
          <p:nvPr/>
        </p:nvGrpSpPr>
        <p:grpSpPr bwMode="auto">
          <a:xfrm>
            <a:off x="6589713" y="3906838"/>
            <a:ext cx="5468937" cy="461962"/>
            <a:chOff x="6971518" y="4780775"/>
            <a:chExt cx="5469415" cy="461665"/>
          </a:xfrm>
        </p:grpSpPr>
        <p:sp>
          <p:nvSpPr>
            <p:cNvPr id="94" name="Прямоугольник 93"/>
            <p:cNvSpPr/>
            <p:nvPr/>
          </p:nvSpPr>
          <p:spPr bwMode="auto">
            <a:xfrm>
              <a:off x="6971518" y="4780775"/>
              <a:ext cx="355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8066989" y="4874377"/>
              <a:ext cx="4373944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специализированных центров компетенций</a:t>
              </a:r>
            </a:p>
          </p:txBody>
        </p:sp>
      </p:grpSp>
      <p:grpSp>
        <p:nvGrpSpPr>
          <p:cNvPr id="23563" name="Группа 131"/>
          <p:cNvGrpSpPr>
            <a:grpSpLocks/>
          </p:cNvGrpSpPr>
          <p:nvPr/>
        </p:nvGrpSpPr>
        <p:grpSpPr bwMode="auto">
          <a:xfrm>
            <a:off x="6597650" y="4467225"/>
            <a:ext cx="5521325" cy="461963"/>
            <a:chOff x="6734154" y="4834533"/>
            <a:chExt cx="5520563" cy="461665"/>
          </a:xfrm>
        </p:grpSpPr>
        <p:sp>
          <p:nvSpPr>
            <p:cNvPr id="96" name="Прямоугольник 95"/>
            <p:cNvSpPr/>
            <p:nvPr/>
          </p:nvSpPr>
          <p:spPr bwMode="auto">
            <a:xfrm>
              <a:off x="6734154" y="4834533"/>
              <a:ext cx="355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7" name="Прямоугольник 96"/>
            <p:cNvSpPr/>
            <p:nvPr/>
          </p:nvSpPr>
          <p:spPr bwMode="auto">
            <a:xfrm>
              <a:off x="7819854" y="4897992"/>
              <a:ext cx="4434863" cy="3077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центров проведения демонстрационного экзамена</a:t>
              </a:r>
            </a:p>
          </p:txBody>
        </p:sp>
      </p:grpSp>
      <p:grpSp>
        <p:nvGrpSpPr>
          <p:cNvPr id="23564" name="Группа 134"/>
          <p:cNvGrpSpPr>
            <a:grpSpLocks/>
          </p:cNvGrpSpPr>
          <p:nvPr/>
        </p:nvGrpSpPr>
        <p:grpSpPr bwMode="auto">
          <a:xfrm>
            <a:off x="6502400" y="5678488"/>
            <a:ext cx="5775325" cy="523875"/>
            <a:chOff x="6669905" y="5437054"/>
            <a:chExt cx="5775028" cy="523220"/>
          </a:xfrm>
        </p:grpSpPr>
        <p:sp>
          <p:nvSpPr>
            <p:cNvPr id="100" name="Прямоугольник 99"/>
            <p:cNvSpPr/>
            <p:nvPr/>
          </p:nvSpPr>
          <p:spPr bwMode="auto">
            <a:xfrm>
              <a:off x="6669905" y="5454494"/>
              <a:ext cx="527023" cy="4613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7860469" y="5437054"/>
              <a:ext cx="4584464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центров по профессиональному обучению школьников первой профессии</a:t>
              </a:r>
            </a:p>
          </p:txBody>
        </p:sp>
      </p:grpSp>
      <p:grpSp>
        <p:nvGrpSpPr>
          <p:cNvPr id="23565" name="Группа 133"/>
          <p:cNvGrpSpPr>
            <a:grpSpLocks/>
          </p:cNvGrpSpPr>
          <p:nvPr/>
        </p:nvGrpSpPr>
        <p:grpSpPr bwMode="auto">
          <a:xfrm>
            <a:off x="6591300" y="5049838"/>
            <a:ext cx="5537200" cy="522287"/>
            <a:chOff x="6739627" y="5155934"/>
            <a:chExt cx="5537209" cy="523220"/>
          </a:xfrm>
        </p:grpSpPr>
        <p:sp>
          <p:nvSpPr>
            <p:cNvPr id="104" name="Прямоугольник 103"/>
            <p:cNvSpPr/>
            <p:nvPr/>
          </p:nvSpPr>
          <p:spPr bwMode="auto">
            <a:xfrm>
              <a:off x="6739627" y="5171837"/>
              <a:ext cx="355601" cy="461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7841354" y="5155934"/>
              <a:ext cx="4435482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центров опережающей профессиональной переподготовке населения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43613" y="1625600"/>
            <a:ext cx="2184400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многопрофильные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9802813" y="1631950"/>
            <a:ext cx="1466850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отраслевые</a:t>
            </a:r>
          </a:p>
        </p:txBody>
      </p:sp>
      <p:sp>
        <p:nvSpPr>
          <p:cNvPr id="242" name="TextBox 15"/>
          <p:cNvSpPr txBox="1">
            <a:spLocks noChangeArrowheads="1"/>
          </p:cNvSpPr>
          <p:nvPr/>
        </p:nvSpPr>
        <p:spPr bwMode="auto">
          <a:xfrm>
            <a:off x="11131550" y="2517775"/>
            <a:ext cx="688975" cy="314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441990" y="2488012"/>
            <a:ext cx="293878" cy="294330"/>
          </a:xfrm>
          <a:prstGeom prst="rect">
            <a:avLst/>
          </a:prstGeom>
          <a:noFill/>
          <a:extLst/>
        </p:spPr>
      </p:pic>
      <p:sp>
        <p:nvSpPr>
          <p:cNvPr id="243" name="Прямоугольник 242"/>
          <p:cNvSpPr/>
          <p:nvPr/>
        </p:nvSpPr>
        <p:spPr bwMode="auto">
          <a:xfrm>
            <a:off x="8408988" y="3468688"/>
            <a:ext cx="253047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их базе: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4"/>
          <p:cNvSpPr>
            <a:spLocks noChangeArrowheads="1"/>
          </p:cNvSpPr>
          <p:nvPr/>
        </p:nvSpPr>
        <p:spPr bwMode="auto">
          <a:xfrm>
            <a:off x="5926138" y="1588"/>
            <a:ext cx="6262687" cy="901700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20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7620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098550" y="168275"/>
            <a:ext cx="4627563" cy="357188"/>
          </a:xfrm>
          <a:prstGeom prst="rect">
            <a:avLst/>
          </a:prstGeom>
        </p:spPr>
        <p:txBody>
          <a:bodyPr anchor="ctr"/>
          <a:lstStyle/>
          <a:p>
            <a:pPr defTabSz="1218804"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25604" name="Прямоугольник 161"/>
          <p:cNvSpPr>
            <a:spLocks noChangeArrowheads="1"/>
          </p:cNvSpPr>
          <p:nvPr/>
        </p:nvSpPr>
        <p:spPr bwMode="auto">
          <a:xfrm>
            <a:off x="6410325" y="939800"/>
            <a:ext cx="48593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endParaRPr lang="ru-RU" sz="1600">
              <a:solidFill>
                <a:srgbClr val="17375E"/>
              </a:solidFill>
            </a:endParaRPr>
          </a:p>
        </p:txBody>
      </p:sp>
      <p:pic>
        <p:nvPicPr>
          <p:cNvPr id="25605" name="Picture 8" descr="ÐÐ°ÑÑÐ¸Ð½ÐºÐ¸ Ð¿Ð¾ Ð·Ð°Ð¿ÑÐ¾ÑÑ Ð³Ð°Ð·Ð¿ÑÐ¾Ð¼ ÑÐ¸Ð¼Ð²Ð¾Ð»Ð¾ÐºÐ½Ð¾ Ð²Ð¾Ð»Ð¶ÑÐºÐ¸Ð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432300"/>
            <a:ext cx="2895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Схема 22"/>
          <p:cNvGraphicFramePr/>
          <p:nvPr/>
        </p:nvGraphicFramePr>
        <p:xfrm>
          <a:off x="0" y="1396020"/>
          <a:ext cx="7252174" cy="534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607" name="Группа 12"/>
          <p:cNvGrpSpPr>
            <a:grpSpLocks/>
          </p:cNvGrpSpPr>
          <p:nvPr/>
        </p:nvGrpSpPr>
        <p:grpSpPr bwMode="auto">
          <a:xfrm>
            <a:off x="7242175" y="1141413"/>
            <a:ext cx="4821238" cy="4527550"/>
            <a:chOff x="7407512" y="1093109"/>
            <a:chExt cx="4821434" cy="4526495"/>
          </a:xfrm>
        </p:grpSpPr>
        <p:sp>
          <p:nvSpPr>
            <p:cNvPr id="14" name="Полилиния 13"/>
            <p:cNvSpPr/>
            <p:nvPr/>
          </p:nvSpPr>
          <p:spPr>
            <a:xfrm>
              <a:off x="9171297" y="2824667"/>
              <a:ext cx="2481363" cy="2482271"/>
            </a:xfrm>
            <a:custGeom>
              <a:avLst/>
              <a:gdLst>
                <a:gd name="connsiteX0" fmla="*/ 1761314 w 2481408"/>
                <a:gd name="connsiteY0" fmla="*/ 395632 h 2481408"/>
                <a:gd name="connsiteX1" fmla="*/ 1954328 w 2481408"/>
                <a:gd name="connsiteY1" fmla="*/ 233665 h 2481408"/>
                <a:gd name="connsiteX2" fmla="*/ 2108524 w 2481408"/>
                <a:gd name="connsiteY2" fmla="*/ 363051 h 2481408"/>
                <a:gd name="connsiteX3" fmla="*/ 1982535 w 2481408"/>
                <a:gd name="connsiteY3" fmla="*/ 581258 h 2481408"/>
                <a:gd name="connsiteX4" fmla="*/ 2182717 w 2481408"/>
                <a:gd name="connsiteY4" fmla="*/ 927983 h 2481408"/>
                <a:gd name="connsiteX5" fmla="*/ 2434684 w 2481408"/>
                <a:gd name="connsiteY5" fmla="*/ 927976 h 2481408"/>
                <a:gd name="connsiteX6" fmla="*/ 2469637 w 2481408"/>
                <a:gd name="connsiteY6" fmla="*/ 1126207 h 2481408"/>
                <a:gd name="connsiteX7" fmla="*/ 2232863 w 2481408"/>
                <a:gd name="connsiteY7" fmla="*/ 1212379 h 2481408"/>
                <a:gd name="connsiteX8" fmla="*/ 2163341 w 2481408"/>
                <a:gd name="connsiteY8" fmla="*/ 1606660 h 2481408"/>
                <a:gd name="connsiteX9" fmla="*/ 2356363 w 2481408"/>
                <a:gd name="connsiteY9" fmla="*/ 1768616 h 2481408"/>
                <a:gd name="connsiteX10" fmla="*/ 2255719 w 2481408"/>
                <a:gd name="connsiteY10" fmla="*/ 1942937 h 2481408"/>
                <a:gd name="connsiteX11" fmla="*/ 2018949 w 2481408"/>
                <a:gd name="connsiteY11" fmla="*/ 1856753 h 2481408"/>
                <a:gd name="connsiteX12" fmla="*/ 1712253 w 2481408"/>
                <a:gd name="connsiteY12" fmla="*/ 2114102 h 2481408"/>
                <a:gd name="connsiteX13" fmla="*/ 1756013 w 2481408"/>
                <a:gd name="connsiteY13" fmla="*/ 2362240 h 2481408"/>
                <a:gd name="connsiteX14" fmla="*/ 1566864 w 2481408"/>
                <a:gd name="connsiteY14" fmla="*/ 2431085 h 2481408"/>
                <a:gd name="connsiteX15" fmla="*/ 1440886 w 2481408"/>
                <a:gd name="connsiteY15" fmla="*/ 2212871 h 2481408"/>
                <a:gd name="connsiteX16" fmla="*/ 1040523 w 2481408"/>
                <a:gd name="connsiteY16" fmla="*/ 2212871 h 2481408"/>
                <a:gd name="connsiteX17" fmla="*/ 914544 w 2481408"/>
                <a:gd name="connsiteY17" fmla="*/ 2431085 h 2481408"/>
                <a:gd name="connsiteX18" fmla="*/ 725395 w 2481408"/>
                <a:gd name="connsiteY18" fmla="*/ 2362240 h 2481408"/>
                <a:gd name="connsiteX19" fmla="*/ 769155 w 2481408"/>
                <a:gd name="connsiteY19" fmla="*/ 2114102 h 2481408"/>
                <a:gd name="connsiteX20" fmla="*/ 462459 w 2481408"/>
                <a:gd name="connsiteY20" fmla="*/ 1856753 h 2481408"/>
                <a:gd name="connsiteX21" fmla="*/ 225689 w 2481408"/>
                <a:gd name="connsiteY21" fmla="*/ 1942937 h 2481408"/>
                <a:gd name="connsiteX22" fmla="*/ 125045 w 2481408"/>
                <a:gd name="connsiteY22" fmla="*/ 1768616 h 2481408"/>
                <a:gd name="connsiteX23" fmla="*/ 318067 w 2481408"/>
                <a:gd name="connsiteY23" fmla="*/ 1606660 h 2481408"/>
                <a:gd name="connsiteX24" fmla="*/ 248545 w 2481408"/>
                <a:gd name="connsiteY24" fmla="*/ 1212379 h 2481408"/>
                <a:gd name="connsiteX25" fmla="*/ 11771 w 2481408"/>
                <a:gd name="connsiteY25" fmla="*/ 1126207 h 2481408"/>
                <a:gd name="connsiteX26" fmla="*/ 46724 w 2481408"/>
                <a:gd name="connsiteY26" fmla="*/ 927976 h 2481408"/>
                <a:gd name="connsiteX27" fmla="*/ 298692 w 2481408"/>
                <a:gd name="connsiteY27" fmla="*/ 927983 h 2481408"/>
                <a:gd name="connsiteX28" fmla="*/ 498874 w 2481408"/>
                <a:gd name="connsiteY28" fmla="*/ 581258 h 2481408"/>
                <a:gd name="connsiteX29" fmla="*/ 372884 w 2481408"/>
                <a:gd name="connsiteY29" fmla="*/ 363051 h 2481408"/>
                <a:gd name="connsiteX30" fmla="*/ 527080 w 2481408"/>
                <a:gd name="connsiteY30" fmla="*/ 233665 h 2481408"/>
                <a:gd name="connsiteX31" fmla="*/ 720094 w 2481408"/>
                <a:gd name="connsiteY31" fmla="*/ 395632 h 2481408"/>
                <a:gd name="connsiteX32" fmla="*/ 1096312 w 2481408"/>
                <a:gd name="connsiteY32" fmla="*/ 258700 h 2481408"/>
                <a:gd name="connsiteX33" fmla="*/ 1140060 w 2481408"/>
                <a:gd name="connsiteY33" fmla="*/ 10559 h 2481408"/>
                <a:gd name="connsiteX34" fmla="*/ 1341348 w 2481408"/>
                <a:gd name="connsiteY34" fmla="*/ 10559 h 2481408"/>
                <a:gd name="connsiteX35" fmla="*/ 1385095 w 2481408"/>
                <a:gd name="connsiteY35" fmla="*/ 258700 h 2481408"/>
                <a:gd name="connsiteX36" fmla="*/ 1761313 w 2481408"/>
                <a:gd name="connsiteY36" fmla="*/ 395632 h 2481408"/>
                <a:gd name="connsiteX37" fmla="*/ 1761314 w 2481408"/>
                <a:gd name="connsiteY37" fmla="*/ 395632 h 248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81408" h="2481408">
                  <a:moveTo>
                    <a:pt x="1761314" y="395632"/>
                  </a:moveTo>
                  <a:lnTo>
                    <a:pt x="1954328" y="233665"/>
                  </a:lnTo>
                  <a:lnTo>
                    <a:pt x="2108524" y="363051"/>
                  </a:lnTo>
                  <a:lnTo>
                    <a:pt x="1982535" y="581258"/>
                  </a:lnTo>
                  <a:cubicBezTo>
                    <a:pt x="2072121" y="682036"/>
                    <a:pt x="2140233" y="800010"/>
                    <a:pt x="2182717" y="927983"/>
                  </a:cubicBezTo>
                  <a:lnTo>
                    <a:pt x="2434684" y="927976"/>
                  </a:lnTo>
                  <a:lnTo>
                    <a:pt x="2469637" y="1126207"/>
                  </a:lnTo>
                  <a:lnTo>
                    <a:pt x="2232863" y="1212379"/>
                  </a:lnTo>
                  <a:cubicBezTo>
                    <a:pt x="2236711" y="1347164"/>
                    <a:pt x="2213056" y="1481320"/>
                    <a:pt x="2163341" y="1606660"/>
                  </a:cubicBezTo>
                  <a:lnTo>
                    <a:pt x="2356363" y="1768616"/>
                  </a:lnTo>
                  <a:lnTo>
                    <a:pt x="2255719" y="1942937"/>
                  </a:lnTo>
                  <a:lnTo>
                    <a:pt x="2018949" y="1856753"/>
                  </a:lnTo>
                  <a:cubicBezTo>
                    <a:pt x="1935259" y="1962478"/>
                    <a:pt x="1830904" y="2050042"/>
                    <a:pt x="1712253" y="2114102"/>
                  </a:cubicBezTo>
                  <a:lnTo>
                    <a:pt x="1756013" y="2362240"/>
                  </a:lnTo>
                  <a:lnTo>
                    <a:pt x="1566864" y="2431085"/>
                  </a:lnTo>
                  <a:lnTo>
                    <a:pt x="1440886" y="2212871"/>
                  </a:lnTo>
                  <a:cubicBezTo>
                    <a:pt x="1308817" y="2240066"/>
                    <a:pt x="1172592" y="2240066"/>
                    <a:pt x="1040523" y="2212871"/>
                  </a:cubicBezTo>
                  <a:lnTo>
                    <a:pt x="914544" y="2431085"/>
                  </a:lnTo>
                  <a:lnTo>
                    <a:pt x="725395" y="2362240"/>
                  </a:lnTo>
                  <a:lnTo>
                    <a:pt x="769155" y="2114102"/>
                  </a:lnTo>
                  <a:cubicBezTo>
                    <a:pt x="650504" y="2050042"/>
                    <a:pt x="546149" y="1962478"/>
                    <a:pt x="462459" y="1856753"/>
                  </a:cubicBezTo>
                  <a:lnTo>
                    <a:pt x="225689" y="1942937"/>
                  </a:lnTo>
                  <a:lnTo>
                    <a:pt x="125045" y="1768616"/>
                  </a:lnTo>
                  <a:lnTo>
                    <a:pt x="318067" y="1606660"/>
                  </a:lnTo>
                  <a:cubicBezTo>
                    <a:pt x="268352" y="1481320"/>
                    <a:pt x="244697" y="1347164"/>
                    <a:pt x="248545" y="1212379"/>
                  </a:cubicBezTo>
                  <a:lnTo>
                    <a:pt x="11771" y="1126207"/>
                  </a:lnTo>
                  <a:lnTo>
                    <a:pt x="46724" y="927976"/>
                  </a:lnTo>
                  <a:lnTo>
                    <a:pt x="298692" y="927983"/>
                  </a:lnTo>
                  <a:cubicBezTo>
                    <a:pt x="341175" y="800011"/>
                    <a:pt x="409288" y="682036"/>
                    <a:pt x="498874" y="581258"/>
                  </a:cubicBezTo>
                  <a:lnTo>
                    <a:pt x="372884" y="363051"/>
                  </a:lnTo>
                  <a:lnTo>
                    <a:pt x="527080" y="233665"/>
                  </a:lnTo>
                  <a:lnTo>
                    <a:pt x="720094" y="395632"/>
                  </a:lnTo>
                  <a:cubicBezTo>
                    <a:pt x="834897" y="324907"/>
                    <a:pt x="962907" y="278315"/>
                    <a:pt x="1096312" y="258700"/>
                  </a:cubicBezTo>
                  <a:lnTo>
                    <a:pt x="1140060" y="10559"/>
                  </a:lnTo>
                  <a:lnTo>
                    <a:pt x="1341348" y="10559"/>
                  </a:lnTo>
                  <a:lnTo>
                    <a:pt x="1385095" y="258700"/>
                  </a:lnTo>
                  <a:cubicBezTo>
                    <a:pt x="1518500" y="278316"/>
                    <a:pt x="1646510" y="324907"/>
                    <a:pt x="1761313" y="395632"/>
                  </a:cubicBezTo>
                  <a:lnTo>
                    <a:pt x="1761314" y="3956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8873" tIns="581258" rIns="606873" bIns="624655" spcCol="1270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ln w="1587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726613" y="2726265"/>
              <a:ext cx="1805060" cy="1804567"/>
            </a:xfrm>
            <a:custGeom>
              <a:avLst/>
              <a:gdLst>
                <a:gd name="connsiteX0" fmla="*/ 1350331 w 1804660"/>
                <a:gd name="connsiteY0" fmla="*/ 457075 h 1804660"/>
                <a:gd name="connsiteX1" fmla="*/ 1616580 w 1804660"/>
                <a:gd name="connsiteY1" fmla="*/ 376832 h 1804660"/>
                <a:gd name="connsiteX2" fmla="*/ 1714549 w 1804660"/>
                <a:gd name="connsiteY2" fmla="*/ 546520 h 1804660"/>
                <a:gd name="connsiteX3" fmla="*/ 1511933 w 1804660"/>
                <a:gd name="connsiteY3" fmla="*/ 736977 h 1804660"/>
                <a:gd name="connsiteX4" fmla="*/ 1511933 w 1804660"/>
                <a:gd name="connsiteY4" fmla="*/ 1067683 h 1804660"/>
                <a:gd name="connsiteX5" fmla="*/ 1714549 w 1804660"/>
                <a:gd name="connsiteY5" fmla="*/ 1258140 h 1804660"/>
                <a:gd name="connsiteX6" fmla="*/ 1616580 w 1804660"/>
                <a:gd name="connsiteY6" fmla="*/ 1427828 h 1804660"/>
                <a:gd name="connsiteX7" fmla="*/ 1350331 w 1804660"/>
                <a:gd name="connsiteY7" fmla="*/ 1347585 h 1804660"/>
                <a:gd name="connsiteX8" fmla="*/ 1063931 w 1804660"/>
                <a:gd name="connsiteY8" fmla="*/ 1512938 h 1804660"/>
                <a:gd name="connsiteX9" fmla="*/ 1000300 w 1804660"/>
                <a:gd name="connsiteY9" fmla="*/ 1783637 h 1804660"/>
                <a:gd name="connsiteX10" fmla="*/ 804360 w 1804660"/>
                <a:gd name="connsiteY10" fmla="*/ 1783637 h 1804660"/>
                <a:gd name="connsiteX11" fmla="*/ 740728 w 1804660"/>
                <a:gd name="connsiteY11" fmla="*/ 1512938 h 1804660"/>
                <a:gd name="connsiteX12" fmla="*/ 454328 w 1804660"/>
                <a:gd name="connsiteY12" fmla="*/ 1347585 h 1804660"/>
                <a:gd name="connsiteX13" fmla="*/ 188080 w 1804660"/>
                <a:gd name="connsiteY13" fmla="*/ 1427828 h 1804660"/>
                <a:gd name="connsiteX14" fmla="*/ 90111 w 1804660"/>
                <a:gd name="connsiteY14" fmla="*/ 1258140 h 1804660"/>
                <a:gd name="connsiteX15" fmla="*/ 292727 w 1804660"/>
                <a:gd name="connsiteY15" fmla="*/ 1067683 h 1804660"/>
                <a:gd name="connsiteX16" fmla="*/ 292727 w 1804660"/>
                <a:gd name="connsiteY16" fmla="*/ 736977 h 1804660"/>
                <a:gd name="connsiteX17" fmla="*/ 90111 w 1804660"/>
                <a:gd name="connsiteY17" fmla="*/ 546520 h 1804660"/>
                <a:gd name="connsiteX18" fmla="*/ 188080 w 1804660"/>
                <a:gd name="connsiteY18" fmla="*/ 376832 h 1804660"/>
                <a:gd name="connsiteX19" fmla="*/ 454329 w 1804660"/>
                <a:gd name="connsiteY19" fmla="*/ 457075 h 1804660"/>
                <a:gd name="connsiteX20" fmla="*/ 740729 w 1804660"/>
                <a:gd name="connsiteY20" fmla="*/ 291722 h 1804660"/>
                <a:gd name="connsiteX21" fmla="*/ 804360 w 1804660"/>
                <a:gd name="connsiteY21" fmla="*/ 21023 h 1804660"/>
                <a:gd name="connsiteX22" fmla="*/ 1000300 w 1804660"/>
                <a:gd name="connsiteY22" fmla="*/ 21023 h 1804660"/>
                <a:gd name="connsiteX23" fmla="*/ 1063932 w 1804660"/>
                <a:gd name="connsiteY23" fmla="*/ 291722 h 1804660"/>
                <a:gd name="connsiteX24" fmla="*/ 1350332 w 1804660"/>
                <a:gd name="connsiteY24" fmla="*/ 457075 h 1804660"/>
                <a:gd name="connsiteX25" fmla="*/ 1350331 w 1804660"/>
                <a:gd name="connsiteY25" fmla="*/ 457075 h 180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4660" h="1804660">
                  <a:moveTo>
                    <a:pt x="1350331" y="457075"/>
                  </a:moveTo>
                  <a:lnTo>
                    <a:pt x="1616580" y="376832"/>
                  </a:lnTo>
                  <a:lnTo>
                    <a:pt x="1714549" y="546520"/>
                  </a:lnTo>
                  <a:lnTo>
                    <a:pt x="1511933" y="736977"/>
                  </a:lnTo>
                  <a:cubicBezTo>
                    <a:pt x="1541303" y="845256"/>
                    <a:pt x="1541303" y="959404"/>
                    <a:pt x="1511933" y="1067683"/>
                  </a:cubicBezTo>
                  <a:lnTo>
                    <a:pt x="1714549" y="1258140"/>
                  </a:lnTo>
                  <a:lnTo>
                    <a:pt x="1616580" y="1427828"/>
                  </a:lnTo>
                  <a:lnTo>
                    <a:pt x="1350331" y="1347585"/>
                  </a:lnTo>
                  <a:cubicBezTo>
                    <a:pt x="1271244" y="1427160"/>
                    <a:pt x="1172389" y="1484234"/>
                    <a:pt x="1063931" y="1512938"/>
                  </a:cubicBezTo>
                  <a:lnTo>
                    <a:pt x="1000300" y="1783637"/>
                  </a:lnTo>
                  <a:lnTo>
                    <a:pt x="804360" y="1783637"/>
                  </a:lnTo>
                  <a:lnTo>
                    <a:pt x="740728" y="1512938"/>
                  </a:lnTo>
                  <a:cubicBezTo>
                    <a:pt x="632271" y="1484234"/>
                    <a:pt x="533416" y="1427160"/>
                    <a:pt x="454328" y="1347585"/>
                  </a:cubicBezTo>
                  <a:lnTo>
                    <a:pt x="188080" y="1427828"/>
                  </a:lnTo>
                  <a:lnTo>
                    <a:pt x="90111" y="1258140"/>
                  </a:lnTo>
                  <a:lnTo>
                    <a:pt x="292727" y="1067683"/>
                  </a:lnTo>
                  <a:cubicBezTo>
                    <a:pt x="263357" y="959404"/>
                    <a:pt x="263357" y="845256"/>
                    <a:pt x="292727" y="736977"/>
                  </a:cubicBezTo>
                  <a:lnTo>
                    <a:pt x="90111" y="546520"/>
                  </a:lnTo>
                  <a:lnTo>
                    <a:pt x="188080" y="376832"/>
                  </a:lnTo>
                  <a:lnTo>
                    <a:pt x="454329" y="457075"/>
                  </a:lnTo>
                  <a:cubicBezTo>
                    <a:pt x="533416" y="377500"/>
                    <a:pt x="632271" y="320426"/>
                    <a:pt x="740729" y="291722"/>
                  </a:cubicBezTo>
                  <a:lnTo>
                    <a:pt x="804360" y="21023"/>
                  </a:lnTo>
                  <a:lnTo>
                    <a:pt x="1000300" y="21023"/>
                  </a:lnTo>
                  <a:lnTo>
                    <a:pt x="1063932" y="291722"/>
                  </a:lnTo>
                  <a:cubicBezTo>
                    <a:pt x="1172389" y="320426"/>
                    <a:pt x="1271244" y="377500"/>
                    <a:pt x="1350332" y="457075"/>
                  </a:cubicBezTo>
                  <a:lnTo>
                    <a:pt x="1350331" y="4570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lIns="454329" tIns="457075" rIns="562329" bIns="457075" spcCol="1270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>
                <a:ln w="15875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539446" y="1283565"/>
              <a:ext cx="2165438" cy="2164845"/>
            </a:xfrm>
            <a:custGeom>
              <a:avLst/>
              <a:gdLst>
                <a:gd name="connsiteX0" fmla="*/ 1323049 w 1768198"/>
                <a:gd name="connsiteY0" fmla="*/ 447840 h 1768198"/>
                <a:gd name="connsiteX1" fmla="*/ 1583918 w 1768198"/>
                <a:gd name="connsiteY1" fmla="*/ 369219 h 1768198"/>
                <a:gd name="connsiteX2" fmla="*/ 1679908 w 1768198"/>
                <a:gd name="connsiteY2" fmla="*/ 535478 h 1768198"/>
                <a:gd name="connsiteX3" fmla="*/ 1481386 w 1768198"/>
                <a:gd name="connsiteY3" fmla="*/ 722087 h 1768198"/>
                <a:gd name="connsiteX4" fmla="*/ 1481386 w 1768198"/>
                <a:gd name="connsiteY4" fmla="*/ 1046111 h 1768198"/>
                <a:gd name="connsiteX5" fmla="*/ 1679908 w 1768198"/>
                <a:gd name="connsiteY5" fmla="*/ 1232720 h 1768198"/>
                <a:gd name="connsiteX6" fmla="*/ 1583918 w 1768198"/>
                <a:gd name="connsiteY6" fmla="*/ 1398979 h 1768198"/>
                <a:gd name="connsiteX7" fmla="*/ 1323049 w 1768198"/>
                <a:gd name="connsiteY7" fmla="*/ 1320358 h 1768198"/>
                <a:gd name="connsiteX8" fmla="*/ 1042436 w 1768198"/>
                <a:gd name="connsiteY8" fmla="*/ 1482370 h 1768198"/>
                <a:gd name="connsiteX9" fmla="*/ 980089 w 1768198"/>
                <a:gd name="connsiteY9" fmla="*/ 1747600 h 1768198"/>
                <a:gd name="connsiteX10" fmla="*/ 788109 w 1768198"/>
                <a:gd name="connsiteY10" fmla="*/ 1747600 h 1768198"/>
                <a:gd name="connsiteX11" fmla="*/ 725762 w 1768198"/>
                <a:gd name="connsiteY11" fmla="*/ 1482370 h 1768198"/>
                <a:gd name="connsiteX12" fmla="*/ 445149 w 1768198"/>
                <a:gd name="connsiteY12" fmla="*/ 1320358 h 1768198"/>
                <a:gd name="connsiteX13" fmla="*/ 184280 w 1768198"/>
                <a:gd name="connsiteY13" fmla="*/ 1398979 h 1768198"/>
                <a:gd name="connsiteX14" fmla="*/ 88290 w 1768198"/>
                <a:gd name="connsiteY14" fmla="*/ 1232720 h 1768198"/>
                <a:gd name="connsiteX15" fmla="*/ 286812 w 1768198"/>
                <a:gd name="connsiteY15" fmla="*/ 1046111 h 1768198"/>
                <a:gd name="connsiteX16" fmla="*/ 286812 w 1768198"/>
                <a:gd name="connsiteY16" fmla="*/ 722087 h 1768198"/>
                <a:gd name="connsiteX17" fmla="*/ 88290 w 1768198"/>
                <a:gd name="connsiteY17" fmla="*/ 535478 h 1768198"/>
                <a:gd name="connsiteX18" fmla="*/ 184280 w 1768198"/>
                <a:gd name="connsiteY18" fmla="*/ 369219 h 1768198"/>
                <a:gd name="connsiteX19" fmla="*/ 445149 w 1768198"/>
                <a:gd name="connsiteY19" fmla="*/ 447840 h 1768198"/>
                <a:gd name="connsiteX20" fmla="*/ 725762 w 1768198"/>
                <a:gd name="connsiteY20" fmla="*/ 285828 h 1768198"/>
                <a:gd name="connsiteX21" fmla="*/ 788109 w 1768198"/>
                <a:gd name="connsiteY21" fmla="*/ 20598 h 1768198"/>
                <a:gd name="connsiteX22" fmla="*/ 980089 w 1768198"/>
                <a:gd name="connsiteY22" fmla="*/ 20598 h 1768198"/>
                <a:gd name="connsiteX23" fmla="*/ 1042436 w 1768198"/>
                <a:gd name="connsiteY23" fmla="*/ 285828 h 1768198"/>
                <a:gd name="connsiteX24" fmla="*/ 1323049 w 1768198"/>
                <a:gd name="connsiteY24" fmla="*/ 447840 h 176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8198" h="1768198">
                  <a:moveTo>
                    <a:pt x="1138096" y="447271"/>
                  </a:moveTo>
                  <a:lnTo>
                    <a:pt x="1327222" y="330137"/>
                  </a:lnTo>
                  <a:lnTo>
                    <a:pt x="1438061" y="440976"/>
                  </a:lnTo>
                  <a:lnTo>
                    <a:pt x="1320927" y="630103"/>
                  </a:lnTo>
                  <a:cubicBezTo>
                    <a:pt x="1366042" y="707693"/>
                    <a:pt x="1389677" y="795900"/>
                    <a:pt x="1389401" y="885652"/>
                  </a:cubicBezTo>
                  <a:lnTo>
                    <a:pt x="1585406" y="990873"/>
                  </a:lnTo>
                  <a:lnTo>
                    <a:pt x="1544836" y="1142283"/>
                  </a:lnTo>
                  <a:lnTo>
                    <a:pt x="1322480" y="1135405"/>
                  </a:lnTo>
                  <a:cubicBezTo>
                    <a:pt x="1277843" y="1213270"/>
                    <a:pt x="1213271" y="1277842"/>
                    <a:pt x="1135405" y="1322480"/>
                  </a:cubicBezTo>
                  <a:lnTo>
                    <a:pt x="1142283" y="1544836"/>
                  </a:lnTo>
                  <a:lnTo>
                    <a:pt x="990873" y="1585406"/>
                  </a:lnTo>
                  <a:lnTo>
                    <a:pt x="885652" y="1389401"/>
                  </a:lnTo>
                  <a:cubicBezTo>
                    <a:pt x="795899" y="1389677"/>
                    <a:pt x="707692" y="1366042"/>
                    <a:pt x="630102" y="1320927"/>
                  </a:cubicBezTo>
                  <a:lnTo>
                    <a:pt x="440976" y="1438061"/>
                  </a:lnTo>
                  <a:lnTo>
                    <a:pt x="330137" y="1327222"/>
                  </a:lnTo>
                  <a:lnTo>
                    <a:pt x="447271" y="1138095"/>
                  </a:lnTo>
                  <a:cubicBezTo>
                    <a:pt x="402156" y="1060505"/>
                    <a:pt x="378521" y="972298"/>
                    <a:pt x="378797" y="882546"/>
                  </a:cubicBezTo>
                  <a:lnTo>
                    <a:pt x="182792" y="777325"/>
                  </a:lnTo>
                  <a:lnTo>
                    <a:pt x="223362" y="625915"/>
                  </a:lnTo>
                  <a:lnTo>
                    <a:pt x="445718" y="632793"/>
                  </a:lnTo>
                  <a:cubicBezTo>
                    <a:pt x="490355" y="554928"/>
                    <a:pt x="554927" y="490356"/>
                    <a:pt x="632793" y="445718"/>
                  </a:cubicBezTo>
                  <a:lnTo>
                    <a:pt x="625915" y="223362"/>
                  </a:lnTo>
                  <a:lnTo>
                    <a:pt x="777325" y="182792"/>
                  </a:lnTo>
                  <a:lnTo>
                    <a:pt x="882546" y="378797"/>
                  </a:lnTo>
                  <a:cubicBezTo>
                    <a:pt x="972299" y="378521"/>
                    <a:pt x="1060506" y="402156"/>
                    <a:pt x="1138096" y="4472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lIns="586515" tIns="586515" rIns="694514" bIns="586514" spcCol="1270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Круговая стрелка 18"/>
            <p:cNvSpPr/>
            <p:nvPr/>
          </p:nvSpPr>
          <p:spPr>
            <a:xfrm>
              <a:off x="9052229" y="2443756"/>
              <a:ext cx="3176717" cy="3175848"/>
            </a:xfrm>
            <a:prstGeom prst="circularArrow">
              <a:avLst>
                <a:gd name="adj1" fmla="val 4688"/>
                <a:gd name="adj2" fmla="val 299029"/>
                <a:gd name="adj3" fmla="val 2523276"/>
                <a:gd name="adj4" fmla="val 15846044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hape 19"/>
            <p:cNvSpPr/>
            <p:nvPr/>
          </p:nvSpPr>
          <p:spPr>
            <a:xfrm>
              <a:off x="7407512" y="2326309"/>
              <a:ext cx="2308319" cy="230768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Круговая стрелка 20"/>
            <p:cNvSpPr/>
            <p:nvPr/>
          </p:nvSpPr>
          <p:spPr>
            <a:xfrm>
              <a:off x="8328299" y="1093109"/>
              <a:ext cx="2489301" cy="248862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Прямоугольник 11"/>
          <p:cNvSpPr/>
          <p:nvPr/>
        </p:nvSpPr>
        <p:spPr>
          <a:xfrm>
            <a:off x="5911850" y="155575"/>
            <a:ext cx="649605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практико-ориентированной (Дуальной) модели обучения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55663"/>
            <a:ext cx="121904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2014 года регион в проекте "Подготовка рабочих кадров, соответствующих требованиям 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высокотехнологичных отраслей промышленности, на основе дуального образования."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77163" y="3743325"/>
            <a:ext cx="1374775" cy="258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n w="1587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ru-RU" sz="1200" dirty="0">
              <a:ln w="15875"/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23225" y="3289300"/>
            <a:ext cx="903288" cy="47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ln w="1587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ru-RU" sz="2800" dirty="0">
              <a:ln w="15875"/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90038" y="4160838"/>
            <a:ext cx="2112962" cy="555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предприятий – 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социальных партнеров</a:t>
            </a:r>
            <a:endParaRPr lang="ru-RU" sz="1400" dirty="0">
              <a:ln w="1587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50413" y="3522663"/>
            <a:ext cx="1095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1447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712200" y="2344738"/>
            <a:ext cx="1477963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 - целевая переподготовка и подготовка</a:t>
            </a:r>
            <a:endParaRPr lang="ru-RU" sz="10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58275" y="1882775"/>
            <a:ext cx="7858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/>
          <p:cNvSpPr>
            <a:spLocks noChangeArrowheads="1"/>
          </p:cNvSpPr>
          <p:nvPr/>
        </p:nvSpPr>
        <p:spPr bwMode="auto">
          <a:xfrm>
            <a:off x="5926138" y="1588"/>
            <a:ext cx="6262687" cy="901700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8375" y="153988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pic>
        <p:nvPicPr>
          <p:cNvPr id="27651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7620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Выноска 1 (с границей) 49"/>
          <p:cNvSpPr/>
          <p:nvPr/>
        </p:nvSpPr>
        <p:spPr>
          <a:xfrm>
            <a:off x="8480425" y="1144588"/>
            <a:ext cx="3595688" cy="5618162"/>
          </a:xfrm>
          <a:prstGeom prst="accentCallout1">
            <a:avLst>
              <a:gd name="adj1" fmla="val 10684"/>
              <a:gd name="adj2" fmla="val -1541"/>
              <a:gd name="adj3" fmla="val 41411"/>
              <a:gd name="adj4" fmla="val -368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240838" y="1643063"/>
            <a:ext cx="2779712" cy="481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строительство зданий и сооружений</a:t>
            </a:r>
          </a:p>
        </p:txBody>
      </p:sp>
      <p:sp>
        <p:nvSpPr>
          <p:cNvPr id="53" name="Овал 52"/>
          <p:cNvSpPr/>
          <p:nvPr/>
        </p:nvSpPr>
        <p:spPr>
          <a:xfrm>
            <a:off x="8509000" y="1501775"/>
            <a:ext cx="800100" cy="801688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рямоугольник 46"/>
          <p:cNvSpPr/>
          <p:nvPr/>
        </p:nvSpPr>
        <p:spPr>
          <a:xfrm>
            <a:off x="9240838" y="2439988"/>
            <a:ext cx="2809875" cy="479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судостроитель-судоремонтник металлических судов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01150" y="3455988"/>
            <a:ext cx="2949575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обработка металлов давлением</a:t>
            </a:r>
          </a:p>
        </p:txBody>
      </p:sp>
      <p:sp>
        <p:nvSpPr>
          <p:cNvPr id="56" name="Овал 55"/>
          <p:cNvSpPr/>
          <p:nvPr/>
        </p:nvSpPr>
        <p:spPr>
          <a:xfrm>
            <a:off x="8523288" y="2339975"/>
            <a:ext cx="800100" cy="800100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14098"/>
              <a:satOff val="-661"/>
              <a:lumOff val="2825"/>
              <a:alphaOff val="-1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Овал 56"/>
          <p:cNvSpPr/>
          <p:nvPr/>
        </p:nvSpPr>
        <p:spPr>
          <a:xfrm>
            <a:off x="8523288" y="3209925"/>
            <a:ext cx="800100" cy="800100"/>
          </a:xfrm>
          <a:prstGeom prst="ellipse">
            <a:avLst/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28195"/>
              <a:satOff val="-1322"/>
              <a:lumOff val="5650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Прямоугольник 53"/>
          <p:cNvSpPr/>
          <p:nvPr/>
        </p:nvSpPr>
        <p:spPr>
          <a:xfrm>
            <a:off x="9183688" y="4151313"/>
            <a:ext cx="2967037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аппаратчик-оператор производства неорганических веществ </a:t>
            </a:r>
          </a:p>
        </p:txBody>
      </p:sp>
      <p:sp>
        <p:nvSpPr>
          <p:cNvPr id="59" name="Овал 58"/>
          <p:cNvSpPr/>
          <p:nvPr/>
        </p:nvSpPr>
        <p:spPr>
          <a:xfrm>
            <a:off x="8509000" y="4114800"/>
            <a:ext cx="800100" cy="800100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42293"/>
              <a:satOff val="-1984"/>
              <a:lumOff val="8474"/>
              <a:alphaOff val="-3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678" name="Прямоугольник 28677"/>
          <p:cNvSpPr/>
          <p:nvPr/>
        </p:nvSpPr>
        <p:spPr>
          <a:xfrm>
            <a:off x="9082088" y="5110163"/>
            <a:ext cx="3108325" cy="82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наладчик станков и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оборудования в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механообработке</a:t>
            </a:r>
          </a:p>
        </p:txBody>
      </p:sp>
      <p:sp>
        <p:nvSpPr>
          <p:cNvPr id="72" name="Овал 71"/>
          <p:cNvSpPr/>
          <p:nvPr/>
        </p:nvSpPr>
        <p:spPr>
          <a:xfrm>
            <a:off x="8532813" y="5059363"/>
            <a:ext cx="806450" cy="808037"/>
          </a:xfrm>
          <a:prstGeom prst="ellipse">
            <a:avLst/>
          </a:prstGeom>
          <a:blipFill rotWithShape="1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14098"/>
              <a:satOff val="-661"/>
              <a:lumOff val="2825"/>
              <a:alphaOff val="-1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679" name="Прямоугольник 28678"/>
          <p:cNvSpPr/>
          <p:nvPr/>
        </p:nvSpPr>
        <p:spPr>
          <a:xfrm>
            <a:off x="9183688" y="6037263"/>
            <a:ext cx="2921000" cy="67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сварщик (ручной и частично механизированной сварки (наплавки))</a:t>
            </a:r>
          </a:p>
        </p:txBody>
      </p:sp>
      <p:sp>
        <p:nvSpPr>
          <p:cNvPr id="74" name="Овал 73"/>
          <p:cNvSpPr/>
          <p:nvPr/>
        </p:nvSpPr>
        <p:spPr>
          <a:xfrm>
            <a:off x="8520113" y="5929313"/>
            <a:ext cx="808037" cy="808037"/>
          </a:xfrm>
          <a:prstGeom prst="ellipse">
            <a:avLst/>
          </a:prstGeom>
          <a:blipFill rotWithShape="1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42293"/>
              <a:satOff val="-1984"/>
              <a:lumOff val="8474"/>
              <a:alphaOff val="-3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680" name="Прямоугольник 28679"/>
          <p:cNvSpPr/>
          <p:nvPr/>
        </p:nvSpPr>
        <p:spPr>
          <a:xfrm>
            <a:off x="8640763" y="1103313"/>
            <a:ext cx="32766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Волжский политехнический техникум</a:t>
            </a:r>
          </a:p>
        </p:txBody>
      </p:sp>
      <p:grpSp>
        <p:nvGrpSpPr>
          <p:cNvPr id="27666" name="Группа 28688"/>
          <p:cNvGrpSpPr>
            <a:grpSpLocks/>
          </p:cNvGrpSpPr>
          <p:nvPr/>
        </p:nvGrpSpPr>
        <p:grpSpPr bwMode="auto">
          <a:xfrm>
            <a:off x="249238" y="989013"/>
            <a:ext cx="3074987" cy="4124325"/>
            <a:chOff x="133964" y="4306014"/>
            <a:chExt cx="3074023" cy="4124445"/>
          </a:xfrm>
        </p:grpSpPr>
        <p:sp>
          <p:nvSpPr>
            <p:cNvPr id="45" name="Выноска 1 (с границей) 44"/>
            <p:cNvSpPr/>
            <p:nvPr/>
          </p:nvSpPr>
          <p:spPr>
            <a:xfrm>
              <a:off x="138725" y="4339352"/>
              <a:ext cx="2894692" cy="4091107"/>
            </a:xfrm>
            <a:prstGeom prst="accentCallout1">
              <a:avLst>
                <a:gd name="adj1" fmla="val 16812"/>
                <a:gd name="adj2" fmla="val 104161"/>
                <a:gd name="adj3" fmla="val 32321"/>
                <a:gd name="adj4" fmla="val 15009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681" name="Прямоугольник 28680"/>
            <p:cNvSpPr/>
            <p:nvPr/>
          </p:nvSpPr>
          <p:spPr>
            <a:xfrm>
              <a:off x="775113" y="4902931"/>
              <a:ext cx="2432874" cy="479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металлургия цветных металлов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79987" y="5757031"/>
              <a:ext cx="801437" cy="800123"/>
            </a:xfrm>
            <a:prstGeom prst="ellipse">
              <a:avLst/>
            </a:prstGeom>
            <a:blipFill rotWithShape="1">
              <a:blip r:embed="rId10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alpha val="90000"/>
                <a:hueOff val="56391"/>
                <a:satOff val="-2645"/>
                <a:lumOff val="11299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682" name="Прямоугольник 28681"/>
            <p:cNvSpPr/>
            <p:nvPr/>
          </p:nvSpPr>
          <p:spPr>
            <a:xfrm>
              <a:off x="1117905" y="7760515"/>
              <a:ext cx="1875837" cy="4810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аддитивные технологии</a:t>
              </a:r>
            </a:p>
          </p:txBody>
        </p:sp>
        <p:sp>
          <p:nvSpPr>
            <p:cNvPr id="79" name="Овал 78"/>
            <p:cNvSpPr/>
            <p:nvPr/>
          </p:nvSpPr>
          <p:spPr>
            <a:xfrm>
              <a:off x="218075" y="7568421"/>
              <a:ext cx="807785" cy="808062"/>
            </a:xfrm>
            <a:prstGeom prst="ellipse">
              <a:avLst/>
            </a:prstGeom>
            <a:blipFill rotWithShape="1">
              <a:blip r:embed="rId11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683" name="Прямоугольник 28682"/>
            <p:cNvSpPr/>
            <p:nvPr/>
          </p:nvSpPr>
          <p:spPr>
            <a:xfrm>
              <a:off x="133964" y="4306014"/>
              <a:ext cx="2958172" cy="523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Волгоградский колледж управления и новых технологий</a:t>
              </a:r>
            </a:p>
          </p:txBody>
        </p:sp>
      </p:grpSp>
      <p:grpSp>
        <p:nvGrpSpPr>
          <p:cNvPr id="27667" name="Группа 28689"/>
          <p:cNvGrpSpPr>
            <a:grpSpLocks/>
          </p:cNvGrpSpPr>
          <p:nvPr/>
        </p:nvGrpSpPr>
        <p:grpSpPr bwMode="auto">
          <a:xfrm>
            <a:off x="171450" y="5232400"/>
            <a:ext cx="3068638" cy="1395413"/>
            <a:chOff x="47327" y="868773"/>
            <a:chExt cx="3067741" cy="1393989"/>
          </a:xfrm>
        </p:grpSpPr>
        <p:sp>
          <p:nvSpPr>
            <p:cNvPr id="51" name="Выноска 1 (с границей) 50"/>
            <p:cNvSpPr/>
            <p:nvPr/>
          </p:nvSpPr>
          <p:spPr>
            <a:xfrm>
              <a:off x="104460" y="903662"/>
              <a:ext cx="2894754" cy="1359100"/>
            </a:xfrm>
            <a:prstGeom prst="accentCallout1">
              <a:avLst>
                <a:gd name="adj1" fmla="val 26022"/>
                <a:gd name="adj2" fmla="val 103503"/>
                <a:gd name="adj3" fmla="val -119664"/>
                <a:gd name="adj4" fmla="val 15893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685" name="Прямоугольник 28684"/>
            <p:cNvSpPr/>
            <p:nvPr/>
          </p:nvSpPr>
          <p:spPr>
            <a:xfrm>
              <a:off x="742449" y="1469822"/>
              <a:ext cx="2372619" cy="67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Управление, эксплуатация и обслуживание МКД</a:t>
              </a:r>
            </a:p>
          </p:txBody>
        </p:sp>
        <p:pic>
          <p:nvPicPr>
            <p:cNvPr id="28686" name="Picture 4" descr="ÐÐ°ÑÑÐ¸Ð½ÐºÐ¸ Ð¿Ð¾ Ð·Ð°Ð¿ÑÐ¾ÑÑ ÑÐ¿ÑÐ°Ð²Ð»ÑÑÑÐ¸Ðµ ÐºÐ¾Ð¼Ð¿Ð°Ð½Ð¸Ð¸ Ð²Ð¾Ð»Ð³Ð¾Ð³ÑÐ°Ð´Ð° Ð»Ð¾Ð³Ð¾ÑÐ¸Ð¿"/>
            <p:cNvPicPr>
              <a:picLocks noChangeAspect="1" noChangeArrowheads="1"/>
            </p:cNvPicPr>
            <p:nvPr/>
          </p:nvPicPr>
          <p:blipFill>
            <a:blip r:embed="rId12" cstate="print">
              <a:extLst/>
            </a:blip>
            <a:srcRect/>
            <a:stretch>
              <a:fillRect/>
            </a:stretch>
          </p:blipFill>
          <p:spPr bwMode="auto">
            <a:xfrm>
              <a:off x="118565" y="1408194"/>
              <a:ext cx="806400" cy="806400"/>
            </a:xfrm>
            <a:prstGeom prst="ellipse">
              <a:avLst/>
            </a:prstGeom>
            <a:noFill/>
            <a:extLst/>
          </p:spPr>
        </p:pic>
        <p:sp>
          <p:nvSpPr>
            <p:cNvPr id="87" name="Прямоугольник 86"/>
            <p:cNvSpPr/>
            <p:nvPr/>
          </p:nvSpPr>
          <p:spPr>
            <a:xfrm>
              <a:off x="47327" y="868773"/>
              <a:ext cx="2958235" cy="523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Волгоградский строительный техникум</a:t>
              </a:r>
            </a:p>
          </p:txBody>
        </p:sp>
      </p:grpSp>
      <p:pic>
        <p:nvPicPr>
          <p:cNvPr id="27668" name="Picture 6" descr="ÐÐ°ÑÑÐ¸Ð½ÐºÐ¸ Ð¿Ð¾ Ð·Ð°Ð¿ÑÐ¾ÑÑ ÑÑÐ°Ð» Ð²Ð¾Ð»Ð³Ð¾Ð³ÑÐ°Ð´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1525" y="4856163"/>
            <a:ext cx="2386013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Рисунок 28698"/>
          <p:cNvPicPr>
            <a:picLocks noChangeAspect="1"/>
          </p:cNvPicPr>
          <p:nvPr/>
        </p:nvPicPr>
        <p:blipFill>
          <a:blip r:embed="rId14"/>
          <a:srcRect l="21136" t="7356" r="21712" b="6284"/>
          <a:stretch>
            <a:fillRect/>
          </a:stretch>
        </p:blipFill>
        <p:spPr bwMode="auto">
          <a:xfrm rot="-1998389">
            <a:off x="3736975" y="798513"/>
            <a:ext cx="40862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Прямоугольник 89"/>
          <p:cNvSpPr/>
          <p:nvPr/>
        </p:nvSpPr>
        <p:spPr>
          <a:xfrm>
            <a:off x="5948363" y="2187575"/>
            <a:ext cx="1382712" cy="893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бюджетных мест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557713" y="3168650"/>
            <a:ext cx="104457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бюджетных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200525" y="1825625"/>
            <a:ext cx="1000125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бюджетных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911850" y="179388"/>
            <a:ext cx="6278563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предприятий – развитие системы профессионального образования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323975" y="2009775"/>
            <a:ext cx="17240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спецпроект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"Кадры под ключ" </a:t>
            </a:r>
          </a:p>
        </p:txBody>
      </p:sp>
      <p:sp>
        <p:nvSpPr>
          <p:cNvPr id="28691" name="Прямоугольник 28690"/>
          <p:cNvSpPr/>
          <p:nvPr/>
        </p:nvSpPr>
        <p:spPr>
          <a:xfrm>
            <a:off x="1168400" y="2503488"/>
            <a:ext cx="20066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 кафедра на базе предприятия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098550" y="3059113"/>
            <a:ext cx="20447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переподготовка работников предприятия- 50 человек ежегодно</a:t>
            </a:r>
          </a:p>
        </p:txBody>
      </p:sp>
      <p:pic>
        <p:nvPicPr>
          <p:cNvPr id="12" name="Picture 2" descr="http://vlzptt.ru/_ph/115/85227106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3463" y="4854575"/>
            <a:ext cx="2279650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олилиния 129"/>
          <p:cNvSpPr/>
          <p:nvPr/>
        </p:nvSpPr>
        <p:spPr>
          <a:xfrm>
            <a:off x="109538" y="654050"/>
            <a:ext cx="5754687" cy="2716213"/>
          </a:xfrm>
          <a:custGeom>
            <a:avLst/>
            <a:gdLst>
              <a:gd name="connsiteX0" fmla="*/ 0 w 8126942"/>
              <a:gd name="connsiteY0" fmla="*/ 0 h 1872000"/>
              <a:gd name="connsiteX1" fmla="*/ 8126942 w 8126942"/>
              <a:gd name="connsiteY1" fmla="*/ 0 h 1872000"/>
              <a:gd name="connsiteX2" fmla="*/ 8126942 w 8126942"/>
              <a:gd name="connsiteY2" fmla="*/ 1872000 h 1872000"/>
              <a:gd name="connsiteX3" fmla="*/ 0 w 8126942"/>
              <a:gd name="connsiteY3" fmla="*/ 1872000 h 1872000"/>
              <a:gd name="connsiteX4" fmla="*/ 0 w 8126942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6942" h="1872000">
                <a:moveTo>
                  <a:pt x="0" y="0"/>
                </a:moveTo>
                <a:lnTo>
                  <a:pt x="8126942" y="0"/>
                </a:lnTo>
                <a:lnTo>
                  <a:pt x="8126942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62280" tIns="264160" rIns="462280" bIns="26416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216650" y="3001963"/>
            <a:ext cx="5864225" cy="28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07125" y="828675"/>
            <a:ext cx="5864225" cy="490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78550" y="701675"/>
            <a:ext cx="5849938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региональные Чемпионаты «Молодые профессионалы",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участие в Национальных Чемпионатах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11975" y="2057400"/>
            <a:ext cx="5314950" cy="487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66" indent="-342866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победителя</a:t>
            </a:r>
          </a:p>
          <a:p>
            <a:pPr marL="342866" indent="-342866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призера финалов Национальных чемпионатов 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061200" y="1427163"/>
            <a:ext cx="51435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в медальном зачете Российской Федерации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296025" y="1239838"/>
            <a:ext cx="765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spc="-1260" baseline="208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3600" b="1" kern="0" spc="26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36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7256463" y="1822450"/>
            <a:ext cx="3368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национальной сборной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516688" y="1749425"/>
            <a:ext cx="3333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spc="-1260" baseline="208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kern="0" spc="26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TextBox 9"/>
          <p:cNvSpPr txBox="1">
            <a:spLocks noChangeArrowheads="1"/>
          </p:cNvSpPr>
          <p:nvPr/>
        </p:nvSpPr>
        <p:spPr bwMode="auto">
          <a:xfrm>
            <a:off x="7689850" y="3341688"/>
            <a:ext cx="33035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object 4"/>
          <p:cNvSpPr>
            <a:spLocks noChangeArrowheads="1"/>
          </p:cNvSpPr>
          <p:nvPr/>
        </p:nvSpPr>
        <p:spPr bwMode="auto">
          <a:xfrm>
            <a:off x="6107113" y="1588"/>
            <a:ext cx="6083300" cy="787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868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52388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Заголовок 1"/>
          <p:cNvSpPr txBox="1">
            <a:spLocks/>
          </p:cNvSpPr>
          <p:nvPr/>
        </p:nvSpPr>
        <p:spPr>
          <a:xfrm>
            <a:off x="1019175" y="133350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pic>
        <p:nvPicPr>
          <p:cNvPr id="54" name="Picture 3" descr="C:\Users\user\Pictures\примеры пиктограмм для презентаций\график си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" y="1868488"/>
            <a:ext cx="692150" cy="692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87" name="TextBox 9"/>
          <p:cNvSpPr txBox="1">
            <a:spLocks noChangeArrowheads="1"/>
          </p:cNvSpPr>
          <p:nvPr/>
        </p:nvSpPr>
        <p:spPr bwMode="auto">
          <a:xfrm>
            <a:off x="1198563" y="1722438"/>
            <a:ext cx="4695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rgbClr val="002060"/>
                </a:solidFill>
              </a:rPr>
              <a:t>IT</a:t>
            </a:r>
            <a:r>
              <a:rPr lang="ru-RU" sz="1200" b="1">
                <a:solidFill>
                  <a:srgbClr val="002060"/>
                </a:solidFill>
              </a:rPr>
              <a:t> решения для бизнеса на платформе 1С: Предприятие 8</a:t>
            </a:r>
          </a:p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002060"/>
                </a:solidFill>
              </a:rPr>
              <a:t>токарные работы на станках ЧПУ</a:t>
            </a:r>
          </a:p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002060"/>
                </a:solidFill>
              </a:rPr>
              <a:t>эксплуатация сельскохозяйственных машин</a:t>
            </a:r>
          </a:p>
        </p:txBody>
      </p:sp>
      <p:sp>
        <p:nvSpPr>
          <p:cNvPr id="28688" name="TextBox 9"/>
          <p:cNvSpPr txBox="1">
            <a:spLocks noChangeArrowheads="1"/>
          </p:cNvSpPr>
          <p:nvPr/>
        </p:nvSpPr>
        <p:spPr bwMode="auto">
          <a:xfrm>
            <a:off x="835025" y="1800225"/>
            <a:ext cx="355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689" name="TextBox 9"/>
          <p:cNvSpPr txBox="1">
            <a:spLocks noChangeArrowheads="1"/>
          </p:cNvSpPr>
          <p:nvPr/>
        </p:nvSpPr>
        <p:spPr bwMode="auto">
          <a:xfrm>
            <a:off x="831850" y="2074863"/>
            <a:ext cx="355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690" name="TextBox 9"/>
          <p:cNvSpPr txBox="1">
            <a:spLocks noChangeArrowheads="1"/>
          </p:cNvSpPr>
          <p:nvPr/>
        </p:nvSpPr>
        <p:spPr bwMode="auto">
          <a:xfrm>
            <a:off x="831850" y="2336800"/>
            <a:ext cx="355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002060"/>
                </a:solidFill>
              </a:rPr>
              <a:t>+</a:t>
            </a:r>
          </a:p>
        </p:txBody>
      </p:sp>
      <p:pic>
        <p:nvPicPr>
          <p:cNvPr id="2051" name="Picture 3" descr="C:\Users\user\Documents\Презентации Антон\презентации ирина\буклет\буклет 2017\фото из буклета\слайд 11\слайд 11 фото 1.jpg"/>
          <p:cNvPicPr>
            <a:picLocks noChangeAspect="1" noChangeArrowheads="1"/>
          </p:cNvPicPr>
          <p:nvPr/>
        </p:nvPicPr>
        <p:blipFill>
          <a:blip r:embed="rId6"/>
          <a:srcRect r="3797"/>
          <a:stretch>
            <a:fillRect/>
          </a:stretch>
        </p:blipFill>
        <p:spPr bwMode="auto">
          <a:xfrm>
            <a:off x="266700" y="5359400"/>
            <a:ext cx="2108200" cy="1419225"/>
          </a:xfrm>
          <a:prstGeom prst="rect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08" name="Прямоугольник 107"/>
          <p:cNvSpPr/>
          <p:nvPr/>
        </p:nvSpPr>
        <p:spPr>
          <a:xfrm>
            <a:off x="6462713" y="4016375"/>
            <a:ext cx="5953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spc="-1260" baseline="208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b="1" kern="0" spc="26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148388" y="4373563"/>
            <a:ext cx="1249362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spc="-1260" baseline="20833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kern="0" spc="26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участников</a:t>
            </a:r>
            <a:endParaRPr lang="en-US" sz="1000" b="1" kern="0" spc="265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021388" y="215900"/>
            <a:ext cx="6313487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ЧЕМПИОНАТ "МОЛОДЫЕ ПРОФЕССИОНАЛЫ"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232525" y="3038475"/>
            <a:ext cx="5848350" cy="263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Отборочные этапы в финал 2018 года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216650" y="4208463"/>
            <a:ext cx="5757863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финал Национального чемпионата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"Молодые профессионалы"(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Ворлдскиллс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Россия)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931988" y="2997200"/>
            <a:ext cx="3333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spc="-1260" baseline="208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kern="0" spc="26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40" name="TextBox 9"/>
          <p:cNvSpPr txBox="1">
            <a:spLocks noChangeArrowheads="1"/>
          </p:cNvSpPr>
          <p:nvPr/>
        </p:nvSpPr>
        <p:spPr bwMode="auto">
          <a:xfrm>
            <a:off x="2697163" y="3008313"/>
            <a:ext cx="960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СЦК</a:t>
            </a:r>
          </a:p>
        </p:txBody>
      </p:sp>
      <p:pic>
        <p:nvPicPr>
          <p:cNvPr id="2869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" y="3394075"/>
            <a:ext cx="57642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Прямоугольник 79"/>
          <p:cNvSpPr/>
          <p:nvPr/>
        </p:nvSpPr>
        <p:spPr>
          <a:xfrm>
            <a:off x="6526213" y="2047875"/>
            <a:ext cx="24606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spc="26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0975" y="2279650"/>
            <a:ext cx="3333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kern="0" spc="2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"/>
          <p:cNvSpPr txBox="1">
            <a:spLocks noChangeArrowheads="1"/>
          </p:cNvSpPr>
          <p:nvPr/>
        </p:nvSpPr>
        <p:spPr bwMode="auto">
          <a:xfrm>
            <a:off x="2363788" y="3433763"/>
            <a:ext cx="1244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Абилимпикс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6213" y="2555875"/>
            <a:ext cx="3333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spc="2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74" name="Прямоугольник 7"/>
          <p:cNvSpPr>
            <a:spLocks noChangeArrowheads="1"/>
          </p:cNvSpPr>
          <p:nvPr/>
        </p:nvSpPr>
        <p:spPr bwMode="auto">
          <a:xfrm>
            <a:off x="7256463" y="2565400"/>
            <a:ext cx="2667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эксперта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9225" y="696913"/>
          <a:ext cx="5653088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6700" y="2662238"/>
          <a:ext cx="5653088" cy="656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6116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23+5 (ЮНИОРЫ)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 ноября 2018 года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109538" y="3768725"/>
          <a:ext cx="5653088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629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6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 октября 2018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8749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9638" y="5295900"/>
            <a:ext cx="21986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ÐÐ°ÑÑÐ¸Ð½ÐºÐ¸ Ð¿Ð¾ Ð·Ð°Ð¿ÑÐ¾ÑÑ ÐºÑÐ±Ð¾Ðº Ð¿Ð¸ÐºÑÐ¾Ð³ÑÐ°Ð¼Ð¼Ð°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2493806" y="5659342"/>
            <a:ext cx="899158" cy="899158"/>
          </a:xfrm>
          <a:prstGeom prst="rect">
            <a:avLst/>
          </a:prstGeom>
          <a:noFill/>
          <a:extLst/>
        </p:spPr>
      </p:pic>
      <p:pic>
        <p:nvPicPr>
          <p:cNvPr id="28751" name="Рисунок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8550" y="4970463"/>
            <a:ext cx="8715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Овал 77"/>
          <p:cNvSpPr/>
          <p:nvPr/>
        </p:nvSpPr>
        <p:spPr>
          <a:xfrm>
            <a:off x="7810500" y="5443538"/>
            <a:ext cx="566738" cy="501650"/>
          </a:xfrm>
          <a:prstGeom prst="ellipse">
            <a:avLst/>
          </a:prstGeom>
          <a:blipFill rotWithShape="1">
            <a:blip r:embed="rId11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28195"/>
              <a:satOff val="-1322"/>
              <a:lumOff val="5650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753" name="Picture 8" descr="ÐÐ°ÑÑÐ¸Ð½ÐºÐ¸ Ð¿Ð¾ Ð·Ð°Ð¿ÑÐ¾ÑÑ ÐºÐ°ÑÑÑÐ¸Ðº Ð²Ð¾Ð»Ð³Ð¾Ð³ÑÐ°Ð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6015038"/>
            <a:ext cx="1709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Овал 80"/>
          <p:cNvSpPr/>
          <p:nvPr/>
        </p:nvSpPr>
        <p:spPr>
          <a:xfrm>
            <a:off x="9667875" y="4926013"/>
            <a:ext cx="808038" cy="808037"/>
          </a:xfrm>
          <a:prstGeom prst="ellipse">
            <a:avLst/>
          </a:prstGeom>
          <a:blipFill rotWithShape="1">
            <a:blip r:embed="rId1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42293"/>
              <a:satOff val="-1984"/>
              <a:lumOff val="8474"/>
              <a:alphaOff val="-3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755" name="Picture 10" descr="ÐÐ°ÑÑÐ¸Ð½ÐºÐ¸ Ð¿Ð¾ Ð·Ð°Ð¿ÑÐ¾ÑÑ ÑÐ¿ÐµÑÐ¸Ð°Ð»ÑÐ½ÑÐµ ÑÐ²Ð°ÑÐ½ÑÐµ Ð¼ÐµÑÐ°Ð»Ð»Ð¾ÐºÐ¾Ð½ÑÑÑÑÐºÑÐ¸Ð¸ Ð²Ð¾Ð»Ð³Ð¾Ð³ÑÐ°Ð´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73925" y="5137150"/>
            <a:ext cx="4953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56" name="Рисунок 9"/>
          <p:cNvPicPr>
            <a:picLocks noChangeAspect="1"/>
          </p:cNvPicPr>
          <p:nvPr/>
        </p:nvPicPr>
        <p:blipFill>
          <a:blip r:embed="rId15"/>
          <a:srcRect b="64554"/>
          <a:stretch>
            <a:fillRect/>
          </a:stretch>
        </p:blipFill>
        <p:spPr bwMode="auto">
          <a:xfrm>
            <a:off x="10744200" y="5767388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57" name="Picture 14" descr="ÐÐ°ÑÑÐ¸Ð½ÐºÐ¸ Ð¿Ð¾ Ð·Ð°Ð¿ÑÐ¾ÑÑ ÑÐ¾ÑÐ³Ð¾Ð²Ð¾ Ð¿ÑÐ¾Ð¼ÑÑÐ»ÐµÐ½Ð½Ð°Ñ Ð³ÑÑÐ¿Ð¿Ð° Ð±Ð¸Ñ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40750" y="6102350"/>
            <a:ext cx="9937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58" name="Рисунок 10"/>
          <p:cNvPicPr>
            <a:picLocks noChangeAspect="1"/>
          </p:cNvPicPr>
          <p:nvPr/>
        </p:nvPicPr>
        <p:blipFill>
          <a:blip r:embed="rId17"/>
          <a:srcRect t="22102" b="23088"/>
          <a:stretch>
            <a:fillRect/>
          </a:stretch>
        </p:blipFill>
        <p:spPr bwMode="auto">
          <a:xfrm>
            <a:off x="10875963" y="5048250"/>
            <a:ext cx="10779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59" name="Рисунок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78525" y="5699125"/>
            <a:ext cx="1239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60" name="Рисунок 1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56613" y="46418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Овал 87"/>
          <p:cNvSpPr/>
          <p:nvPr/>
        </p:nvSpPr>
        <p:spPr>
          <a:xfrm>
            <a:off x="9596438" y="5959475"/>
            <a:ext cx="801687" cy="801688"/>
          </a:xfrm>
          <a:prstGeom prst="ellipse">
            <a:avLst/>
          </a:prstGeom>
          <a:blipFill rotWithShape="1">
            <a:blip r:embed="rId2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069138" y="3368675"/>
          <a:ext cx="4239816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2629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8772" name="Рисунок 15"/>
          <p:cNvPicPr>
            <a:picLocks noChangeAspect="1"/>
          </p:cNvPicPr>
          <p:nvPr/>
        </p:nvPicPr>
        <p:blipFill>
          <a:blip r:embed="rId21"/>
          <a:srcRect l="14468" t="15981" r="13713" b="21179"/>
          <a:stretch>
            <a:fillRect/>
          </a:stretch>
        </p:blipFill>
        <p:spPr bwMode="auto">
          <a:xfrm>
            <a:off x="11212513" y="4021138"/>
            <a:ext cx="9318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атериалы о достижениях отрали Образование_для комфин" id="{2C8D5686-6645-487A-A3BA-D0DD90AC5A03}" vid="{47CCB472-25B8-443C-A27F-559C0262D38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Материалы о достижениях отрали Образование_для комфин</Template>
  <TotalTime>9668</TotalTime>
  <Words>1468</Words>
  <Application>Microsoft Office PowerPoint</Application>
  <PresentationFormat>Произвольный</PresentationFormat>
  <Paragraphs>386</Paragraphs>
  <Slides>11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E_Silla</cp:lastModifiedBy>
  <cp:revision>608</cp:revision>
  <cp:lastPrinted>2018-03-13T14:36:07Z</cp:lastPrinted>
  <dcterms:created xsi:type="dcterms:W3CDTF">2018-03-13T15:10:50Z</dcterms:created>
  <dcterms:modified xsi:type="dcterms:W3CDTF">2018-07-04T07:17:09Z</dcterms:modified>
</cp:coreProperties>
</file>