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</p:sldMasterIdLst>
  <p:notesMasterIdLst>
    <p:notesMasterId r:id="rId13"/>
  </p:notesMasterIdLst>
  <p:sldIdLst>
    <p:sldId id="256" r:id="rId3"/>
    <p:sldId id="258" r:id="rId4"/>
    <p:sldId id="291" r:id="rId5"/>
    <p:sldId id="292" r:id="rId6"/>
    <p:sldId id="276" r:id="rId7"/>
    <p:sldId id="293" r:id="rId8"/>
    <p:sldId id="294" r:id="rId9"/>
    <p:sldId id="296" r:id="rId10"/>
    <p:sldId id="297" r:id="rId11"/>
    <p:sldId id="298" r:id="rId12"/>
  </p:sldIdLst>
  <p:sldSz cx="9144000" cy="6858000" type="screen4x3"/>
  <p:notesSz cx="6761163" cy="99425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8821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-84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</a:t>
            </a:r>
            <a:r>
              <a:rPr lang="ru-RU" sz="280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скрининга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25886797714297566"/>
          <c:y val="2.7217739775071543E-2"/>
        </c:manualLayout>
      </c:layout>
      <c:spPr>
        <a:noFill/>
        <a:ln>
          <a:noFill/>
        </a:ln>
        <a:effectLst/>
      </c:spPr>
    </c:title>
    <c:view3D>
      <c:depthPercent val="100"/>
      <c:rAngAx val="1"/>
    </c:view3D>
    <c:floor>
      <c:spPr>
        <a:noFill/>
        <a:ln>
          <a:noFill/>
        </a:ln>
        <a:effectLst/>
        <a:sp3d/>
      </c:spPr>
    </c:floor>
    <c:sideWall>
      <c:spPr>
        <a:noFill/>
        <a:ln>
          <a:noFill/>
        </a:ln>
        <a:effectLst/>
        <a:sp3d/>
      </c:spPr>
    </c:sideWall>
    <c:backWall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47405299832657427"/>
          <c:y val="0.22584302813508422"/>
          <c:w val="0.49677388881423384"/>
          <c:h val="0.66680741118504372"/>
        </c:manualLayout>
      </c:layout>
      <c:bar3DChart>
        <c:barDir val="bar"/>
        <c:grouping val="clustered"/>
        <c:ser>
          <c:idx val="0"/>
          <c:order val="0"/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9800000"/>
              </a:lightRig>
            </a:scene3d>
            <a:sp3d/>
          </c:spPr>
          <c:dPt>
            <c:idx val="0"/>
            <c:spPr>
              <a:gradFill rotWithShape="1">
                <a:gsLst>
                  <a:gs pos="0">
                    <a:srgbClr val="FF0000"/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3F4-46D4-9A54-300EC5A93CD5}"/>
              </c:ext>
            </c:extLst>
          </c:dPt>
          <c:dPt>
            <c:idx val="1"/>
            <c:spPr>
              <a:gradFill rotWithShape="1">
                <a:gsLst>
                  <a:gs pos="0">
                    <a:srgbClr val="FF0000"/>
                  </a:gs>
                  <a:gs pos="50000">
                    <a:srgbClr val="FF0000"/>
                  </a:gs>
                  <a:gs pos="100000">
                    <a:srgbClr val="FF0000"/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3F4-46D4-9A54-300EC5A93CD5}"/>
              </c:ext>
            </c:extLst>
          </c:dPt>
          <c:dPt>
            <c:idx val="2"/>
            <c:spPr>
              <a:gradFill rotWithShape="1">
                <a:gsLst>
                  <a:gs pos="0">
                    <a:srgbClr val="00B050"/>
                  </a:gs>
                  <a:gs pos="50000">
                    <a:srgbClr val="00B050"/>
                  </a:gs>
                  <a:gs pos="100000">
                    <a:srgbClr val="00B050"/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9800000"/>
                </a:lightRig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3F4-46D4-9A54-300EC5A93CD5}"/>
              </c:ext>
            </c:extLst>
          </c:dPt>
          <c:dLbls>
            <c:dLbl>
              <c:idx val="0"/>
              <c:layout>
                <c:manualLayout>
                  <c:x val="3.6111111111111066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3F4-46D4-9A54-300EC5A93CD5}"/>
                </c:ext>
              </c:extLst>
            </c:dLbl>
            <c:dLbl>
              <c:idx val="1"/>
              <c:layout>
                <c:manualLayout>
                  <c:x val="3.3333333333333395E-2"/>
                  <c:y val="0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3F4-46D4-9A54-300EC5A93CD5}"/>
                </c:ext>
              </c:extLst>
            </c:dLbl>
            <c:dLbl>
              <c:idx val="2"/>
              <c:layout>
                <c:manualLayout>
                  <c:x val="9.8562811778025415E-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/>
                      <a:t> </a:t>
                    </a:r>
                    <a:r>
                      <a:rPr lang="en-US" dirty="0" smtClean="0"/>
                      <a:t>4</a:t>
                    </a:r>
                    <a:r>
                      <a:rPr lang="ru-RU" dirty="0" smtClean="0"/>
                      <a:t> </a:t>
                    </a:r>
                    <a:r>
                      <a:rPr lang="en-US" dirty="0" smtClean="0"/>
                      <a:t>463</a:t>
                    </a:r>
                    <a:endParaRPr lang="en-US" dirty="0"/>
                  </a:p>
                </c:rich>
              </c:tx>
              <c:showVal val="1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3F4-46D4-9A54-300EC5A93C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Лист1!$D$6:$D$8</c:f>
              <c:strCache>
                <c:ptCount val="3"/>
                <c:pt idx="0">
                  <c:v>Пациентов, требующих дальнейшего динамического наблюдения.</c:v>
                </c:pt>
                <c:pt idx="1">
                  <c:v>Пациентов,требующих неотложных мероприятий по лечению.</c:v>
                </c:pt>
                <c:pt idx="2">
                  <c:v>Обследовано пациентов всего</c:v>
                </c:pt>
              </c:strCache>
            </c:strRef>
          </c:cat>
          <c:val>
            <c:numRef>
              <c:f>Лист1!$E$6:$E$8</c:f>
              <c:numCache>
                <c:formatCode>General</c:formatCode>
                <c:ptCount val="3"/>
                <c:pt idx="0">
                  <c:v>585</c:v>
                </c:pt>
                <c:pt idx="1">
                  <c:v>133</c:v>
                </c:pt>
                <c:pt idx="2">
                  <c:v>4463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3F4-46D4-9A54-300EC5A93CD5}"/>
            </c:ext>
          </c:extLst>
        </c:ser>
        <c:dLbls>
          <c:showVal val="1"/>
        </c:dLbls>
        <c:shape val="box"/>
        <c:axId val="83263872"/>
        <c:axId val="83265408"/>
        <c:axId val="0"/>
      </c:bar3DChart>
      <c:catAx>
        <c:axId val="83263872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endParaRPr lang="ru-RU"/>
          </a:p>
        </c:txPr>
        <c:crossAx val="83265408"/>
        <c:crosses val="autoZero"/>
        <c:auto val="1"/>
        <c:lblAlgn val="ctr"/>
        <c:lblOffset val="100"/>
      </c:catAx>
      <c:valAx>
        <c:axId val="83265408"/>
        <c:scaling>
          <c:orientation val="minMax"/>
        </c:scaling>
        <c:delete val="1"/>
        <c:axPos val="b"/>
        <c:numFmt formatCode="General" sourceLinked="1"/>
        <c:tickLblPos val="none"/>
        <c:crossAx val="83263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050" y="0"/>
            <a:ext cx="293052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42F46-EE32-4BE1-9CE2-BC89A61828E2}" type="datetimeFigureOut">
              <a:rPr lang="ru-RU" smtClean="0"/>
              <a:pPr/>
              <a:t>13.11.2017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96938" y="746125"/>
            <a:ext cx="496728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275" y="4722813"/>
            <a:ext cx="5408613" cy="4473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050" y="9444038"/>
            <a:ext cx="293052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DB11D9-9B9A-485C-BF9C-47564C14E4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9E1D12-BBD2-4577-AEA6-D979A53D1DD0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FD53-CD63-4D44-8414-3C529A08524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86016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10413-15EF-4F3B-AB69-046473B90F38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FD53-CD63-4D44-8414-3C529A085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4362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77A89-6EE0-4134-93E8-059C3DF4A07C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FD53-CD63-4D44-8414-3C529A085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594509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02CCD-1F43-4113-8F38-F3A7EEBC65E3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0D89-D9F4-43BA-85BD-42448A789D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9055817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C98E6-05AF-434F-9124-E7E20AC455A0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0D89-D9F4-43BA-85BD-42448A789D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775284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49BDC0-E2A4-4590-883C-3F9D8BFBED9B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0D89-D9F4-43BA-85BD-42448A789D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5447388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E5682-6AC6-4909-98B3-0C0BDB1A31C1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0D89-D9F4-43BA-85BD-42448A789D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614660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F3601-D7EB-4ED8-97F7-3B5DC94B8F43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0D89-D9F4-43BA-85BD-42448A789D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70235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11A2F-786F-4759-B94C-E92BE085F0A0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0D89-D9F4-43BA-85BD-42448A789D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398559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93C084-A4FD-44D1-8A56-D71AD2848BB6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0D89-D9F4-43BA-85BD-42448A789D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00577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975D42D1-FFAA-4846-9FD3-7DC52196AE07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6480D89-D9F4-43BA-85BD-42448A789D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205488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CE7496-BDBF-4B61-92F7-4C0796480FF2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FD53-CD63-4D44-8414-3C529A085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062806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6099D-CC60-4154-91F0-3B318C050CC4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0D89-D9F4-43BA-85BD-42448A789D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20496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6AD0A-D185-4A49-9671-0B57EA854298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0D89-D9F4-43BA-85BD-42448A789D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5988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8AD631-C76D-463C-BDD4-8D9CC408696A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0D89-D9F4-43BA-85BD-42448A789D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338718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3D675-3D91-454B-9281-4E3667B99616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FD53-CD63-4D44-8414-3C529A08524D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91519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617CD-398D-485B-BF02-C83196C9D630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FD53-CD63-4D44-8414-3C529A085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5063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B24B6-4C34-417D-9E0D-3B1161F29334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FD53-CD63-4D44-8414-3C529A085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2347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42370-307B-46C8-BB93-B073754E0952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FD53-CD63-4D44-8414-3C529A085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504489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5EFCF-0AB5-409B-ACEA-EB0D6A986AD2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FD53-CD63-4D44-8414-3C529A085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619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22860DDF-39E2-4F43-B81A-57770CE93AD4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748FD53-CD63-4D44-8414-3C529A085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486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 cstate="print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4E0A2-E703-4920-8B00-EDCE291A16C9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48FD53-CD63-4D44-8414-3C529A08524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72527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673455B-4FD1-4D03-AFFF-A79371E8D96A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6480D89-D9F4-43BA-85BD-42448A789D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3029754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455C6E8-4409-43CC-8A40-2777AE6173CC}" type="datetime1">
              <a:rPr lang="ru-RU" smtClean="0"/>
              <a:pPr/>
              <a:t>13.11.2017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E6480D89-D9F4-43BA-85BD-42448A789D09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38920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18" Type="http://schemas.openxmlformats.org/officeDocument/2006/relationships/image" Target="../media/image5.png"/><Relationship Id="rId3" Type="http://schemas.openxmlformats.org/officeDocument/2006/relationships/image" Target="../media/image8.png"/><Relationship Id="rId21" Type="http://schemas.openxmlformats.org/officeDocument/2006/relationships/image" Target="../media/image6.gif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17" Type="http://schemas.openxmlformats.org/officeDocument/2006/relationships/image" Target="../media/image22.jpe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19" Type="http://schemas.openxmlformats.org/officeDocument/2006/relationships/image" Target="../media/image23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6.gif"/><Relationship Id="rId7" Type="http://schemas.openxmlformats.org/officeDocument/2006/relationships/image" Target="../media/image2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youtube.com/user/vocmpvdd" TargetMode="External"/><Relationship Id="rId13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hyperlink" Target="https://www.instagram.com/vocmp" TargetMode="External"/><Relationship Id="rId12" Type="http://schemas.openxmlformats.org/officeDocument/2006/relationships/image" Target="../media/image37.jpeg"/><Relationship Id="rId17" Type="http://schemas.openxmlformats.org/officeDocument/2006/relationships/image" Target="../media/image40.png"/><Relationship Id="rId2" Type="http://schemas.openxmlformats.org/officeDocument/2006/relationships/image" Target="../media/image32.jpeg"/><Relationship Id="rId16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witter.com/vocmp" TargetMode="External"/><Relationship Id="rId11" Type="http://schemas.openxmlformats.org/officeDocument/2006/relationships/image" Target="../media/image36.png"/><Relationship Id="rId5" Type="http://schemas.openxmlformats.org/officeDocument/2006/relationships/hyperlink" Target="https://vk.com/healthvolgograd" TargetMode="External"/><Relationship Id="rId15" Type="http://schemas.openxmlformats.org/officeDocument/2006/relationships/image" Target="../media/image5.png"/><Relationship Id="rId10" Type="http://schemas.openxmlformats.org/officeDocument/2006/relationships/image" Target="../media/image35.jpeg"/><Relationship Id="rId4" Type="http://schemas.openxmlformats.org/officeDocument/2006/relationships/image" Target="../media/image34.png"/><Relationship Id="rId9" Type="http://schemas.openxmlformats.org/officeDocument/2006/relationships/hyperlink" Target="https://yadi.sk/d/sjqEfEcGzocJE" TargetMode="External"/><Relationship Id="rId14" Type="http://schemas.openxmlformats.org/officeDocument/2006/relationships/image" Target="../media/image3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7.jpeg"/><Relationship Id="rId5" Type="http://schemas.openxmlformats.org/officeDocument/2006/relationships/image" Target="../media/image43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48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3.pn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Relationship Id="rId9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chart" Target="../charts/chart1.xml"/><Relationship Id="rId7" Type="http://schemas.openxmlformats.org/officeDocument/2006/relationships/image" Target="../media/image5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573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0" y="1812324"/>
            <a:ext cx="9144000" cy="251050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ru-RU" sz="4000" b="1" dirty="0" smtClean="0">
                <a:effectLst>
                  <a:glow rad="152400">
                    <a:schemeClr val="bg1">
                      <a:alpha val="9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Информационные технологии на службе  </a:t>
            </a:r>
          </a:p>
          <a:p>
            <a:pPr>
              <a:lnSpc>
                <a:spcPct val="150000"/>
              </a:lnSpc>
            </a:pPr>
            <a:r>
              <a:rPr lang="ru-RU" sz="4000" b="1" dirty="0" smtClean="0">
                <a:effectLst>
                  <a:glow rad="152400">
                    <a:schemeClr val="bg1">
                      <a:alpha val="9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профилактической медицины</a:t>
            </a:r>
            <a:endParaRPr lang="ru-RU" sz="4000" b="1" dirty="0">
              <a:effectLst>
                <a:glow rad="152400">
                  <a:schemeClr val="bg1">
                    <a:alpha val="9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 bwMode="auto">
          <a:xfrm>
            <a:off x="178594" y="4455621"/>
            <a:ext cx="8786812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55000" lnSpcReduction="20000"/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anose="02040502050405020303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anose="02040502050405020303" pitchFamily="18" charset="0"/>
              <a:buNone/>
              <a:tabLst/>
              <a:defRPr/>
            </a:pPr>
            <a:r>
              <a:rPr kumimoji="0" lang="ru-RU" sz="5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А.Б. </a:t>
            </a:r>
            <a:r>
              <a:rPr kumimoji="0" lang="ru-RU" sz="51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Покатилов</a:t>
            </a:r>
            <a:r>
              <a:rPr kumimoji="0" lang="ru-RU" sz="5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  <a:buFont typeface="Georgia" panose="02040502050405020303" pitchFamily="18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главный внештатный специалист по медицинской профилактике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  <a:buFont typeface="Georgia" panose="02040502050405020303" pitchFamily="18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комитета здравоохранения Волгоградской области,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14124">
                  <a:lumMod val="75000"/>
                </a:srgbClr>
              </a:buClr>
              <a:buSzPct val="130000"/>
              <a:buFont typeface="Georgia" panose="02040502050405020303" pitchFamily="18" charset="0"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главный врач ГБУЗ "Волгоградский областной центр медицинской профилактики"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к.м.н., доцент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  <a:buFont typeface="Georgia" panose="02040502050405020303" pitchFamily="18" charset="0"/>
              <a:buNone/>
              <a:tabLst/>
              <a:defRPr/>
            </a:pPr>
            <a:endParaRPr kumimoji="0" lang="ru-RU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80D89-D9F4-43BA-85BD-42448A789D09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487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K:\Волна здоровья\по Волне здоровья\доклад шефа на круглый стол 30.08.16\фон\1261866_computer_technologies.jpg"/>
          <p:cNvPicPr/>
          <p:nvPr/>
        </p:nvPicPr>
        <p:blipFill>
          <a:blip r:embed="rId2"/>
          <a:srcRect r="2343"/>
          <a:stretch>
            <a:fillRect/>
          </a:stretch>
        </p:blipFill>
        <p:spPr bwMode="auto">
          <a:xfrm>
            <a:off x="1" y="0"/>
            <a:ext cx="9143999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14554"/>
            <a:ext cx="4543428" cy="2286016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Благодарю </a:t>
            </a:r>
            <a:b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b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внимание</a:t>
            </a:r>
            <a:endParaRPr lang="ru-RU" sz="48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857752" y="5715016"/>
            <a:ext cx="30718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ГБУЗ 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"ВОЦМП"</a:t>
            </a:r>
          </a:p>
          <a:p>
            <a:pPr algn="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vocmp@vomiac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ru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тел. (8442) 36-26-20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C:\Users\8A0A~1\AppData\Local\Temp\Rar$DI00.756\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305265" cy="81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C:\Users\Ольга\Desktop\qr-code 66x66 только сайт ГКУЗ ВОЦМП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0127" y="5870814"/>
            <a:ext cx="797405" cy="797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1147" y="1336103"/>
            <a:ext cx="7943776" cy="78035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79475" y="644525"/>
            <a:ext cx="8264525" cy="3552825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600"/>
              </a:spcBef>
              <a:spcAft>
                <a:spcPts val="0"/>
              </a:spcAft>
              <a:buNone/>
            </a:pPr>
            <a:r>
              <a:rPr lang="ru-RU" sz="2200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17410" name="Picture 2" descr="http://www.lipetsk.ru/upload/iblock/8c9/8c99e4e7127d3960f1616331a405fc3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37495" y="217098"/>
            <a:ext cx="4326086" cy="2882500"/>
          </a:xfrm>
          <a:prstGeom prst="rect">
            <a:avLst/>
          </a:prstGeom>
          <a:noFill/>
        </p:spPr>
      </p:pic>
      <p:pic>
        <p:nvPicPr>
          <p:cNvPr id="10" name="Рисунок 9" descr="C:\Users\8A0A~1\AppData\Local\Temp\Rar$DI00.756\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42209"/>
            <a:ext cx="1305265" cy="81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AutoShape 4" descr="C:\Users\%D0%9E%D0%BB%D1%8C%D0%B3%D0%B0\Desktop\qr-code 66x66 %D1%82%D0%BE%D0%BB%D1%8C%D0%BA%D0%BE %D1%81%D0%B0%D0%B9%D1%82 %D0%93%D0%9A%D0%A3%D0%97 %D0%92%D0%9E%D0%A6%D0%9C%D0%9F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414" name="AutoShape 6" descr="C:\Users\%D0%9E%D0%BB%D1%8C%D0%B3%D0%B0\Desktop\qr-code 66x66 %D1%82%D0%BE%D0%BB%D1%8C%D0%BA%D0%BE %D1%81%D0%B0%D0%B9%D1%82 %D0%93%D0%9A%D0%A3%D0%97 %D0%92%D0%9E%D0%A6%D0%9C%D0%9F.gi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5" name="Picture 7" descr="C:\Users\Ольга\Desktop\qr-code 66x66 только сайт ГКУЗ ВОЦМП.gif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29600" y="5947912"/>
            <a:ext cx="797405" cy="797405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388189" y="3191774"/>
            <a:ext cx="84366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«… одних лишь усилий государства, каким бы сильным и богатым оно ни было, недостаточно. 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Очень многое зависит от отношения людей к своему здоровью… </a:t>
            </a:r>
          </a:p>
          <a:p>
            <a:pPr algn="just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Необходимо воспитывать хорошее, правильное отношение к собственному здоровью у людей…»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4037162" y="6556075"/>
            <a:ext cx="1276710" cy="268836"/>
          </a:xfrm>
        </p:spPr>
        <p:txBody>
          <a:bodyPr/>
          <a:lstStyle/>
          <a:p>
            <a:pPr algn="ctr"/>
            <a:fld id="{E6480D89-D9F4-43BA-85BD-42448A789D09}" type="slidenum">
              <a:rPr lang="ru-RU" smtClean="0"/>
              <a:pPr algn="ctr"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7273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304582" y="6443931"/>
            <a:ext cx="448574" cy="27754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08271D0D-8FA4-446F-8FD4-1ECDD97F5EAB}" type="slidenum">
              <a:rPr lang="ru-RU" smtClean="0">
                <a:effectLst/>
              </a:rPr>
              <a:pPr algn="ctr">
                <a:defRPr/>
              </a:pPr>
              <a:t>3</a:t>
            </a:fld>
            <a:endParaRPr lang="ru-RU" dirty="0">
              <a:effectLst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 cstate="print"/>
          <a:srcRect l="23844" t="11059" r="24842" b="4161"/>
          <a:stretch/>
        </p:blipFill>
        <p:spPr>
          <a:xfrm>
            <a:off x="6899704" y="270370"/>
            <a:ext cx="2026324" cy="23574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3" cstate="print"/>
          <a:srcRect l="28942" t="11184" r="29920" b="3810"/>
          <a:stretch/>
        </p:blipFill>
        <p:spPr>
          <a:xfrm>
            <a:off x="6165742" y="2807899"/>
            <a:ext cx="2508455" cy="28399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44082" y="314848"/>
            <a:ext cx="1446607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5" cstate="print"/>
          <a:srcRect l="25725" r="26349" b="7408"/>
          <a:stretch/>
        </p:blipFill>
        <p:spPr>
          <a:xfrm>
            <a:off x="237734" y="228585"/>
            <a:ext cx="2000264" cy="192140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1" name="Рисунок 30"/>
          <p:cNvPicPr/>
          <p:nvPr/>
        </p:nvPicPr>
        <p:blipFill>
          <a:blip r:embed="rId6" cstate="print"/>
          <a:srcRect l="9300" t="31538" r="40192" b="27180"/>
          <a:stretch>
            <a:fillRect/>
          </a:stretch>
        </p:blipFill>
        <p:spPr bwMode="auto">
          <a:xfrm>
            <a:off x="2246625" y="401112"/>
            <a:ext cx="3000375" cy="15335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44271" y="1237610"/>
            <a:ext cx="1448910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8" cstate="print"/>
          <a:srcRect l="462" t="571" r="576"/>
          <a:stretch/>
        </p:blipFill>
        <p:spPr>
          <a:xfrm>
            <a:off x="636711" y="1244888"/>
            <a:ext cx="2286016" cy="193303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18441" y="1530641"/>
            <a:ext cx="1571636" cy="23666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Рисунок 31"/>
          <p:cNvPicPr/>
          <p:nvPr/>
        </p:nvPicPr>
        <p:blipFill>
          <a:blip r:embed="rId10" cstate="print"/>
          <a:srcRect l="20844" t="10769" r="20791" b="23077"/>
          <a:stretch>
            <a:fillRect/>
          </a:stretch>
        </p:blipFill>
        <p:spPr bwMode="auto">
          <a:xfrm>
            <a:off x="1665148" y="2816524"/>
            <a:ext cx="1870295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Рисунок 33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158198" y="3103624"/>
            <a:ext cx="1695856" cy="1199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Рисунок 37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861129" y="4828107"/>
            <a:ext cx="1357322" cy="135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" name="Рисунок 39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69623" y="4495451"/>
            <a:ext cx="1714512" cy="135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Рисунок 38"/>
          <p:cNvPicPr/>
          <p:nvPr/>
        </p:nvPicPr>
        <p:blipFill>
          <a:blip r:embed="rId14" cstate="print"/>
          <a:srcRect r="5115"/>
          <a:stretch>
            <a:fillRect/>
          </a:stretch>
        </p:blipFill>
        <p:spPr bwMode="auto">
          <a:xfrm>
            <a:off x="625817" y="3991613"/>
            <a:ext cx="1389242" cy="1428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" name="Рисунок 40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0636" y="3293138"/>
            <a:ext cx="1249786" cy="135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Рисунок 34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100638" y="3953332"/>
            <a:ext cx="1801775" cy="12757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Рисунок 22"/>
          <p:cNvPicPr>
            <a:picLocks noChangeAspect="1" noChangeArrowheads="1"/>
          </p:cNvPicPr>
          <p:nvPr/>
        </p:nvPicPr>
        <p:blipFill>
          <a:blip r:embed="rId17" cstate="print"/>
          <a:srcRect l="11011" t="3419" r="10957" b="8376"/>
          <a:stretch>
            <a:fillRect/>
          </a:stretch>
        </p:blipFill>
        <p:spPr bwMode="auto">
          <a:xfrm>
            <a:off x="7141042" y="4718657"/>
            <a:ext cx="1571625" cy="1201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2" name="Рисунок 41" descr="C:\Users\8A0A~1\AppData\Local\Temp\Rar$DI00.756\3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6042209"/>
            <a:ext cx="1305265" cy="81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Рисунок 35"/>
          <p:cNvPicPr/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4109415" y="4910598"/>
            <a:ext cx="1700022" cy="11828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/>
          <p:cNvPicPr/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3002258" y="4293270"/>
            <a:ext cx="1675181" cy="1187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" name="Picture 7" descr="C:\Users\Ольга\Desktop\qr-code 66x66 только сайт ГКУЗ ВОЦМП.gif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8234450" y="5939825"/>
            <a:ext cx="797405" cy="7974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4304582" y="6443931"/>
            <a:ext cx="448574" cy="277543"/>
          </a:xfr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algn="ctr">
              <a:defRPr/>
            </a:pPr>
            <a:fld id="{08271D0D-8FA4-446F-8FD4-1ECDD97F5EAB}" type="slidenum">
              <a:rPr lang="ru-RU" smtClean="0">
                <a:effectLst/>
              </a:rPr>
              <a:pPr algn="ctr">
                <a:defRPr/>
              </a:pPr>
              <a:t>4</a:t>
            </a:fld>
            <a:endParaRPr lang="ru-RU" dirty="0">
              <a:effectLst/>
            </a:endParaRPr>
          </a:p>
        </p:txBody>
      </p:sp>
      <p:pic>
        <p:nvPicPr>
          <p:cNvPr id="42" name="Рисунок 41" descr="C:\Users\8A0A~1\AppData\Local\Temp\Rar$DI00.756\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042209"/>
            <a:ext cx="1305265" cy="81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7" descr="C:\Users\Ольга\Desktop\qr-code 66x66 только сайт ГКУЗ ВОЦМП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34450" y="5939825"/>
            <a:ext cx="797405" cy="797405"/>
          </a:xfrm>
          <a:prstGeom prst="rect">
            <a:avLst/>
          </a:prstGeom>
          <a:noFill/>
        </p:spPr>
      </p:pic>
      <p:sp>
        <p:nvSpPr>
          <p:cNvPr id="44034" name="AutoShape 2" descr="https://s13.stc.all.kpcdn.net/share/i/12/9245893/inx96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3359" y="403376"/>
            <a:ext cx="3547639" cy="2331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" name="Рисунок 43" descr="K:\дор.карта по проф-ке ссз\для ЛПУ по дорожной карте\наклейки на авто\наклейка инсульт может коснуться каждого на машине скорой помощи.jpg"/>
          <p:cNvPicPr/>
          <p:nvPr/>
        </p:nvPicPr>
        <p:blipFill>
          <a:blip r:embed="rId5" cstate="print"/>
          <a:srcRect t="54070"/>
          <a:stretch>
            <a:fillRect/>
          </a:stretch>
        </p:blipFill>
        <p:spPr bwMode="auto">
          <a:xfrm>
            <a:off x="4891177" y="977297"/>
            <a:ext cx="3424687" cy="1809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Рисунок 44" descr="K:\дор.карта по проф-ке ссз\для ЛПУ по дорожной карте\наклейки на авто\наклейка инсульт может коснуться каждого на машине скорой помощи.jpg"/>
          <p:cNvPicPr/>
          <p:nvPr/>
        </p:nvPicPr>
        <p:blipFill>
          <a:blip r:embed="rId6" cstate="print"/>
          <a:srcRect b="54800"/>
          <a:stretch>
            <a:fillRect/>
          </a:stretch>
        </p:blipFill>
        <p:spPr bwMode="auto">
          <a:xfrm>
            <a:off x="733244" y="2993853"/>
            <a:ext cx="3407433" cy="1897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" name="Рисунок 45" descr="K:\дор.карта по проф-ке ссз\для ЛПУ по дорожной карте\листовки-флаеры А7\листовка-Инсульт-может-коснуться-каждого-744x1024.jpg"/>
          <p:cNvPicPr/>
          <p:nvPr/>
        </p:nvPicPr>
        <p:blipFill>
          <a:blip r:embed="rId7" cstate="print"/>
          <a:srcRect l="11992" t="9135" r="12658" b="52317"/>
          <a:stretch>
            <a:fillRect/>
          </a:stretch>
        </p:blipFill>
        <p:spPr bwMode="auto">
          <a:xfrm>
            <a:off x="1337094" y="3540464"/>
            <a:ext cx="707367" cy="3759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8" name="Рисунок 47" descr="K:\дор.карта по проф-ке ссз\окончат.вариант\МАТЕРМАЛЫ\листовки\инсульт 2.jpg"/>
          <p:cNvPicPr/>
          <p:nvPr/>
        </p:nvPicPr>
        <p:blipFill>
          <a:blip r:embed="rId8" cstate="print"/>
          <a:srcRect b="49745"/>
          <a:stretch>
            <a:fillRect/>
          </a:stretch>
        </p:blipFill>
        <p:spPr bwMode="auto">
          <a:xfrm>
            <a:off x="6688394" y="4683822"/>
            <a:ext cx="1857458" cy="1320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" name="Рисунок 48" descr="K:\дор.карта по проф-ке ссз\окончат.вариант\МАТЕРМАЛЫ\листовки\инфаркт 1.jpg"/>
          <p:cNvPicPr/>
          <p:nvPr/>
        </p:nvPicPr>
        <p:blipFill>
          <a:blip r:embed="rId9" cstate="print"/>
          <a:srcRect t="2082" b="49272"/>
          <a:stretch>
            <a:fillRect/>
          </a:stretch>
        </p:blipFill>
        <p:spPr bwMode="auto">
          <a:xfrm>
            <a:off x="4313995" y="4662879"/>
            <a:ext cx="1930742" cy="1327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" name="Рисунок 49" descr="K:\дор.карта по проф-ке ссз\окончат.вариант\МАТЕРМАЛЫ\листовки\СТЕНОКАРДИЯ 1.jpg"/>
          <p:cNvPicPr/>
          <p:nvPr/>
        </p:nvPicPr>
        <p:blipFill>
          <a:blip r:embed="rId10" cstate="print"/>
          <a:srcRect b="48893"/>
          <a:stretch>
            <a:fillRect/>
          </a:stretch>
        </p:blipFill>
        <p:spPr bwMode="auto">
          <a:xfrm>
            <a:off x="5576468" y="3069691"/>
            <a:ext cx="1924710" cy="13914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65331" y="163903"/>
            <a:ext cx="7543800" cy="70736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Официальный сайт  ГКУЗ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"ВОЦМП" 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http://vocmp.oblzdrav.ru/ 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Объект 2"/>
          <p:cNvSpPr>
            <a:spLocks noGrp="1"/>
          </p:cNvSpPr>
          <p:nvPr>
            <p:ph idx="1"/>
          </p:nvPr>
        </p:nvSpPr>
        <p:spPr>
          <a:xfrm>
            <a:off x="2941510" y="1537917"/>
            <a:ext cx="3321325" cy="243972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628650" indent="-357188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Визитов 81 540</a:t>
            </a:r>
          </a:p>
          <a:p>
            <a:pPr marL="628650" indent="-357188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Просмотров 207 341</a:t>
            </a:r>
          </a:p>
          <a:p>
            <a:pPr marL="628650" indent="-357188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Глубина 2,6 стр.</a:t>
            </a:r>
          </a:p>
          <a:p>
            <a:pPr marL="628650" indent="-357188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Посетителей 56 312</a:t>
            </a:r>
          </a:p>
          <a:p>
            <a:pPr marL="628650" indent="-357188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Скачиваний 41 757</a:t>
            </a:r>
            <a:endParaRPr lang="ru-RU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71463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</a:pPr>
            <a:endParaRPr lang="ru-RU" sz="2200" b="1" dirty="0">
              <a:solidFill>
                <a:srgbClr val="000000"/>
              </a:solidFill>
            </a:endParaRPr>
          </a:p>
          <a:p>
            <a:pPr marL="0" indent="0" algn="just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ru-RU" sz="2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310551" y="767751"/>
            <a:ext cx="8583283" cy="56934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None/>
            </a:pP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Посещаемость сайта за 10 </a:t>
            </a:r>
            <a:r>
              <a:rPr lang="ru-RU" b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мес</a:t>
            </a:r>
            <a:r>
              <a:rPr lang="ru-RU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2017 года составила:</a:t>
            </a:r>
            <a:endParaRPr lang="ru-RU" dirty="0"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3467820" y="6459786"/>
            <a:ext cx="2147976" cy="365125"/>
          </a:xfrm>
        </p:spPr>
        <p:txBody>
          <a:bodyPr/>
          <a:lstStyle/>
          <a:p>
            <a:pPr algn="ctr"/>
            <a:fld id="{6748FD53-CD63-4D44-8414-3C529A08524D}" type="slidenum">
              <a:rPr lang="ru-RU" smtClean="0"/>
              <a:pPr algn="ctr"/>
              <a:t>5</a:t>
            </a:fld>
            <a:endParaRPr lang="ru-RU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7681" r="18258" b="1980"/>
          <a:stretch/>
        </p:blipFill>
        <p:spPr>
          <a:xfrm>
            <a:off x="979768" y="4270094"/>
            <a:ext cx="648393" cy="64486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" y="4933834"/>
            <a:ext cx="580332" cy="57904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7" name="Рисунок 16"/>
          <p:cNvPicPr/>
          <p:nvPr/>
        </p:nvPicPr>
        <p:blipFill>
          <a:blip r:embed="rId4" cstate="print"/>
          <a:srcRect l="9502" r="13221"/>
          <a:stretch>
            <a:fillRect/>
          </a:stretch>
        </p:blipFill>
        <p:spPr bwMode="auto">
          <a:xfrm>
            <a:off x="268320" y="1566972"/>
            <a:ext cx="2759551" cy="25909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18" name="Прямоугольник 17"/>
          <p:cNvSpPr/>
          <p:nvPr/>
        </p:nvSpPr>
        <p:spPr>
          <a:xfrm>
            <a:off x="1199073" y="4149306"/>
            <a:ext cx="6823494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0000"/>
              </a:lnSpc>
            </a:pPr>
            <a:r>
              <a:rPr lang="ru-RU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Вконтакте: </a:t>
            </a:r>
            <a:r>
              <a:rPr lang="ru-RU" b="1" u="sng" dirty="0" smtClean="0">
                <a:solidFill>
                  <a:srgbClr val="0070C0"/>
                </a:solidFill>
                <a:cs typeface="Times New Roman" panose="02020603050405020304" pitchFamily="18" charset="0"/>
                <a:hlinkClick r:id="rId5"/>
              </a:rPr>
              <a:t>https://vk.com/healthvolgograd</a:t>
            </a:r>
            <a:r>
              <a:rPr lang="ru-RU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ru-RU" b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Тwitter</a:t>
            </a:r>
            <a:r>
              <a:rPr lang="ru-RU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ru-RU" b="1" u="sng" dirty="0" smtClean="0">
                <a:solidFill>
                  <a:srgbClr val="000000"/>
                </a:solidFill>
                <a:cs typeface="Times New Roman" panose="02020603050405020304" pitchFamily="18" charset="0"/>
                <a:hlinkClick r:id="rId6"/>
              </a:rPr>
              <a:t>https://twitter.com/vocmp</a:t>
            </a:r>
            <a:r>
              <a:rPr lang="ru-RU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ru-RU" b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Instagram</a:t>
            </a:r>
            <a:r>
              <a:rPr lang="ru-RU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ru-RU" b="1" u="sng" dirty="0" smtClean="0">
                <a:solidFill>
                  <a:srgbClr val="000000"/>
                </a:solidFill>
                <a:cs typeface="Times New Roman" panose="02020603050405020304" pitchFamily="18" charset="0"/>
                <a:hlinkClick r:id="rId7"/>
              </a:rPr>
              <a:t>https://www.instagram.com/vocmp</a:t>
            </a:r>
            <a:r>
              <a:rPr lang="ru-RU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/>
            </a:r>
            <a:br>
              <a:rPr lang="ru-RU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</a:br>
            <a:r>
              <a:rPr lang="ru-RU" b="1" dirty="0" err="1" smtClean="0">
                <a:solidFill>
                  <a:srgbClr val="000000"/>
                </a:solidFill>
                <a:cs typeface="Times New Roman" panose="02020603050405020304" pitchFamily="18" charset="0"/>
              </a:rPr>
              <a:t>Youtube</a:t>
            </a:r>
            <a:r>
              <a:rPr lang="ru-RU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: </a:t>
            </a:r>
            <a:r>
              <a:rPr lang="ru-RU" b="1" u="sng" dirty="0" smtClean="0">
                <a:solidFill>
                  <a:srgbClr val="000000"/>
                </a:solidFill>
                <a:cs typeface="Times New Roman" panose="02020603050405020304" pitchFamily="18" charset="0"/>
                <a:hlinkClick r:id="rId8"/>
              </a:rPr>
              <a:t>http://www.youtube.com/user/vocmpvdd</a:t>
            </a:r>
            <a:endParaRPr lang="ru-RU" b="1" u="sng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  <a:p>
            <a:pPr algn="ctr" defTabSz="685800">
              <a:lnSpc>
                <a:spcPct val="110000"/>
              </a:lnSpc>
            </a:pPr>
            <a:r>
              <a:rPr lang="ru-RU" b="1" dirty="0" smtClean="0">
                <a:solidFill>
                  <a:srgbClr val="000000"/>
                </a:solidFill>
                <a:cs typeface="Times New Roman" panose="02020603050405020304" pitchFamily="18" charset="0"/>
              </a:rPr>
              <a:t>Аудиоканал "На волне здоровья": </a:t>
            </a:r>
            <a:r>
              <a:rPr lang="ru-RU" b="1" dirty="0" smtClean="0">
                <a:solidFill>
                  <a:srgbClr val="000000"/>
                </a:solidFill>
                <a:cs typeface="Times New Roman" panose="02020603050405020304" pitchFamily="18" charset="0"/>
                <a:hlinkClick r:id="rId9"/>
              </a:rPr>
              <a:t>https://yadi.sk/d/sjqEfEcGzocJE</a:t>
            </a:r>
            <a:endParaRPr lang="ru-RU" b="1" dirty="0" smtClean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208" y="4162433"/>
            <a:ext cx="664544" cy="65315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180" t="5935" r="20636" b="3341"/>
          <a:stretch/>
        </p:blipFill>
        <p:spPr>
          <a:xfrm>
            <a:off x="8001487" y="4859939"/>
            <a:ext cx="664544" cy="65782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1" name="Picture 4" descr="http://www.likar.info/uploads/36/0c/cd/360ccd08-25b8-4c1d-8ccb-c7d048b3267a_670x0_resize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483" b="62428"/>
          <a:stretch/>
        </p:blipFill>
        <p:spPr bwMode="auto">
          <a:xfrm>
            <a:off x="1357290" y="5786454"/>
            <a:ext cx="2175752" cy="6155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www.likar.info/uploads/36/0c/cd/360ccd08-25b8-4c1d-8ccb-c7d048b3267a_670x0_resize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7351" b="32284"/>
          <a:stretch/>
        </p:blipFill>
        <p:spPr bwMode="auto">
          <a:xfrm>
            <a:off x="3571868" y="5786454"/>
            <a:ext cx="2078298" cy="59340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www.likar.info/uploads/36/0c/cd/360ccd08-25b8-4c1d-8ccb-c7d048b3267a_670x0_resize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7918" b="1717"/>
          <a:stretch/>
        </p:blipFill>
        <p:spPr bwMode="auto">
          <a:xfrm>
            <a:off x="5669449" y="5749522"/>
            <a:ext cx="2208363" cy="6305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Рисунок 23" descr="C:\Users\8A0A~1\AppData\Local\Temp\Rar$DI00.756\3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042209"/>
            <a:ext cx="1305265" cy="81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7" descr="C:\Users\Ольга\Desktop\qr-code 66x66 только сайт ГКУЗ ВОЦМП.gif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8234450" y="5939825"/>
            <a:ext cx="797405" cy="797405"/>
          </a:xfrm>
          <a:prstGeom prst="rect">
            <a:avLst/>
          </a:prstGeom>
          <a:noFill/>
        </p:spPr>
      </p:pic>
      <p:pic>
        <p:nvPicPr>
          <p:cNvPr id="26" name="Рисунок 25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288656" y="1654514"/>
            <a:ext cx="2674189" cy="23308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2650039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1147" y="1336103"/>
            <a:ext cx="7943776" cy="7803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1"/>
            <a:ext cx="8321040" cy="905774"/>
          </a:xfrm>
        </p:spPr>
        <p:txBody>
          <a:bodyPr>
            <a:normAutofit/>
          </a:bodyPr>
          <a:lstStyle/>
          <a:p>
            <a:pPr algn="ctr"/>
            <a:r>
              <a:rPr lang="ru-RU" sz="3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Мобильные приложения для всех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9658" y="621103"/>
            <a:ext cx="8377912" cy="1043796"/>
          </a:xfrm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Разработан ряд мобильных приложений для смартфонов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и планшетов для платформы </a:t>
            </a:r>
            <a:r>
              <a:rPr lang="ru-RU" sz="24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Android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4253" y="1468928"/>
            <a:ext cx="1776434" cy="2536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714446" y="187288"/>
            <a:ext cx="8272561" cy="120184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3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/>
          <a:srcRect l="741" t="553" r="828" b="623"/>
          <a:stretch/>
        </p:blipFill>
        <p:spPr>
          <a:xfrm>
            <a:off x="7151298" y="1175628"/>
            <a:ext cx="1803257" cy="25495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Объект 2"/>
          <p:cNvSpPr txBox="1">
            <a:spLocks/>
          </p:cNvSpPr>
          <p:nvPr/>
        </p:nvSpPr>
        <p:spPr>
          <a:xfrm>
            <a:off x="1614158" y="410564"/>
            <a:ext cx="5932936" cy="77100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Calibri" panose="020F0502020204030204" pitchFamily="34" charset="0"/>
              <a:buNone/>
            </a:pPr>
            <a:endParaRPr lang="ru-RU" sz="28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>
          <a:xfrm>
            <a:off x="2432649" y="6459786"/>
            <a:ext cx="4787659" cy="365125"/>
          </a:xfrm>
        </p:spPr>
        <p:txBody>
          <a:bodyPr/>
          <a:lstStyle/>
          <a:p>
            <a:pPr algn="ctr"/>
            <a:fld id="{E6480D89-D9F4-43BA-85BD-42448A789D09}" type="slidenum">
              <a:rPr lang="ru-RU" smtClean="0"/>
              <a:pPr algn="ctr"/>
              <a:t>6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/>
          <a:srcRect l="662" t="10496" r="426" b="10354"/>
          <a:stretch/>
        </p:blipFill>
        <p:spPr>
          <a:xfrm>
            <a:off x="258791" y="1144255"/>
            <a:ext cx="1765041" cy="2492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/>
          <a:srcRect l="650" t="10677" r="1063" b="10834"/>
          <a:stretch/>
        </p:blipFill>
        <p:spPr>
          <a:xfrm>
            <a:off x="5213900" y="2389855"/>
            <a:ext cx="1790747" cy="2527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/>
          <a:srcRect l="1084" t="10689" r="1319" b="10451"/>
          <a:stretch/>
        </p:blipFill>
        <p:spPr>
          <a:xfrm>
            <a:off x="6400800" y="3623337"/>
            <a:ext cx="1838695" cy="25147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C:\Users\8A0A~1\AppData\Local\Temp\Rar$DI00.756\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042209"/>
            <a:ext cx="1305265" cy="81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 descr="C:\Users\Ольга\Desktop\qr-code 66x66 только сайт ГКУЗ ВОЦМП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25825" y="5931199"/>
            <a:ext cx="797405" cy="797405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/>
          <a:srcRect l="751" t="10925" r="1768" b="11019"/>
          <a:stretch/>
        </p:blipFill>
        <p:spPr>
          <a:xfrm>
            <a:off x="1449237" y="2188051"/>
            <a:ext cx="1802920" cy="25560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6" name="Picture 2" descr="http://vocmp.oblzdrav.ru/wp-content/uploads/-%D0%BA%D0%B0%D0%BD%D1%81%D0%B5%D1%80-e1510294489826-194x300.jpg"/>
          <p:cNvPicPr>
            <a:picLocks noChangeAspect="1" noChangeArrowheads="1"/>
          </p:cNvPicPr>
          <p:nvPr/>
        </p:nvPicPr>
        <p:blipFill>
          <a:blip r:embed="rId11"/>
          <a:srcRect t="4226" b="4604"/>
          <a:stretch>
            <a:fillRect/>
          </a:stretch>
        </p:blipFill>
        <p:spPr bwMode="auto">
          <a:xfrm>
            <a:off x="2743497" y="3562710"/>
            <a:ext cx="1847850" cy="26051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499763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1147" y="1336103"/>
            <a:ext cx="7943776" cy="78035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485" y="1017917"/>
            <a:ext cx="8416445" cy="207034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Цель: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 территории Волгоградской области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информационного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канала профилактической направленности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"Первый профилактический" 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обеспечения </a:t>
            </a:r>
            <a:r>
              <a:rPr 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ежедневной online</a:t>
            </a:r>
            <a:r>
              <a:rPr 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-трансляции</a:t>
            </a:r>
            <a:r>
              <a:rPr 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видеоматериалов, направленных на информирование граждан о факторах риска для их здоровья, формирование мотивации к ведению здорового образа жизни, предупреждение возникновения, распространения и раннее выявление различных </a:t>
            </a: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заболеваний.</a:t>
            </a:r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323528" y="116632"/>
            <a:ext cx="8568952" cy="780515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Пилотный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проект </a:t>
            </a:r>
            <a:b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"Первый профилактический"  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l="7073" r="9410"/>
          <a:stretch/>
        </p:blipFill>
        <p:spPr>
          <a:xfrm>
            <a:off x="7454698" y="0"/>
            <a:ext cx="1689302" cy="1170417"/>
          </a:xfrm>
          <a:prstGeom prst="rect">
            <a:avLst/>
          </a:prstGeom>
        </p:spPr>
      </p:pic>
      <p:grpSp>
        <p:nvGrpSpPr>
          <p:cNvPr id="5" name="Группа 10"/>
          <p:cNvGrpSpPr/>
          <p:nvPr/>
        </p:nvGrpSpPr>
        <p:grpSpPr>
          <a:xfrm>
            <a:off x="5935826" y="3073937"/>
            <a:ext cx="2650991" cy="3247977"/>
            <a:chOff x="6505611" y="3843519"/>
            <a:chExt cx="2142241" cy="2331212"/>
          </a:xfrm>
        </p:grpSpPr>
        <p:pic>
          <p:nvPicPr>
            <p:cNvPr id="1026" name="Picture 2" descr="http://kp.md/share/i/12/7551357/wr-720.sh-18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40908"/>
            <a:stretch/>
          </p:blipFill>
          <p:spPr bwMode="auto">
            <a:xfrm>
              <a:off x="6505611" y="3843519"/>
              <a:ext cx="2142241" cy="2331212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3175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 rot="21271343">
              <a:off x="6856255" y="3889075"/>
              <a:ext cx="1035984" cy="560974"/>
            </a:xfrm>
            <a:prstGeom prst="rect">
              <a:avLst/>
            </a:prstGeom>
            <a:ln>
              <a:noFill/>
            </a:ln>
            <a:effectLst>
              <a:reflection blurRad="12700" stA="30000" endPos="30000" dist="5000" dir="5400000" sy="-100000" algn="bl" rotWithShape="0"/>
            </a:effectLst>
            <a:scene3d>
              <a:camera prst="perspectiveContrastingLeftFacing">
                <a:rot lat="300000" lon="19800000" rev="0"/>
              </a:camera>
              <a:lightRig rig="threePt" dir="t">
                <a:rot lat="0" lon="0" rev="2700000"/>
              </a:lightRig>
            </a:scene3d>
            <a:sp3d>
              <a:bevelT w="63500" h="50800"/>
            </a:sp3d>
          </p:spPr>
        </p:pic>
      </p:grp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>
          <a:xfrm>
            <a:off x="4373592" y="6459786"/>
            <a:ext cx="612476" cy="365125"/>
          </a:xfrm>
        </p:spPr>
        <p:txBody>
          <a:bodyPr/>
          <a:lstStyle/>
          <a:p>
            <a:pPr algn="ctr"/>
            <a:fld id="{E6480D89-D9F4-43BA-85BD-42448A789D09}" type="slidenum">
              <a:rPr lang="ru-RU" smtClean="0"/>
              <a:pPr algn="ctr"/>
              <a:t>7</a:t>
            </a:fld>
            <a:endParaRPr lang="ru-RU" dirty="0"/>
          </a:p>
        </p:txBody>
      </p:sp>
      <p:pic>
        <p:nvPicPr>
          <p:cNvPr id="15" name="Picture 2" descr="http://www.stom6.ru/images/stories/holl-info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28534" y="3172394"/>
            <a:ext cx="4092808" cy="29351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C:\Users\8A0A~1\AppData\Local\Temp\Rar$DI00.756\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42209"/>
            <a:ext cx="1305265" cy="81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 descr="C:\Users\Ольга\Desktop\qr-code 66x66 только сайт ГКУЗ ВОЦМП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25825" y="5931199"/>
            <a:ext cx="797405" cy="797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99332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76670" y="1632113"/>
            <a:ext cx="2228253" cy="1494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ardiovisor electrod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82" y="1450961"/>
            <a:ext cx="2239472" cy="2789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287328" y="6459786"/>
            <a:ext cx="681487" cy="365125"/>
          </a:xfrm>
        </p:spPr>
        <p:txBody>
          <a:bodyPr/>
          <a:lstStyle/>
          <a:p>
            <a:pPr algn="ctr"/>
            <a:fld id="{E6480D89-D9F4-43BA-85BD-42448A789D09}" type="slidenum">
              <a:rPr lang="ru-RU" smtClean="0"/>
              <a:pPr algn="ctr"/>
              <a:t>8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93298" y="103518"/>
            <a:ext cx="64439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Система удаленного контроля состояния пациента с сердечно - сосудистым заболеванием, основанная на принципах передачи медицинских данных (ЭКГ, АД)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стандарте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GPRS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(сотовой связи)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http://www.tahat.by/upload/img/_Sobstvennoe_proizvodstvo/Tele_EKG/Shema_peredachi_EKG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2806" y="1478064"/>
            <a:ext cx="3484860" cy="23038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/>
          <p:nvPr/>
        </p:nvPicPr>
        <p:blipFill>
          <a:blip r:embed="rId5" cstate="print"/>
          <a:srcRect l="14337" t="23032" r="13362" b="13976"/>
          <a:stretch>
            <a:fillRect/>
          </a:stretch>
        </p:blipFill>
        <p:spPr bwMode="auto">
          <a:xfrm>
            <a:off x="3809880" y="3993978"/>
            <a:ext cx="4294023" cy="2340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http://www.newspatrolling.com/wp-content/uploads/12034668_l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23494" y="0"/>
            <a:ext cx="2320505" cy="1337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 descr="http://medbuy.ru/Data/Sites/1/med/ProductsModule/WebImages/kardiovizo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71975" y="4426040"/>
            <a:ext cx="2373483" cy="15981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Users\8A0A~1\AppData\Local\Temp\Rar$DI00.756\3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042209"/>
            <a:ext cx="1305265" cy="81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 descr="C:\Users\Ольга\Desktop\qr-code 66x66 только сайт ГКУЗ ВОЦМП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25825" y="5931199"/>
            <a:ext cx="797405" cy="797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0886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http://lechim-serdce.ru/wp-content/uploads/2017/09/imgqm7r1-6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15590" y="5629786"/>
            <a:ext cx="3300083" cy="53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619800330"/>
              </p:ext>
            </p:extLst>
          </p:nvPr>
        </p:nvGraphicFramePr>
        <p:xfrm>
          <a:off x="116935" y="1759789"/>
          <a:ext cx="8216182" cy="2794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580626" y="6459786"/>
            <a:ext cx="267419" cy="365125"/>
          </a:xfrm>
        </p:spPr>
        <p:txBody>
          <a:bodyPr/>
          <a:lstStyle/>
          <a:p>
            <a:fld id="{E6480D89-D9F4-43BA-85BD-42448A789D09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84672" y="103518"/>
            <a:ext cx="651294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Система удаленного контроля состояния пациента с сердечно - сосудистым заболеванием, основанная на принципах передачи медицинских данных (ЭКГ, АД) </a:t>
            </a:r>
          </a:p>
          <a:p>
            <a:pPr algn="just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стандарте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GPRS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(сотовой связи)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130" name="Picture 2" descr="http://orskgb6.ru/uploads/images/s_eek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3122" y="4250669"/>
            <a:ext cx="2372264" cy="17791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2" name="Picture 4" descr="http://kra.kardi.ru/upload/userfiles/images/park7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03316" y="3352798"/>
            <a:ext cx="3067172" cy="2047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http://best-isramed.com/wp-content/uploads/2016/10/insult3-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72839" y="0"/>
            <a:ext cx="1971161" cy="1311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C:\Users\8A0A~1\AppData\Local\Temp\Rar$DI00.756\3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6042209"/>
            <a:ext cx="1305265" cy="815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C:\Users\Ольга\Desktop\qr-code 66x66 только сайт ГКУЗ ВОЦМП.gif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25825" y="5931199"/>
            <a:ext cx="797405" cy="7974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60886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1475</TotalTime>
  <Words>273</Words>
  <Application>Microsoft Office PowerPoint</Application>
  <PresentationFormat>Экран (4:3)</PresentationFormat>
  <Paragraphs>46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10</vt:i4>
      </vt:variant>
    </vt:vector>
  </HeadingPairs>
  <TitlesOfParts>
    <vt:vector size="12" baseType="lpstr">
      <vt:lpstr>Ретро</vt:lpstr>
      <vt:lpstr>1_Ретро</vt:lpstr>
      <vt:lpstr>Слайд 1</vt:lpstr>
      <vt:lpstr>Слайд 2</vt:lpstr>
      <vt:lpstr>Слайд 3</vt:lpstr>
      <vt:lpstr>Слайд 4</vt:lpstr>
      <vt:lpstr>Официальный сайт  ГКУЗ "ВОЦМП" http://vocmp.oblzdrav.ru/ </vt:lpstr>
      <vt:lpstr>Мобильные приложения для всех </vt:lpstr>
      <vt:lpstr>Пилотный проект  "Первый профилактический"  </vt:lpstr>
      <vt:lpstr>Слайд 8</vt:lpstr>
      <vt:lpstr>Слайд 9</vt:lpstr>
      <vt:lpstr>Благодарю  за  внимание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DrHard</dc:creator>
  <cp:lastModifiedBy>I_Kaden</cp:lastModifiedBy>
  <cp:revision>236</cp:revision>
  <cp:lastPrinted>2017-03-22T09:01:53Z</cp:lastPrinted>
  <dcterms:created xsi:type="dcterms:W3CDTF">2017-03-17T10:15:35Z</dcterms:created>
  <dcterms:modified xsi:type="dcterms:W3CDTF">2017-11-13T08:47:39Z</dcterms:modified>
</cp:coreProperties>
</file>